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Montserra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Montserrat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Montserrat-italic.fntdata"/><Relationship Id="rId6" Type="http://schemas.openxmlformats.org/officeDocument/2006/relationships/slide" Target="slides/slide2.xml"/><Relationship Id="rId18" Type="http://schemas.openxmlformats.org/officeDocument/2006/relationships/font" Target="fonts/Montserra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 and welcome to the Minnesota Historical Society. How many of you have been here before?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4da1288533_0_27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4da128853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dd5d8efae_0_0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5dd5d8ef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d7fb45c71_0_24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5d7fb45c7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da1288533_0_31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da128853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5d7fb45c71_0_18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5d7fb45c7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4da1288533_0_13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4da128853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d84fa9028_0_1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5d84fa902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d7fb45c71_0_12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5d7fb45c7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4da1288533_0_18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4da128853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d7fb45c71_0_7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5d7fb45c7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Orrin Smith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Locust 1876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5d7fb45c71_0_1:notes"/>
          <p:cNvSpPr/>
          <p:nvPr>
            <p:ph idx="2" type="sldImg"/>
          </p:nvPr>
        </p:nvSpPr>
        <p:spPr>
          <a:xfrm>
            <a:off x="1143203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5d7fb45c7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FFtF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Duluth Lynching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 Dakota War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00A5B7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685800" y="1363367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  <a:defRPr sz="4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685800" y="2523178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b="0" sz="4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0" y="4305325"/>
            <a:ext cx="9144000" cy="83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nhs-edu-wordtheme.png"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305325"/>
            <a:ext cx="9144000" cy="101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-profile.png"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3650" y="3987400"/>
            <a:ext cx="736924" cy="7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TITLE_1">
    <p:bg>
      <p:bgPr>
        <a:solidFill>
          <a:srgbClr val="00A5B7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681750" y="2549648"/>
            <a:ext cx="77724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Montserrat"/>
              <a:buNone/>
              <a:defRPr sz="4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685800" y="33344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>
            <a:off x="0" y="4305325"/>
            <a:ext cx="9144000" cy="83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twitter-profile.png"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74388" y="404475"/>
            <a:ext cx="1995224" cy="1995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nhs_logo copy.jpg"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75" y="4470013"/>
            <a:ext cx="1407924" cy="50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-14750" y="-20875"/>
            <a:ext cx="9197400" cy="857400"/>
          </a:xfrm>
          <a:prstGeom prst="rect">
            <a:avLst/>
          </a:prstGeom>
          <a:solidFill>
            <a:srgbClr val="00A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469150" y="-20872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C41230"/>
              </a:buClr>
              <a:buSzPts val="3000"/>
              <a:buFont typeface="Montserrat"/>
              <a:buChar char="●"/>
              <a:defRPr b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descr="mnhs-edu-wordtheme.png"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50" y="836525"/>
            <a:ext cx="9144000" cy="101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-profile.png" id="25" name="Google Shape;2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075" y="518600"/>
            <a:ext cx="736924" cy="7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-51875" y="4406575"/>
            <a:ext cx="9234600" cy="771000"/>
          </a:xfrm>
          <a:prstGeom prst="rect">
            <a:avLst/>
          </a:prstGeom>
          <a:solidFill>
            <a:srgbClr val="00A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C41230"/>
              </a:buClr>
              <a:buSzPts val="3600"/>
              <a:buFont typeface="Montserrat"/>
              <a:buNone/>
              <a:defRPr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57200" y="932950"/>
            <a:ext cx="8229600" cy="31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  <a:defRPr b="0">
                <a:solidFill>
                  <a:srgbClr val="000000"/>
                </a:solidFill>
              </a:defRPr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descr="mnhs-edu-wordtheme.png" id="30" name="Google Shape;3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305500"/>
            <a:ext cx="9144000" cy="101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-profile.png" id="31" name="Google Shape;3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9125" y="3987575"/>
            <a:ext cx="736924" cy="7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C41230"/>
              </a:buClr>
              <a:buSzPts val="3000"/>
              <a:buFont typeface="Montserrat"/>
              <a:buChar char="●"/>
              <a:defRPr b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C41230"/>
              </a:buClr>
              <a:buSzPts val="3000"/>
              <a:buFont typeface="Montserrat"/>
              <a:buChar char="●"/>
              <a:defRPr b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" name="Google Shape;35;p6"/>
          <p:cNvSpPr/>
          <p:nvPr/>
        </p:nvSpPr>
        <p:spPr>
          <a:xfrm>
            <a:off x="-14750" y="-20875"/>
            <a:ext cx="9197400" cy="857400"/>
          </a:xfrm>
          <a:prstGeom prst="rect">
            <a:avLst/>
          </a:prstGeom>
          <a:solidFill>
            <a:srgbClr val="00A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6"/>
          <p:cNvSpPr txBox="1"/>
          <p:nvPr>
            <p:ph type="title"/>
          </p:nvPr>
        </p:nvSpPr>
        <p:spPr>
          <a:xfrm>
            <a:off x="469150" y="-20872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pic>
        <p:nvPicPr>
          <p:cNvPr descr="mnhs-edu-wordtheme.png" id="37" name="Google Shape;3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50" y="836525"/>
            <a:ext cx="9144000" cy="101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-profile.png" id="38" name="Google Shape;38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075" y="518600"/>
            <a:ext cx="736924" cy="7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>
            <a:off x="-14750" y="-20875"/>
            <a:ext cx="9197400" cy="857400"/>
          </a:xfrm>
          <a:prstGeom prst="rect">
            <a:avLst/>
          </a:prstGeom>
          <a:solidFill>
            <a:srgbClr val="00A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7"/>
          <p:cNvSpPr txBox="1"/>
          <p:nvPr>
            <p:ph type="title"/>
          </p:nvPr>
        </p:nvSpPr>
        <p:spPr>
          <a:xfrm>
            <a:off x="469150" y="-20872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  <a:defRPr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pic>
        <p:nvPicPr>
          <p:cNvPr descr="mnhs-edu-wordtheme.png" id="42" name="Google Shape;4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50" y="836525"/>
            <a:ext cx="9144000" cy="101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-profile.png" id="43" name="Google Shape;4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075" y="518600"/>
            <a:ext cx="736924" cy="7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00A5B7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0" y="4059300"/>
            <a:ext cx="9144000" cy="108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8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</a:lstStyle>
          <a:p/>
        </p:txBody>
      </p:sp>
      <p:pic>
        <p:nvPicPr>
          <p:cNvPr descr="mnhs-edu-wordtheme.png" id="47" name="Google Shape;4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059300"/>
            <a:ext cx="9144000" cy="101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-profile.png" id="48" name="Google Shape;4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6525" y="3741375"/>
            <a:ext cx="736924" cy="7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CAPTION_ONLY_1">
    <p:bg>
      <p:bgPr>
        <a:solidFill>
          <a:srgbClr val="00A5B7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" type="body"/>
          </p:nvPr>
        </p:nvSpPr>
        <p:spPr>
          <a:xfrm>
            <a:off x="457200" y="231195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Montserrat"/>
              <a:buNone/>
              <a:defRPr sz="6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Montserrat"/>
              <a:buNone/>
              <a:defRPr b="1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C41230"/>
              </a:buClr>
              <a:buSzPts val="3000"/>
              <a:buFont typeface="Montserrat"/>
              <a:buChar char="●"/>
              <a:defRPr b="1" sz="300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Montserrat"/>
              <a:buChar char="○"/>
              <a:defRPr sz="24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Montserrat"/>
              <a:buChar char="■"/>
              <a:defRPr sz="24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Montserrat"/>
              <a:buChar char="●"/>
              <a:defRPr sz="1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Montserrat"/>
              <a:buChar char="○"/>
              <a:defRPr sz="1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Montserrat"/>
              <a:buChar char="■"/>
              <a:defRPr sz="1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Montserrat"/>
              <a:buChar char="●"/>
              <a:defRPr sz="1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Montserrat"/>
              <a:buChar char="○"/>
              <a:defRPr sz="1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Montserrat"/>
              <a:buChar char="■"/>
              <a:defRPr sz="1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5" Type="http://schemas.openxmlformats.org/officeDocument/2006/relationships/hyperlink" Target="https://jamboard.google.com/d/1lqgaCz3fyF4OHKP0Xww3N1xKrm3eXpxemRKhC3VQ_b4/edit?usp=sharing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5" Type="http://schemas.openxmlformats.org/officeDocument/2006/relationships/image" Target="../media/image14.png"/><Relationship Id="rId6" Type="http://schemas.openxmlformats.org/officeDocument/2006/relationships/hyperlink" Target="https://www.mnhs.org/ramseyhouse/activities/virtual-tour" TargetMode="External"/><Relationship Id="rId7" Type="http://schemas.openxmlformats.org/officeDocument/2006/relationships/hyperlink" Target="https://www.mnhs.org/fortsnelling/activities/virtual-tour" TargetMode="External"/><Relationship Id="rId8" Type="http://schemas.openxmlformats.org/officeDocument/2006/relationships/hyperlink" Target="https://www.mnhs.org/lindbergh/activities/virtual-tour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shop.mnhs.org/products/making-minnesota" TargetMode="External"/><Relationship Id="rId4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mnhs.org/enews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15.png"/><Relationship Id="rId6" Type="http://schemas.openxmlformats.org/officeDocument/2006/relationships/image" Target="../media/image19.png"/><Relationship Id="rId7" Type="http://schemas.openxmlformats.org/officeDocument/2006/relationships/image" Target="../media/image17.png"/><Relationship Id="rId8" Type="http://schemas.openxmlformats.org/officeDocument/2006/relationships/hyperlink" Target="https://jamboard.google.com/d/1lqgaCz3fyF4OHKP0Xww3N1xKrm3eXpxemRKhC3VQ_b4/edit?usp=sharin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mnhs.org/classroomready" TargetMode="External"/><Relationship Id="rId4" Type="http://schemas.openxmlformats.org/officeDocument/2006/relationships/hyperlink" Target="https://mnhs.gitlab.io/archive/forestsfieldsfalls/www.mnhs.org/forestsfieldsfalls/forestsfieldsfalls.html" TargetMode="External"/><Relationship Id="rId5" Type="http://schemas.openxmlformats.org/officeDocument/2006/relationships/hyperlink" Target="https://www.mnhs.org/classroomready#online-res" TargetMode="External"/><Relationship Id="rId6" Type="http://schemas.openxmlformats.org/officeDocument/2006/relationships/hyperlink" Target="https://mnhs.gitlab.io/archive/education-resources/www.mnhs.org/education/resources.html" TargetMode="External"/><Relationship Id="rId7" Type="http://schemas.openxmlformats.org/officeDocument/2006/relationships/hyperlink" Target="https://jamboard.google.com/d/1lqgaCz3fyF4OHKP0Xww3N1xKrm3eXpxemRKhC3VQ_b4/edit?usp=sharin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mnhs.org/ium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loc.gov/resource/ppmsca.33900/" TargetMode="External"/><Relationship Id="rId4" Type="http://schemas.openxmlformats.org/officeDocument/2006/relationships/image" Target="../media/image7.png"/><Relationship Id="rId5" Type="http://schemas.openxmlformats.org/officeDocument/2006/relationships/hyperlink" Target="https://docs.google.com/document/d/1mNB1C_d0AGbb7rrCHF5MhkMKuxlW7BTegkBFrv-EmMk/copy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mnopedia.org/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s://jamboard.google.com/d/1lqgaCz3fyF4OHKP0Xww3N1xKrm3eXpxemRKhC3VQ_b4/edit?usp=sha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libguides.mnhs.org/" TargetMode="External"/><Relationship Id="rId4" Type="http://schemas.openxmlformats.org/officeDocument/2006/relationships/hyperlink" Target="https://libguides.mnhs.org/c.php?g=1324795&amp;p=9750356#s-lg-box-wrapper-36263401&amp;gsc.tab=0" TargetMode="External"/><Relationship Id="rId5" Type="http://schemas.openxmlformats.org/officeDocument/2006/relationships/hyperlink" Target="https://libguides.mnhs.org/c.php?g=1324795&amp;p=9750356#s-lg-box-wrapper-36263401&amp;gsc.tab=0" TargetMode="External"/><Relationship Id="rId6" Type="http://schemas.openxmlformats.org/officeDocument/2006/relationships/hyperlink" Target="https://newspapers.mnhs.org/jsp/PsSearchResults.jsp" TargetMode="External"/><Relationship Id="rId7" Type="http://schemas.openxmlformats.org/officeDocument/2006/relationships/hyperlink" Target="https://mnhs.gitlab.io/archive/minnesotahistory/index/index.html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mnhs.org/edonline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5B7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/>
        </p:nvSpPr>
        <p:spPr>
          <a:xfrm>
            <a:off x="0" y="2493844"/>
            <a:ext cx="9144000" cy="11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mnhs_logo copy.jpg" id="57" name="Google Shape;5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75" y="4414050"/>
            <a:ext cx="1671849" cy="59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1"/>
          <p:cNvSpPr txBox="1"/>
          <p:nvPr>
            <p:ph type="ctrTitle"/>
          </p:nvPr>
        </p:nvSpPr>
        <p:spPr>
          <a:xfrm>
            <a:off x="681750" y="2549648"/>
            <a:ext cx="77724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Minnesota History for All!</a:t>
            </a:r>
            <a:endParaRPr/>
          </a:p>
        </p:txBody>
      </p:sp>
      <p:sp>
        <p:nvSpPr>
          <p:cNvPr id="59" name="Google Shape;59;p11"/>
          <p:cNvSpPr txBox="1"/>
          <p:nvPr>
            <p:ph idx="1" type="subTitle"/>
          </p:nvPr>
        </p:nvSpPr>
        <p:spPr>
          <a:xfrm>
            <a:off x="685800" y="33344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Jessica McMahon</a:t>
            </a:r>
            <a:endParaRPr/>
          </a:p>
        </p:txBody>
      </p:sp>
      <p:sp>
        <p:nvSpPr>
          <p:cNvPr id="60" name="Google Shape;60;p11"/>
          <p:cNvSpPr txBox="1"/>
          <p:nvPr/>
        </p:nvSpPr>
        <p:spPr>
          <a:xfrm>
            <a:off x="5331875" y="4465900"/>
            <a:ext cx="4052700" cy="5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 b="1" sz="3200">
              <a:solidFill>
                <a:srgbClr val="00A5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" name="Google Shape;61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8925" y="2690500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1">
            <a:hlinkClick r:id="rId5"/>
          </p:cNvPr>
          <p:cNvSpPr/>
          <p:nvPr/>
        </p:nvSpPr>
        <p:spPr>
          <a:xfrm>
            <a:off x="791875" y="3137900"/>
            <a:ext cx="888000" cy="7278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C4123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>
            <p:ph idx="1" type="body"/>
          </p:nvPr>
        </p:nvSpPr>
        <p:spPr>
          <a:xfrm>
            <a:off x="519175" y="3613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Virtual Field Trips</a:t>
            </a:r>
            <a:endParaRPr/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075" y="729250"/>
            <a:ext cx="2240950" cy="17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 rotWithShape="1">
          <a:blip r:embed="rId4">
            <a:alphaModFix/>
          </a:blip>
          <a:srcRect b="0" l="0" r="20306" t="0"/>
          <a:stretch/>
        </p:blipFill>
        <p:spPr>
          <a:xfrm>
            <a:off x="3286086" y="719575"/>
            <a:ext cx="2060229" cy="175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 rotWithShape="1">
          <a:blip r:embed="rId5">
            <a:alphaModFix/>
          </a:blip>
          <a:srcRect b="0" l="0" r="14302" t="0"/>
          <a:stretch/>
        </p:blipFill>
        <p:spPr>
          <a:xfrm>
            <a:off x="5966375" y="729250"/>
            <a:ext cx="2240950" cy="175581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515500" y="2635950"/>
            <a:ext cx="20601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Alexander Ramsey House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3286075" y="2577600"/>
            <a:ext cx="17724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Historic Fort Snelling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6027100" y="2621400"/>
            <a:ext cx="21195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Charles Lindbergh House and Museum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3600"/>
              <a:t>Making Minnesota</a:t>
            </a:r>
            <a:endParaRPr sz="3600"/>
          </a:p>
        </p:txBody>
      </p:sp>
      <p:sp>
        <p:nvSpPr>
          <p:cNvPr id="136" name="Google Shape;136;p21"/>
          <p:cNvSpPr txBox="1"/>
          <p:nvPr/>
        </p:nvSpPr>
        <p:spPr>
          <a:xfrm>
            <a:off x="6943100" y="4458350"/>
            <a:ext cx="2069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 sz="700"/>
          </a:p>
        </p:txBody>
      </p:sp>
      <p:pic>
        <p:nvPicPr>
          <p:cNvPr id="137" name="Google Shape;137;p2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6224" y="140100"/>
            <a:ext cx="6926852" cy="389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/>
        </p:nvSpPr>
        <p:spPr>
          <a:xfrm>
            <a:off x="1844600" y="288725"/>
            <a:ext cx="3730200" cy="3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HistoryEdMNHS</a:t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@HistoryEdMNHS</a:t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Historyeducationmnhs</a:t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 u="sng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Education Newsletter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5574800" y="759625"/>
            <a:ext cx="3207300" cy="17547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510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Stay in Touch!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125" y="2163150"/>
            <a:ext cx="812723" cy="812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 rotWithShape="1">
          <a:blip r:embed="rId5">
            <a:alphaModFix/>
          </a:blip>
          <a:srcRect b="76182" l="34460" r="52581" t="3622"/>
          <a:stretch/>
        </p:blipFill>
        <p:spPr>
          <a:xfrm>
            <a:off x="474127" y="1339225"/>
            <a:ext cx="716400" cy="586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125" y="288725"/>
            <a:ext cx="812726" cy="81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5175" y="3333650"/>
            <a:ext cx="1666875" cy="6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2"/>
          <p:cNvSpPr txBox="1"/>
          <p:nvPr/>
        </p:nvSpPr>
        <p:spPr>
          <a:xfrm>
            <a:off x="5936725" y="4615525"/>
            <a:ext cx="3207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/>
          </a:p>
        </p:txBody>
      </p:sp>
      <p:sp>
        <p:nvSpPr>
          <p:cNvPr id="149" name="Google Shape;149;p22"/>
          <p:cNvSpPr txBox="1"/>
          <p:nvPr/>
        </p:nvSpPr>
        <p:spPr>
          <a:xfrm>
            <a:off x="245175" y="4478600"/>
            <a:ext cx="5961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jessica.mcmahon@mnhs.org</a:t>
            </a:r>
            <a:endParaRPr sz="400"/>
          </a:p>
        </p:txBody>
      </p:sp>
      <p:sp>
        <p:nvSpPr>
          <p:cNvPr id="150" name="Google Shape;150;p22">
            <a:hlinkClick r:id="rId8"/>
          </p:cNvPr>
          <p:cNvSpPr/>
          <p:nvPr/>
        </p:nvSpPr>
        <p:spPr>
          <a:xfrm>
            <a:off x="7329175" y="3159275"/>
            <a:ext cx="716400" cy="677100"/>
          </a:xfrm>
          <a:prstGeom prst="smileyFace">
            <a:avLst>
              <a:gd fmla="val 4653" name="adj"/>
            </a:avLst>
          </a:prstGeom>
          <a:solidFill>
            <a:srgbClr val="C412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2"/>
          <p:cNvPicPr preferRelativeResize="0"/>
          <p:nvPr/>
        </p:nvPicPr>
        <p:blipFill rotWithShape="1">
          <a:blip r:embed="rId3">
            <a:alphaModFix/>
          </a:blip>
          <a:srcRect b="11276" l="6068" r="0" t="14291"/>
          <a:stretch/>
        </p:blipFill>
        <p:spPr>
          <a:xfrm>
            <a:off x="4825275" y="350300"/>
            <a:ext cx="3408924" cy="3601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2"/>
          <p:cNvSpPr txBox="1"/>
          <p:nvPr/>
        </p:nvSpPr>
        <p:spPr>
          <a:xfrm>
            <a:off x="656200" y="658675"/>
            <a:ext cx="3910200" cy="26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Montserrat"/>
                <a:ea typeface="Montserrat"/>
                <a:cs typeface="Montserrat"/>
                <a:sym typeface="Montserrat"/>
              </a:rPr>
              <a:t>Jessica McMahon</a:t>
            </a:r>
            <a:endParaRPr b="1" sz="2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"/>
                <a:ea typeface="Montserrat"/>
                <a:cs typeface="Montserrat"/>
                <a:sym typeface="Montserrat"/>
              </a:rPr>
              <a:t>Digital Learning Specialist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"/>
                <a:ea typeface="Montserrat"/>
                <a:cs typeface="Montserrat"/>
                <a:sym typeface="Montserrat"/>
              </a:rPr>
              <a:t>Teacher Education and Curriculum Development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ontserrat"/>
                <a:ea typeface="Montserrat"/>
                <a:cs typeface="Montserrat"/>
                <a:sym typeface="Montserrat"/>
              </a:rPr>
              <a:t>Former Latin teacher &amp; Technology Integration Specialist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469150" y="-20872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Classroom Ready Resources</a:t>
            </a:r>
            <a:endParaRPr/>
          </a:p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C4123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Ready to Go Activities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C4123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Forest, Fields and the Falls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C4123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C4123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Teaching with Curated Collections</a:t>
            </a:r>
            <a:endParaRPr>
              <a:solidFill>
                <a:srgbClr val="C4123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3"/>
          <p:cNvSpPr txBox="1"/>
          <p:nvPr/>
        </p:nvSpPr>
        <p:spPr>
          <a:xfrm>
            <a:off x="5862350" y="4337875"/>
            <a:ext cx="3281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/>
          </a:p>
        </p:txBody>
      </p:sp>
      <p:sp>
        <p:nvSpPr>
          <p:cNvPr id="76" name="Google Shape;76;p13">
            <a:hlinkClick r:id="rId7"/>
          </p:cNvPr>
          <p:cNvSpPr/>
          <p:nvPr/>
        </p:nvSpPr>
        <p:spPr>
          <a:xfrm>
            <a:off x="6701450" y="1425600"/>
            <a:ext cx="1603500" cy="1418400"/>
          </a:xfrm>
          <a:prstGeom prst="heart">
            <a:avLst/>
          </a:prstGeom>
          <a:solidFill>
            <a:srgbClr val="C4123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title"/>
          </p:nvPr>
        </p:nvSpPr>
        <p:spPr>
          <a:xfrm>
            <a:off x="469150" y="-20872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Inquiry of the Upper Midwest</a:t>
            </a:r>
            <a:endParaRPr/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Culturally Relevant Pedagogy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Primary Source Set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Using Primary Sources</a:t>
            </a:r>
            <a:endParaRPr/>
          </a:p>
        </p:txBody>
      </p:sp>
      <p:sp>
        <p:nvSpPr>
          <p:cNvPr id="83" name="Google Shape;83;p14"/>
          <p:cNvSpPr txBox="1"/>
          <p:nvPr/>
        </p:nvSpPr>
        <p:spPr>
          <a:xfrm>
            <a:off x="5728500" y="4248750"/>
            <a:ext cx="3222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/>
          </a:p>
        </p:txBody>
      </p:sp>
      <p:pic>
        <p:nvPicPr>
          <p:cNvPr id="84" name="Google Shape;84;p1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8488" y="1993138"/>
            <a:ext cx="2962275" cy="154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525" y="114662"/>
            <a:ext cx="4676150" cy="491417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>
            <a:hlinkClick r:id="rId5"/>
          </p:cNvPr>
          <p:cNvSpPr/>
          <p:nvPr/>
        </p:nvSpPr>
        <p:spPr>
          <a:xfrm>
            <a:off x="5886025" y="744975"/>
            <a:ext cx="2565600" cy="1023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See, Think, Wonder Activity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/>
        </p:nvSpPr>
        <p:spPr>
          <a:xfrm>
            <a:off x="671750" y="4404600"/>
            <a:ext cx="6653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MNopedia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721325" y="768425"/>
            <a:ext cx="5986200" cy="9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Spotlights</a:t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Map</a:t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This day in MN History</a:t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4525" y="557625"/>
            <a:ext cx="4352925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/>
        </p:nvSpPr>
        <p:spPr>
          <a:xfrm>
            <a:off x="6144000" y="4528550"/>
            <a:ext cx="3228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/>
          </a:p>
        </p:txBody>
      </p:sp>
      <p:sp>
        <p:nvSpPr>
          <p:cNvPr id="99" name="Google Shape;99;p16">
            <a:hlinkClick r:id="rId5"/>
          </p:cNvPr>
          <p:cNvSpPr/>
          <p:nvPr/>
        </p:nvSpPr>
        <p:spPr>
          <a:xfrm>
            <a:off x="7452525" y="2348500"/>
            <a:ext cx="1208700" cy="1258200"/>
          </a:xfrm>
          <a:prstGeom prst="moon">
            <a:avLst>
              <a:gd fmla="val 50000" name="adj"/>
            </a:avLst>
          </a:prstGeom>
          <a:solidFill>
            <a:srgbClr val="C4123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3600"/>
              <a:t>Collections Online</a:t>
            </a:r>
            <a:endParaRPr sz="3600"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4725" y="280901"/>
            <a:ext cx="5191900" cy="348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/>
        </p:nvSpPr>
        <p:spPr>
          <a:xfrm>
            <a:off x="6943100" y="4458350"/>
            <a:ext cx="2069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/>
          <p:nvPr>
            <p:ph type="title"/>
          </p:nvPr>
        </p:nvSpPr>
        <p:spPr>
          <a:xfrm>
            <a:off x="457200" y="242975"/>
            <a:ext cx="84567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Library Resources</a:t>
            </a:r>
            <a:endParaRPr/>
          </a:p>
        </p:txBody>
      </p:sp>
      <p:sp>
        <p:nvSpPr>
          <p:cNvPr id="112" name="Google Shape;112;p18"/>
          <p:cNvSpPr txBox="1"/>
          <p:nvPr>
            <p:ph idx="1" type="body"/>
          </p:nvPr>
        </p:nvSpPr>
        <p:spPr>
          <a:xfrm>
            <a:off x="457200" y="932950"/>
            <a:ext cx="8229600" cy="31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Research Guides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F</a:t>
            </a:r>
            <a:r>
              <a:rPr lang="en" u="sng">
                <a:solidFill>
                  <a:schemeClr val="hlink"/>
                </a:solidFill>
                <a:hlinkClick r:id="rId5"/>
              </a:rPr>
              <a:t>inding Aids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Newspaper Hub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Minnesota History Magazine Archive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type="title"/>
          </p:nvPr>
        </p:nvSpPr>
        <p:spPr>
          <a:xfrm>
            <a:off x="469150" y="-20872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Online Resources</a:t>
            </a:r>
            <a:endParaRPr/>
          </a:p>
        </p:txBody>
      </p:sp>
      <p:pic>
        <p:nvPicPr>
          <p:cNvPr id="118" name="Google Shape;118;p1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2575" y="1200148"/>
            <a:ext cx="4406026" cy="3513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/>
        </p:nvSpPr>
        <p:spPr>
          <a:xfrm>
            <a:off x="5765700" y="4466400"/>
            <a:ext cx="3378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A5B7"/>
                </a:solidFill>
                <a:latin typeface="Montserrat"/>
                <a:ea typeface="Montserrat"/>
                <a:cs typeface="Montserrat"/>
                <a:sym typeface="Montserrat"/>
              </a:rPr>
              <a:t>bit.ly/MNH4A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NHS Ed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