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3" r:id="rId19"/>
    <p:sldId id="304" r:id="rId20"/>
    <p:sldId id="305" r:id="rId21"/>
    <p:sldId id="306" r:id="rId22"/>
    <p:sldId id="273" r:id="rId23"/>
    <p:sldId id="274" r:id="rId24"/>
    <p:sldId id="275" r:id="rId25"/>
    <p:sldId id="276" r:id="rId26"/>
    <p:sldId id="277" r:id="rId27"/>
    <p:sldId id="278" r:id="rId28"/>
    <p:sldId id="289" r:id="rId29"/>
    <p:sldId id="290" r:id="rId30"/>
    <p:sldId id="291" r:id="rId31"/>
    <p:sldId id="292" r:id="rId32"/>
    <p:sldId id="293" r:id="rId33"/>
    <p:sldId id="294" r:id="rId34"/>
    <p:sldId id="295" r:id="rId35"/>
    <p:sldId id="296" r:id="rId36"/>
    <p:sldId id="307" r:id="rId37"/>
    <p:sldId id="297" r:id="rId38"/>
    <p:sldId id="298" r:id="rId39"/>
    <p:sldId id="299" r:id="rId40"/>
    <p:sldId id="300" r:id="rId41"/>
    <p:sldId id="308" r:id="rId42"/>
    <p:sldId id="309" r:id="rId43"/>
    <p:sldId id="310" r:id="rId44"/>
    <p:sldId id="311" r:id="rId45"/>
    <p:sldId id="312" r:id="rId46"/>
    <p:sldId id="313" r:id="rId47"/>
    <p:sldId id="301" r:id="rId48"/>
    <p:sldId id="3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93" d="100"/>
          <a:sy n="93"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8CF4-DEAD-4353-A56C-7FBA00690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C1843D-9C0A-44A8-B55F-707C71DBE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9F7270-AA76-4C93-A58A-F18113484B2B}"/>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5" name="Footer Placeholder 4">
            <a:extLst>
              <a:ext uri="{FF2B5EF4-FFF2-40B4-BE49-F238E27FC236}">
                <a16:creationId xmlns:a16="http://schemas.microsoft.com/office/drawing/2014/main" id="{28F0D361-E2A2-48C2-BB79-9E9452A33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14B21-2D8C-4CBD-BAE7-429F6CFDDF8A}"/>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185602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205E-C02D-4737-9B89-667AC2CF61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6B89A-F96E-4420-987B-37486474D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737A0-8A9D-4806-A128-D493337B3F3A}"/>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5" name="Footer Placeholder 4">
            <a:extLst>
              <a:ext uri="{FF2B5EF4-FFF2-40B4-BE49-F238E27FC236}">
                <a16:creationId xmlns:a16="http://schemas.microsoft.com/office/drawing/2014/main" id="{5D838645-6369-4ADB-8A45-0A407EB1E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A59FD-0692-4154-83CB-5D35F4B80BEB}"/>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372044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C5FE8-7F80-42EA-A366-BFC4C4B61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151E0-4036-483B-B7CE-82CDBC0BA7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359C1-F5A9-4324-9FFB-E8FFB654E1E0}"/>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5" name="Footer Placeholder 4">
            <a:extLst>
              <a:ext uri="{FF2B5EF4-FFF2-40B4-BE49-F238E27FC236}">
                <a16:creationId xmlns:a16="http://schemas.microsoft.com/office/drawing/2014/main" id="{C62213CC-D04B-43BB-BAFB-BD2883C07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206A4-BC5D-43A2-A6EE-9E2FD25E3B8D}"/>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412488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3"/>
            <a:ext cx="9810750" cy="324398"/>
          </a:xfrm>
          <a:prstGeom prst="rect">
            <a:avLst/>
          </a:prstGeom>
        </p:spPr>
        <p:txBody>
          <a:bodyPr anchor="t">
            <a:spAutoFit/>
          </a:bodyPr>
          <a:lstStyle>
            <a:lvl1pPr marL="0" indent="0" algn="ctr">
              <a:spcBef>
                <a:spcPts val="0"/>
              </a:spcBef>
              <a:buClrTx/>
              <a:buSzTx/>
              <a:buNone/>
              <a:defRPr sz="1687" i="1"/>
            </a:lvl1pPr>
          </a:lstStyle>
          <a:p>
            <a:r>
              <a:t>–Johnny Appleseed</a:t>
            </a:r>
          </a:p>
        </p:txBody>
      </p:sp>
      <p:sp>
        <p:nvSpPr>
          <p:cNvPr id="94" name="“Type a quote here.”"/>
          <p:cNvSpPr txBox="1">
            <a:spLocks noGrp="1"/>
          </p:cNvSpPr>
          <p:nvPr>
            <p:ph type="body" sz="quarter" idx="14"/>
          </p:nvPr>
        </p:nvSpPr>
        <p:spPr>
          <a:xfrm>
            <a:off x="1190625" y="3029483"/>
            <a:ext cx="9810750" cy="428751"/>
          </a:xfrm>
          <a:prstGeom prst="rect">
            <a:avLst/>
          </a:prstGeom>
        </p:spPr>
        <p:txBody>
          <a:bodyPr>
            <a:spAutoFit/>
          </a:bodyPr>
          <a:lstStyle>
            <a:lvl1pPr marL="0" indent="0" algn="ctr">
              <a:spcBef>
                <a:spcPts val="0"/>
              </a:spcBef>
              <a:buClrTx/>
              <a:buSzTx/>
              <a:buNone/>
              <a:defRPr sz="2391">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84307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562569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35624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46E3-759E-4436-9FD4-2CEC34FC1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EA34F-EF06-4472-BD64-14588D5A2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1EE06-35C7-4B5A-ACF7-15E7F3E7B8B8}"/>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5" name="Footer Placeholder 4">
            <a:extLst>
              <a:ext uri="{FF2B5EF4-FFF2-40B4-BE49-F238E27FC236}">
                <a16:creationId xmlns:a16="http://schemas.microsoft.com/office/drawing/2014/main" id="{C58043D3-794A-4047-8A83-E3A0230D2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C20EF-F26E-4263-945D-86E1A7C50521}"/>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5181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844D-EA2E-4664-98FF-0C99C0066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CAD05C-394C-467D-ABF2-B484F6813A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4E0EF4-C498-446F-876D-D54CCFB2C53E}"/>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5" name="Footer Placeholder 4">
            <a:extLst>
              <a:ext uri="{FF2B5EF4-FFF2-40B4-BE49-F238E27FC236}">
                <a16:creationId xmlns:a16="http://schemas.microsoft.com/office/drawing/2014/main" id="{58A43FF7-B800-49BA-8422-F9110EC8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9CD25-8591-4844-8DAE-279FD9B7642A}"/>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165094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AA0F-8A3D-423F-BE46-9B0EAE590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0E8A2-5315-421E-AA8E-7EC5743D6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504558-7A49-43D6-BD4C-EA28F3657F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6E96F5-D7E2-4F48-A3D4-3019D2894FE4}"/>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6" name="Footer Placeholder 5">
            <a:extLst>
              <a:ext uri="{FF2B5EF4-FFF2-40B4-BE49-F238E27FC236}">
                <a16:creationId xmlns:a16="http://schemas.microsoft.com/office/drawing/2014/main" id="{796DFA39-A0FE-4D3F-A557-08DF5CF2B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E5040-1981-4FCD-94F8-1C8115F37332}"/>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302975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C544-C7B3-4703-8DA6-56F7F2C50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32A9B1-D225-458F-AB88-F091CF243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6F6256-131E-4EFF-B773-D248033141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7B2374-EE65-4ADA-AEE7-73BF85D18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0E261-B611-4CC0-B312-7F5D09425D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BB25F3-4253-480C-80C0-E7B626B7A4F7}"/>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8" name="Footer Placeholder 7">
            <a:extLst>
              <a:ext uri="{FF2B5EF4-FFF2-40B4-BE49-F238E27FC236}">
                <a16:creationId xmlns:a16="http://schemas.microsoft.com/office/drawing/2014/main" id="{22C20A4F-744B-44B0-954B-F409EB5AE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2680F1-34DC-405B-B0A5-62A0C14E2DBE}"/>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428368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2F6E-234A-4A52-A26B-738362FAD7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CF3DBD-692C-4AA6-9753-9D2ABC4ACBF4}"/>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4" name="Footer Placeholder 3">
            <a:extLst>
              <a:ext uri="{FF2B5EF4-FFF2-40B4-BE49-F238E27FC236}">
                <a16:creationId xmlns:a16="http://schemas.microsoft.com/office/drawing/2014/main" id="{4261B18A-F5A7-4C0F-A22C-329B40F7FB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9A5CA6-14DB-4E4A-8B08-4078CDE4812A}"/>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156454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7826C-EB7E-4E05-81B7-148279530431}"/>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3" name="Footer Placeholder 2">
            <a:extLst>
              <a:ext uri="{FF2B5EF4-FFF2-40B4-BE49-F238E27FC236}">
                <a16:creationId xmlns:a16="http://schemas.microsoft.com/office/drawing/2014/main" id="{7C9395AB-EB23-4BFB-A86B-D9B2FAE35C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4790B-AABC-4A22-AD5B-A1FA80A1BAD2}"/>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99068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70DA-680B-4A8D-A8C6-1BA42C947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A81360-A511-49B7-B61B-118194918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23BF1-B1E8-40B6-85AB-552AFA36C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E8C13-61B4-465D-A948-F8AAE3AB9DC3}"/>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6" name="Footer Placeholder 5">
            <a:extLst>
              <a:ext uri="{FF2B5EF4-FFF2-40B4-BE49-F238E27FC236}">
                <a16:creationId xmlns:a16="http://schemas.microsoft.com/office/drawing/2014/main" id="{F8C6DDD0-2592-47BC-848C-447C5D395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12F0F-67A3-4AE4-AFBA-DB6D9DFAF73C}"/>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239570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0825-F1C3-4F61-9278-545C45A6F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43CAB-7652-456E-9AA6-A9F374270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91FECF-4DCB-4C25-870E-56C67FF59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E36CF-022D-4E7F-9E21-4A5AC9129800}"/>
              </a:ext>
            </a:extLst>
          </p:cNvPr>
          <p:cNvSpPr>
            <a:spLocks noGrp="1"/>
          </p:cNvSpPr>
          <p:nvPr>
            <p:ph type="dt" sz="half" idx="10"/>
          </p:nvPr>
        </p:nvSpPr>
        <p:spPr/>
        <p:txBody>
          <a:bodyPr/>
          <a:lstStyle/>
          <a:p>
            <a:fld id="{E6B67602-E452-4CFA-9785-FB6B9A67DCA0}" type="datetimeFigureOut">
              <a:rPr lang="en-US" smtClean="0"/>
              <a:t>7/31/2019</a:t>
            </a:fld>
            <a:endParaRPr lang="en-US"/>
          </a:p>
        </p:txBody>
      </p:sp>
      <p:sp>
        <p:nvSpPr>
          <p:cNvPr id="6" name="Footer Placeholder 5">
            <a:extLst>
              <a:ext uri="{FF2B5EF4-FFF2-40B4-BE49-F238E27FC236}">
                <a16:creationId xmlns:a16="http://schemas.microsoft.com/office/drawing/2014/main" id="{155773BF-9BC2-462F-92AB-289518F00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B02EA-2106-4260-8323-87C8A63CDA74}"/>
              </a:ext>
            </a:extLst>
          </p:cNvPr>
          <p:cNvSpPr>
            <a:spLocks noGrp="1"/>
          </p:cNvSpPr>
          <p:nvPr>
            <p:ph type="sldNum" sz="quarter" idx="12"/>
          </p:nvPr>
        </p:nvSpPr>
        <p:spPr/>
        <p:txBody>
          <a:bodyPr/>
          <a:lstStyle/>
          <a:p>
            <a:fld id="{14B3D33D-0440-4AC9-98CC-158595DD3917}" type="slidenum">
              <a:rPr lang="en-US" smtClean="0"/>
              <a:t>‹#›</a:t>
            </a:fld>
            <a:endParaRPr lang="en-US"/>
          </a:p>
        </p:txBody>
      </p:sp>
    </p:spTree>
    <p:extLst>
      <p:ext uri="{BB962C8B-B14F-4D97-AF65-F5344CB8AC3E}">
        <p14:creationId xmlns:p14="http://schemas.microsoft.com/office/powerpoint/2010/main" val="367245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9B452-F6E3-421F-8948-76B58F0BF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005F12-5661-4DDF-B13C-49F4411D2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C4B74-5F16-491C-B386-CBB851CA5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67602-E452-4CFA-9785-FB6B9A67DCA0}" type="datetimeFigureOut">
              <a:rPr lang="en-US" smtClean="0"/>
              <a:t>7/31/2019</a:t>
            </a:fld>
            <a:endParaRPr lang="en-US"/>
          </a:p>
        </p:txBody>
      </p:sp>
      <p:sp>
        <p:nvSpPr>
          <p:cNvPr id="5" name="Footer Placeholder 4">
            <a:extLst>
              <a:ext uri="{FF2B5EF4-FFF2-40B4-BE49-F238E27FC236}">
                <a16:creationId xmlns:a16="http://schemas.microsoft.com/office/drawing/2014/main" id="{BD6E0F5B-120D-4298-90BB-D5EC37912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EBDEF5-64D3-4017-A738-F78566E86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3D33D-0440-4AC9-98CC-158595DD3917}" type="slidenum">
              <a:rPr lang="en-US" smtClean="0"/>
              <a:t>‹#›</a:t>
            </a:fld>
            <a:endParaRPr lang="en-US"/>
          </a:p>
        </p:txBody>
      </p:sp>
    </p:spTree>
    <p:extLst>
      <p:ext uri="{BB962C8B-B14F-4D97-AF65-F5344CB8AC3E}">
        <p14:creationId xmlns:p14="http://schemas.microsoft.com/office/powerpoint/2010/main" val="238864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ccaps.umn.edu/bernard-bul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B8E2-0711-497F-B8C4-996FC0227B0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FA835E3-617A-4FAB-A491-BD9F7874F4A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358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 are the Traits of a Priority?"/>
          <p:cNvSpPr txBox="1">
            <a:spLocks noGrp="1"/>
          </p:cNvSpPr>
          <p:nvPr>
            <p:ph type="title"/>
          </p:nvPr>
        </p:nvSpPr>
        <p:spPr>
          <a:prstGeom prst="rect">
            <a:avLst/>
          </a:prstGeom>
        </p:spPr>
        <p:txBody>
          <a:bodyPr>
            <a:normAutofit fontScale="90000"/>
          </a:bodyPr>
          <a:lstStyle>
            <a:lvl1pPr defTabSz="484886">
              <a:defRPr sz="6640"/>
            </a:lvl1pPr>
          </a:lstStyle>
          <a:p>
            <a:r>
              <a:rPr dirty="0"/>
              <a:t>What are the Traits of a Priority?</a:t>
            </a:r>
          </a:p>
        </p:txBody>
      </p:sp>
      <p:sp>
        <p:nvSpPr>
          <p:cNvPr id="138" name="By definition, it is that which is regarded as more important.…"/>
          <p:cNvSpPr txBox="1">
            <a:spLocks noGrp="1"/>
          </p:cNvSpPr>
          <p:nvPr>
            <p:ph type="body" idx="1"/>
          </p:nvPr>
        </p:nvSpPr>
        <p:spPr>
          <a:xfrm>
            <a:off x="2193727" y="1830586"/>
            <a:ext cx="7804547" cy="4420195"/>
          </a:xfrm>
          <a:prstGeom prst="rect">
            <a:avLst/>
          </a:prstGeom>
        </p:spPr>
        <p:txBody>
          <a:bodyPr/>
          <a:lstStyle/>
          <a:p>
            <a:r>
              <a:rPr dirty="0"/>
              <a:t>By definition, it is that which is regarded as more important.</a:t>
            </a:r>
          </a:p>
          <a:p>
            <a:r>
              <a:rPr dirty="0"/>
              <a:t>It shapes the questions that we ask. </a:t>
            </a:r>
          </a:p>
          <a:p>
            <a:r>
              <a:rPr dirty="0"/>
              <a:t>It shapes the culture.</a:t>
            </a:r>
          </a:p>
          <a:p>
            <a:r>
              <a:rPr dirty="0"/>
              <a:t>It influences what we choose to define as quality.</a:t>
            </a:r>
          </a:p>
          <a:p>
            <a:r>
              <a:rPr dirty="0"/>
              <a:t>It gets the majority of time, attention, and financial resources.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8D8CA439-069C-4B79-B2CB-BAA0289423ED-L0-001.jpeg" descr="8D8CA439-069C-4B79-B2CB-BAA0289423ED-L0-001.jpeg"/>
          <p:cNvPicPr>
            <a:picLocks noGrp="1" noChangeAspect="1"/>
          </p:cNvPicPr>
          <p:nvPr>
            <p:ph type="pic" idx="13"/>
          </p:nvPr>
        </p:nvPicPr>
        <p:blipFill>
          <a:blip r:embed="rId2">
            <a:alphaModFix amt="36000"/>
          </a:blip>
          <a:srcRect l="15458" t="11171" r="15458" b="11171"/>
          <a:stretch>
            <a:fillRect/>
          </a:stretch>
        </p:blipFill>
        <p:spPr>
          <a:prstGeom prst="rect">
            <a:avLst/>
          </a:prstGeom>
        </p:spPr>
      </p:pic>
      <p:sp>
        <p:nvSpPr>
          <p:cNvPr id="141" name="Industrial Age…"/>
          <p:cNvSpPr txBox="1">
            <a:spLocks noGrp="1"/>
          </p:cNvSpPr>
          <p:nvPr>
            <p:ph type="title" idx="4294967295"/>
          </p:nvPr>
        </p:nvSpPr>
        <p:spPr>
          <a:xfrm>
            <a:off x="1552852" y="178594"/>
            <a:ext cx="9086296" cy="1518047"/>
          </a:xfrm>
          <a:prstGeom prst="rect">
            <a:avLst/>
          </a:prstGeom>
        </p:spPr>
        <p:txBody>
          <a:bodyPr>
            <a:normAutofit fontScale="90000"/>
          </a:bodyPr>
          <a:lstStyle/>
          <a:p>
            <a:pPr defTabSz="340923">
              <a:defRPr sz="6640"/>
            </a:pPr>
            <a:r>
              <a:rPr dirty="0"/>
              <a:t>Industrial Age </a:t>
            </a:r>
          </a:p>
          <a:p>
            <a:pPr defTabSz="340923">
              <a:defRPr sz="6640"/>
            </a:pPr>
            <a:r>
              <a:rPr dirty="0"/>
              <a:t>Learning Priorities</a:t>
            </a:r>
          </a:p>
        </p:txBody>
      </p:sp>
      <p:sp>
        <p:nvSpPr>
          <p:cNvPr id="142" name="Standardization &amp; Uniformity…"/>
          <p:cNvSpPr txBox="1">
            <a:spLocks noGrp="1"/>
          </p:cNvSpPr>
          <p:nvPr>
            <p:ph type="body" idx="4294967295"/>
          </p:nvPr>
        </p:nvSpPr>
        <p:spPr>
          <a:xfrm>
            <a:off x="2193727" y="1870704"/>
            <a:ext cx="7804547" cy="4420196"/>
          </a:xfrm>
          <a:prstGeom prst="rect">
            <a:avLst/>
          </a:prstGeom>
        </p:spPr>
        <p:txBody>
          <a:bodyPr>
            <a:normAutofit fontScale="92500" lnSpcReduction="20000"/>
          </a:bodyPr>
          <a:lstStyle/>
          <a:p>
            <a:pPr marL="290650" indent="-290650" defTabSz="381998">
              <a:spcBef>
                <a:spcPts val="2742"/>
              </a:spcBef>
              <a:defRPr sz="2976"/>
            </a:pPr>
            <a:r>
              <a:rPr dirty="0"/>
              <a:t>Standardization &amp; Uniformity</a:t>
            </a:r>
          </a:p>
          <a:p>
            <a:pPr marL="290650" indent="-290650" defTabSz="381998">
              <a:spcBef>
                <a:spcPts val="2742"/>
              </a:spcBef>
              <a:defRPr sz="2976"/>
            </a:pPr>
            <a:r>
              <a:rPr dirty="0"/>
              <a:t>Mass production &amp; Scale</a:t>
            </a:r>
          </a:p>
          <a:p>
            <a:pPr marL="290650" indent="-290650" defTabSz="381998">
              <a:spcBef>
                <a:spcPts val="2742"/>
              </a:spcBef>
              <a:defRPr sz="2976"/>
            </a:pPr>
            <a:r>
              <a:rPr dirty="0"/>
              <a:t>Efficiency &amp; Order</a:t>
            </a:r>
          </a:p>
          <a:p>
            <a:pPr marL="290650" indent="-290650" defTabSz="381998">
              <a:spcBef>
                <a:spcPts val="2742"/>
              </a:spcBef>
              <a:defRPr sz="2976"/>
            </a:pPr>
            <a:r>
              <a:rPr dirty="0"/>
              <a:t>Quantification &amp; Measurement </a:t>
            </a:r>
          </a:p>
          <a:p>
            <a:pPr marL="290650" indent="-290650" defTabSz="381998">
              <a:spcBef>
                <a:spcPts val="2742"/>
              </a:spcBef>
              <a:defRPr sz="2976"/>
            </a:pPr>
            <a:r>
              <a:rPr dirty="0"/>
              <a:t>Centralized Power &amp; Authoritarianism </a:t>
            </a:r>
          </a:p>
          <a:p>
            <a:pPr marL="290650" indent="-290650" defTabSz="381998">
              <a:spcBef>
                <a:spcPts val="2742"/>
              </a:spcBef>
              <a:defRPr sz="2976"/>
            </a:pPr>
            <a:r>
              <a:rPr dirty="0"/>
              <a:t>Mechanization &amp; Automation </a:t>
            </a:r>
          </a:p>
          <a:p>
            <a:pPr marL="290650" indent="-290650" defTabSz="381998">
              <a:spcBef>
                <a:spcPts val="2742"/>
              </a:spcBef>
              <a:defRPr sz="2976"/>
            </a:pPr>
            <a:r>
              <a:rPr dirty="0"/>
              <a:t>Technology (applied scientific knowledge)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hese are incapable of infusing “oxygen” into our learning contexts. They are disconnected from our most fundamental yearnings as humans and as learners."/>
          <p:cNvSpPr txBox="1">
            <a:spLocks noGrp="1"/>
          </p:cNvSpPr>
          <p:nvPr>
            <p:ph type="body" idx="14"/>
          </p:nvPr>
        </p:nvSpPr>
        <p:spPr>
          <a:xfrm>
            <a:off x="2416969" y="2320479"/>
            <a:ext cx="7358063" cy="3499420"/>
          </a:xfrm>
          <a:prstGeom prst="rect">
            <a:avLst/>
          </a:prstGeom>
        </p:spPr>
        <p:txBody>
          <a:bodyPr/>
          <a:lstStyle>
            <a:lvl1pPr>
              <a:defRPr sz="4100"/>
            </a:lvl1pPr>
          </a:lstStyle>
          <a:p>
            <a:r>
              <a:rPr dirty="0"/>
              <a:t>These are incapable of infusing “oxygen” into our learning contexts. They are disconnected from our most fundamental yearnings as humans and as learners.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2108B3E5-91A9-4DC2-AAA8-919FDFB94055-L0-001.jpeg" descr="2108B3E5-91A9-4DC2-AAA8-919FDFB94055-L0-001.jpeg"/>
          <p:cNvPicPr>
            <a:picLocks noChangeAspect="1"/>
          </p:cNvPicPr>
          <p:nvPr/>
        </p:nvPicPr>
        <p:blipFill>
          <a:blip r:embed="rId2">
            <a:alphaModFix amt="26000"/>
          </a:blip>
          <a:stretch>
            <a:fillRect/>
          </a:stretch>
        </p:blipFill>
        <p:spPr>
          <a:xfrm>
            <a:off x="286433" y="-812811"/>
            <a:ext cx="13299325" cy="7958815"/>
          </a:xfrm>
          <a:prstGeom prst="rect">
            <a:avLst/>
          </a:prstGeom>
          <a:ln w="12700">
            <a:miter lim="400000"/>
          </a:ln>
        </p:spPr>
      </p:pic>
      <p:sp>
        <p:nvSpPr>
          <p:cNvPr id="147" name="Human-Centered…"/>
          <p:cNvSpPr txBox="1">
            <a:spLocks noGrp="1"/>
          </p:cNvSpPr>
          <p:nvPr>
            <p:ph type="title"/>
          </p:nvPr>
        </p:nvSpPr>
        <p:spPr>
          <a:prstGeom prst="rect">
            <a:avLst/>
          </a:prstGeom>
        </p:spPr>
        <p:txBody>
          <a:bodyPr>
            <a:normAutofit fontScale="90000"/>
          </a:bodyPr>
          <a:lstStyle/>
          <a:p>
            <a:pPr defTabSz="340923">
              <a:defRPr sz="6640"/>
            </a:pPr>
            <a:r>
              <a:rPr dirty="0"/>
              <a:t>Human-Centered</a:t>
            </a:r>
          </a:p>
          <a:p>
            <a:pPr defTabSz="340923">
              <a:defRPr sz="6640"/>
            </a:pPr>
            <a:r>
              <a:rPr dirty="0"/>
              <a:t>Learning Priorities</a:t>
            </a:r>
          </a:p>
        </p:txBody>
      </p:sp>
      <p:sp>
        <p:nvSpPr>
          <p:cNvPr id="148" name="Adventure &amp; Quests…"/>
          <p:cNvSpPr txBox="1">
            <a:spLocks noGrp="1"/>
          </p:cNvSpPr>
          <p:nvPr>
            <p:ph type="body" idx="1"/>
          </p:nvPr>
        </p:nvSpPr>
        <p:spPr>
          <a:xfrm>
            <a:off x="2184797" y="1839516"/>
            <a:ext cx="7804547" cy="4420195"/>
          </a:xfrm>
          <a:prstGeom prst="rect">
            <a:avLst/>
          </a:prstGeom>
        </p:spPr>
        <p:txBody>
          <a:bodyPr>
            <a:normAutofit fontScale="92500" lnSpcReduction="20000"/>
          </a:bodyPr>
          <a:lstStyle/>
          <a:p>
            <a:pPr marL="290650" indent="-290650" defTabSz="381998">
              <a:spcBef>
                <a:spcPts val="2742"/>
              </a:spcBef>
              <a:defRPr sz="2976" b="1"/>
            </a:pPr>
            <a:r>
              <a:rPr dirty="0"/>
              <a:t>Adventure &amp; Quests</a:t>
            </a:r>
          </a:p>
          <a:p>
            <a:pPr marL="290650" indent="-290650" defTabSz="381998">
              <a:spcBef>
                <a:spcPts val="2742"/>
              </a:spcBef>
              <a:defRPr sz="2976" b="1"/>
            </a:pPr>
            <a:r>
              <a:rPr dirty="0"/>
              <a:t>Agency &amp; Action</a:t>
            </a:r>
          </a:p>
          <a:p>
            <a:pPr marL="290650" indent="-290650" defTabSz="381998">
              <a:spcBef>
                <a:spcPts val="2742"/>
              </a:spcBef>
              <a:defRPr sz="2976">
                <a:solidFill>
                  <a:srgbClr val="A9A9A9"/>
                </a:solidFill>
              </a:defRPr>
            </a:pPr>
            <a:r>
              <a:rPr b="1" dirty="0">
                <a:solidFill>
                  <a:srgbClr val="FFFFFF"/>
                </a:solidFill>
              </a:rPr>
              <a:t>Compassion &amp; Connectedness</a:t>
            </a:r>
            <a:r>
              <a:rPr dirty="0"/>
              <a:t> </a:t>
            </a:r>
          </a:p>
          <a:p>
            <a:pPr marL="290650" indent="-290650" defTabSz="381998">
              <a:spcBef>
                <a:spcPts val="2742"/>
              </a:spcBef>
              <a:defRPr sz="2976">
                <a:solidFill>
                  <a:srgbClr val="A9A9A9"/>
                </a:solidFill>
              </a:defRPr>
            </a:pPr>
            <a:r>
              <a:rPr dirty="0"/>
              <a:t>Experimentation &amp; Play</a:t>
            </a:r>
          </a:p>
          <a:p>
            <a:pPr marL="290650" indent="-290650" defTabSz="381998">
              <a:spcBef>
                <a:spcPts val="2742"/>
              </a:spcBef>
              <a:defRPr sz="2976">
                <a:solidFill>
                  <a:srgbClr val="A9A9A9"/>
                </a:solidFill>
              </a:defRPr>
            </a:pPr>
            <a:r>
              <a:rPr dirty="0"/>
              <a:t>Mastery &amp; Growth</a:t>
            </a:r>
          </a:p>
          <a:p>
            <a:pPr marL="290650" indent="-290650" defTabSz="381998">
              <a:spcBef>
                <a:spcPts val="2742"/>
              </a:spcBef>
              <a:defRPr sz="2976" b="1"/>
            </a:pPr>
            <a:r>
              <a:rPr dirty="0"/>
              <a:t>Meaning &amp; Purpose</a:t>
            </a:r>
          </a:p>
          <a:p>
            <a:pPr marL="290650" indent="-290650" defTabSz="381998">
              <a:spcBef>
                <a:spcPts val="2742"/>
              </a:spcBef>
              <a:defRPr sz="2976" b="1"/>
            </a:pPr>
            <a:r>
              <a:rPr dirty="0"/>
              <a:t>Wonder &amp; Mystery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hese are rooted in both ancient traditions &amp; modern research about fundamental human yearnings."/>
          <p:cNvSpPr txBox="1">
            <a:spLocks noGrp="1"/>
          </p:cNvSpPr>
          <p:nvPr>
            <p:ph type="body" idx="14"/>
          </p:nvPr>
        </p:nvSpPr>
        <p:spPr>
          <a:xfrm>
            <a:off x="2416969" y="2764159"/>
            <a:ext cx="7358063" cy="1795876"/>
          </a:xfrm>
          <a:prstGeom prst="rect">
            <a:avLst/>
          </a:prstGeom>
        </p:spPr>
        <p:txBody>
          <a:bodyPr/>
          <a:lstStyle>
            <a:lvl1pPr>
              <a:defRPr sz="4100"/>
            </a:lvl1pPr>
          </a:lstStyle>
          <a:p>
            <a:r>
              <a:rPr lang="en-US" dirty="0"/>
              <a:t>a</a:t>
            </a:r>
            <a:r>
              <a:rPr dirty="0"/>
              <a:t>ncient traditions </a:t>
            </a:r>
            <a:r>
              <a:rPr lang="en-US" dirty="0"/>
              <a:t>&amp;</a:t>
            </a:r>
            <a:r>
              <a:rPr dirty="0"/>
              <a:t> modern research about fundamental human yearnings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431901F8-93F9-4DAC-8DE2-5694AAC5248D-L0-001.jpeg" descr="431901F8-93F9-4DAC-8DE2-5694AAC5248D-L0-001.jpeg"/>
          <p:cNvPicPr>
            <a:picLocks noChangeAspect="1"/>
          </p:cNvPicPr>
          <p:nvPr/>
        </p:nvPicPr>
        <p:blipFill>
          <a:blip r:embed="rId2">
            <a:alphaModFix amt="28000"/>
          </a:blip>
          <a:stretch>
            <a:fillRect/>
          </a:stretch>
        </p:blipFill>
        <p:spPr>
          <a:xfrm>
            <a:off x="188685" y="-698042"/>
            <a:ext cx="11814630" cy="7876420"/>
          </a:xfrm>
          <a:prstGeom prst="rect">
            <a:avLst/>
          </a:prstGeom>
          <a:ln w="12700">
            <a:miter lim="400000"/>
          </a:ln>
        </p:spPr>
      </p:pic>
      <p:sp>
        <p:nvSpPr>
          <p:cNvPr id="153" name="Adventure &amp; Quests"/>
          <p:cNvSpPr txBox="1">
            <a:spLocks noGrp="1"/>
          </p:cNvSpPr>
          <p:nvPr>
            <p:ph type="title" idx="4294967295"/>
          </p:nvPr>
        </p:nvSpPr>
        <p:spPr>
          <a:xfrm>
            <a:off x="1462921" y="-635593"/>
            <a:ext cx="9177874" cy="3313182"/>
          </a:xfrm>
          <a:prstGeom prst="rect">
            <a:avLst/>
          </a:prstGeom>
        </p:spPr>
        <p:txBody>
          <a:bodyPr/>
          <a:lstStyle/>
          <a:p>
            <a:r>
              <a:rPr dirty="0"/>
              <a:t>Adventure &amp; Quests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 Chris Guillebeau"/>
          <p:cNvSpPr txBox="1">
            <a:spLocks noGrp="1"/>
          </p:cNvSpPr>
          <p:nvPr>
            <p:ph type="body" idx="13"/>
          </p:nvPr>
        </p:nvSpPr>
        <p:spPr>
          <a:xfrm>
            <a:off x="-36736" y="4702749"/>
            <a:ext cx="7358063" cy="324399"/>
          </a:xfrm>
          <a:prstGeom prst="rect">
            <a:avLst/>
          </a:prstGeom>
        </p:spPr>
        <p:txBody>
          <a:bodyPr/>
          <a:lstStyle/>
          <a:p>
            <a:r>
              <a:rPr dirty="0"/>
              <a:t>– Chris Guillebeau</a:t>
            </a:r>
          </a:p>
        </p:txBody>
      </p:sp>
      <p:sp>
        <p:nvSpPr>
          <p:cNvPr id="156" name="“Questing refers to the pursuit of a long-term challenge or adventure with a series of intermediate steps.”…"/>
          <p:cNvSpPr txBox="1">
            <a:spLocks noGrp="1"/>
          </p:cNvSpPr>
          <p:nvPr>
            <p:ph type="body" idx="14"/>
          </p:nvPr>
        </p:nvSpPr>
        <p:spPr>
          <a:xfrm>
            <a:off x="2132950" y="983061"/>
            <a:ext cx="3345988" cy="2741263"/>
          </a:xfrm>
          <a:prstGeom prst="rect">
            <a:avLst/>
          </a:prstGeom>
        </p:spPr>
        <p:txBody>
          <a:bodyPr/>
          <a:lstStyle/>
          <a:p>
            <a:r>
              <a:rPr dirty="0"/>
              <a:t>“Questing refers to the pursuit of a long-term challenge or adventure with a series of intermediate steps.”</a:t>
            </a:r>
          </a:p>
          <a:p>
            <a:endParaRPr dirty="0"/>
          </a:p>
          <a:p>
            <a:r>
              <a:rPr dirty="0"/>
              <a:t>Clear Goal - Challenging - Choice - Milestones </a:t>
            </a:r>
          </a:p>
        </p:txBody>
      </p:sp>
      <p:pic>
        <p:nvPicPr>
          <p:cNvPr id="157" name="3A3E663D-628D-4ED8-9C66-79AA775D6042-L0-001.jpeg" descr="3A3E663D-628D-4ED8-9C66-79AA775D6042-L0-001.jpeg"/>
          <p:cNvPicPr>
            <a:picLocks noChangeAspect="1"/>
          </p:cNvPicPr>
          <p:nvPr/>
        </p:nvPicPr>
        <p:blipFill>
          <a:blip r:embed="rId2"/>
          <a:stretch>
            <a:fillRect/>
          </a:stretch>
        </p:blipFill>
        <p:spPr>
          <a:xfrm>
            <a:off x="6330951" y="537591"/>
            <a:ext cx="3749195" cy="578281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re there calls to a quest in this course?…"/>
          <p:cNvSpPr txBox="1">
            <a:spLocks noGrp="1"/>
          </p:cNvSpPr>
          <p:nvPr>
            <p:ph type="body" idx="14"/>
          </p:nvPr>
        </p:nvSpPr>
        <p:spPr>
          <a:xfrm>
            <a:off x="2416969" y="2327077"/>
            <a:ext cx="7358063" cy="1222001"/>
          </a:xfrm>
          <a:prstGeom prst="rect">
            <a:avLst/>
          </a:prstGeom>
        </p:spPr>
        <p:txBody>
          <a:bodyPr/>
          <a:lstStyle/>
          <a:p>
            <a:endParaRPr dirty="0"/>
          </a:p>
          <a:p>
            <a:r>
              <a:rPr sz="3375" dirty="0"/>
              <a:t>Are there calls to a quest in this course?</a:t>
            </a:r>
          </a:p>
          <a:p>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re there calls to a quest in this course?…"/>
          <p:cNvSpPr txBox="1">
            <a:spLocks noGrp="1"/>
          </p:cNvSpPr>
          <p:nvPr>
            <p:ph type="body" idx="14"/>
          </p:nvPr>
        </p:nvSpPr>
        <p:spPr>
          <a:xfrm>
            <a:off x="2416969" y="2067391"/>
            <a:ext cx="7358063" cy="2156873"/>
          </a:xfrm>
          <a:prstGeom prst="rect">
            <a:avLst/>
          </a:prstGeom>
        </p:spPr>
        <p:txBody>
          <a:bodyPr/>
          <a:lstStyle/>
          <a:p>
            <a:endParaRPr dirty="0"/>
          </a:p>
          <a:p>
            <a:r>
              <a:rPr lang="en-US" sz="3375" dirty="0"/>
              <a:t>How does this course support the quests of the learners?</a:t>
            </a:r>
          </a:p>
          <a:p>
            <a:endParaRPr lang="en-US" sz="3375" dirty="0"/>
          </a:p>
          <a:p>
            <a:endParaRPr dirty="0"/>
          </a:p>
        </p:txBody>
      </p:sp>
    </p:spTree>
    <p:extLst>
      <p:ext uri="{BB962C8B-B14F-4D97-AF65-F5344CB8AC3E}">
        <p14:creationId xmlns:p14="http://schemas.microsoft.com/office/powerpoint/2010/main" val="1345814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re there calls to a quest in this course?…"/>
          <p:cNvSpPr txBox="1">
            <a:spLocks noGrp="1"/>
          </p:cNvSpPr>
          <p:nvPr>
            <p:ph type="body" idx="14"/>
          </p:nvPr>
        </p:nvSpPr>
        <p:spPr>
          <a:xfrm>
            <a:off x="2416969" y="1807705"/>
            <a:ext cx="7358063" cy="2156873"/>
          </a:xfrm>
          <a:prstGeom prst="rect">
            <a:avLst/>
          </a:prstGeom>
        </p:spPr>
        <p:txBody>
          <a:bodyPr/>
          <a:lstStyle/>
          <a:p>
            <a:endParaRPr dirty="0"/>
          </a:p>
          <a:p>
            <a:r>
              <a:rPr lang="en-US" sz="3375" dirty="0"/>
              <a:t>How can I use the language of quests and adventures in the course?</a:t>
            </a:r>
          </a:p>
          <a:p>
            <a:endParaRPr lang="en-US" sz="3375" dirty="0"/>
          </a:p>
          <a:p>
            <a:endParaRPr dirty="0"/>
          </a:p>
        </p:txBody>
      </p:sp>
    </p:spTree>
    <p:extLst>
      <p:ext uri="{BB962C8B-B14F-4D97-AF65-F5344CB8AC3E}">
        <p14:creationId xmlns:p14="http://schemas.microsoft.com/office/powerpoint/2010/main" val="6088279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6683-04F7-4DA1-9C5B-84B30A1191AE}"/>
              </a:ext>
            </a:extLst>
          </p:cNvPr>
          <p:cNvSpPr>
            <a:spLocks noGrp="1"/>
          </p:cNvSpPr>
          <p:nvPr>
            <p:ph type="title"/>
          </p:nvPr>
        </p:nvSpPr>
        <p:spPr>
          <a:xfrm>
            <a:off x="915255" y="832599"/>
            <a:ext cx="10515600" cy="1325563"/>
          </a:xfrm>
        </p:spPr>
        <p:txBody>
          <a:bodyPr>
            <a:normAutofit fontScale="90000"/>
          </a:bodyPr>
          <a:lstStyle/>
          <a:p>
            <a:r>
              <a:rPr lang="en-US" sz="3600" dirty="0"/>
              <a:t>9:30–10:30 a.m. Keynote</a:t>
            </a:r>
            <a:br>
              <a:rPr lang="en-US" sz="3600" dirty="0"/>
            </a:br>
            <a:r>
              <a:rPr lang="en-US" sz="3600" b="1" dirty="0"/>
              <a:t>The Promise and Possibility of Human-Centered Learning Environments</a:t>
            </a:r>
            <a:br>
              <a:rPr lang="en-US" sz="3600" dirty="0"/>
            </a:br>
            <a:r>
              <a:rPr lang="en-US" sz="3600" b="1" dirty="0">
                <a:hlinkClick r:id="rId2"/>
              </a:rPr>
              <a:t>Dr. Bernard Bull, President, Goddard College</a:t>
            </a:r>
            <a:br>
              <a:rPr lang="en-US" dirty="0"/>
            </a:br>
            <a:endParaRPr lang="en-US" dirty="0"/>
          </a:p>
        </p:txBody>
      </p:sp>
      <p:sp>
        <p:nvSpPr>
          <p:cNvPr id="3" name="Content Placeholder 2">
            <a:extLst>
              <a:ext uri="{FF2B5EF4-FFF2-40B4-BE49-F238E27FC236}">
                <a16:creationId xmlns:a16="http://schemas.microsoft.com/office/drawing/2014/main" id="{170026AA-A87F-44DC-9632-6B8A3670B1B1}"/>
              </a:ext>
            </a:extLst>
          </p:cNvPr>
          <p:cNvSpPr>
            <a:spLocks noGrp="1"/>
          </p:cNvSpPr>
          <p:nvPr>
            <p:ph idx="1"/>
          </p:nvPr>
        </p:nvSpPr>
        <p:spPr>
          <a:xfrm>
            <a:off x="838200" y="2426663"/>
            <a:ext cx="10515600" cy="4351338"/>
          </a:xfrm>
        </p:spPr>
        <p:txBody>
          <a:bodyPr>
            <a:normAutofit fontScale="92500" lnSpcReduction="10000"/>
          </a:bodyPr>
          <a:lstStyle/>
          <a:p>
            <a:pPr marL="0" indent="0">
              <a:buNone/>
            </a:pPr>
            <a:r>
              <a:rPr lang="en-US" dirty="0"/>
              <a:t>Over the past century, much of the modern educational system has been built on values such as standardization, efficiency, quantification, mechanization, and applied scientific knowledge. Each of these continues to play an important role in modern education and society, yet none are capable of drawing learners into meaning-rich, authentic, engaging, and transformative learning experiences. For that, we must learn from the best of ancient knowledge and modern research. With this in mind, Dr. Bull draws from his study of hundreds of learning organizations and environments to offer insight on what he calls "human-centered learning-experience design." This is an invitation to innovations in teaching and learning, built on traits like adventure, learner agency, compassion, experimentation, mastery, meaning, and wonder.</a:t>
            </a:r>
          </a:p>
          <a:p>
            <a:endParaRPr lang="en-US" dirty="0"/>
          </a:p>
        </p:txBody>
      </p:sp>
    </p:spTree>
    <p:extLst>
      <p:ext uri="{BB962C8B-B14F-4D97-AF65-F5344CB8AC3E}">
        <p14:creationId xmlns:p14="http://schemas.microsoft.com/office/powerpoint/2010/main" val="118828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re there calls to a quest in this course?…"/>
          <p:cNvSpPr txBox="1">
            <a:spLocks noGrp="1"/>
          </p:cNvSpPr>
          <p:nvPr>
            <p:ph type="body" idx="14"/>
          </p:nvPr>
        </p:nvSpPr>
        <p:spPr>
          <a:xfrm>
            <a:off x="2416969" y="1807705"/>
            <a:ext cx="7358063" cy="2624308"/>
          </a:xfrm>
          <a:prstGeom prst="rect">
            <a:avLst/>
          </a:prstGeom>
        </p:spPr>
        <p:txBody>
          <a:bodyPr/>
          <a:lstStyle/>
          <a:p>
            <a:endParaRPr dirty="0"/>
          </a:p>
          <a:p>
            <a:r>
              <a:rPr lang="en-US" sz="3375" dirty="0"/>
              <a:t>What would my course look like as a quest or embedded into one or more narratives?</a:t>
            </a:r>
          </a:p>
          <a:p>
            <a:endParaRPr lang="en-US" sz="3375" dirty="0"/>
          </a:p>
          <a:p>
            <a:endParaRPr dirty="0"/>
          </a:p>
        </p:txBody>
      </p:sp>
    </p:spTree>
    <p:extLst>
      <p:ext uri="{BB962C8B-B14F-4D97-AF65-F5344CB8AC3E}">
        <p14:creationId xmlns:p14="http://schemas.microsoft.com/office/powerpoint/2010/main" val="18928426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Dr. Chris Haskell at Boise State University…"/>
          <p:cNvSpPr txBox="1">
            <a:spLocks noGrp="1"/>
          </p:cNvSpPr>
          <p:nvPr>
            <p:ph type="body" idx="14"/>
          </p:nvPr>
        </p:nvSpPr>
        <p:spPr>
          <a:xfrm>
            <a:off x="2416969" y="1205445"/>
            <a:ext cx="7358063" cy="3734612"/>
          </a:xfrm>
          <a:prstGeom prst="rect">
            <a:avLst/>
          </a:prstGeom>
        </p:spPr>
        <p:txBody>
          <a:bodyPr/>
          <a:lstStyle/>
          <a:p>
            <a:r>
              <a:rPr dirty="0"/>
              <a:t>Dr. Chris Haskell at Boise State University </a:t>
            </a:r>
          </a:p>
          <a:p>
            <a:r>
              <a:rPr dirty="0"/>
              <a:t>&amp; Rezzly</a:t>
            </a:r>
          </a:p>
          <a:p>
            <a:r>
              <a:rPr dirty="0"/>
              <a:t> </a:t>
            </a:r>
            <a:r>
              <a:rPr u="sng" dirty="0"/>
              <a:t>https://www.rezzly.com</a:t>
            </a:r>
            <a:endParaRPr u="sng" dirty="0">
              <a:hlinkClick r:id=""/>
            </a:endParaRPr>
          </a:p>
          <a:p>
            <a:endParaRPr u="sng" dirty="0">
              <a:hlinkClick r:id=""/>
            </a:endParaRPr>
          </a:p>
          <a:p>
            <a:endParaRPr u="sng" dirty="0">
              <a:hlinkClick r:id=""/>
            </a:endParaRPr>
          </a:p>
          <a:p>
            <a:endParaRPr u="sng" dirty="0">
              <a:hlinkClick r:id=""/>
            </a:endParaRPr>
          </a:p>
          <a:p>
            <a:r>
              <a:rPr dirty="0"/>
              <a:t>The Moonshot Edu Show Interview with Barry Fishman on Gradecraft </a:t>
            </a:r>
          </a:p>
          <a:p>
            <a:r>
              <a:rPr dirty="0"/>
              <a:t>&amp; Gameful Learning</a:t>
            </a:r>
          </a:p>
          <a:p>
            <a:r>
              <a:rPr dirty="0"/>
              <a:t>https://moonshotedu.com/index.php/tag/gameful-learning/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9A9E1107-8069-4E9B-84C7-BE6F03168709-L0-001.jpeg" descr="9A9E1107-8069-4E9B-84C7-BE6F03168709-L0-001.jpeg"/>
          <p:cNvPicPr>
            <a:picLocks noGrp="1" noChangeAspect="1"/>
          </p:cNvPicPr>
          <p:nvPr>
            <p:ph type="pic" idx="13"/>
          </p:nvPr>
        </p:nvPicPr>
        <p:blipFill>
          <a:blip r:embed="rId2"/>
          <a:srcRect/>
          <a:stretch>
            <a:fillRect/>
          </a:stretch>
        </p:blipFill>
        <p:spPr>
          <a:xfrm>
            <a:off x="1524000" y="164306"/>
            <a:ext cx="9144000" cy="6529388"/>
          </a:xfrm>
          <a:prstGeom prst="rect">
            <a:avLst/>
          </a:prstGeom>
        </p:spPr>
      </p:pic>
      <p:sp>
        <p:nvSpPr>
          <p:cNvPr id="164" name="Agency &amp; Action"/>
          <p:cNvSpPr txBox="1">
            <a:spLocks noGrp="1"/>
          </p:cNvSpPr>
          <p:nvPr>
            <p:ph type="title" idx="4294967295"/>
          </p:nvPr>
        </p:nvSpPr>
        <p:spPr>
          <a:xfrm>
            <a:off x="1829896" y="-243214"/>
            <a:ext cx="4503659" cy="3063040"/>
          </a:xfrm>
          <a:prstGeom prst="rect">
            <a:avLst/>
          </a:prstGeom>
        </p:spPr>
        <p:txBody>
          <a:bodyPr/>
          <a:lstStyle/>
          <a:p>
            <a:r>
              <a:rPr dirty="0"/>
              <a:t>Agency &amp; Action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9F5A7B1D-6EBC-4374-A95B-BEC3D12D557A-L0-001.png" descr="9F5A7B1D-6EBC-4374-A95B-BEC3D12D557A-L0-001.png"/>
          <p:cNvPicPr>
            <a:picLocks noChangeAspect="1"/>
          </p:cNvPicPr>
          <p:nvPr/>
        </p:nvPicPr>
        <p:blipFill>
          <a:blip r:embed="rId2"/>
          <a:stretch>
            <a:fillRect/>
          </a:stretch>
        </p:blipFill>
        <p:spPr>
          <a:xfrm>
            <a:off x="1524000" y="0"/>
            <a:ext cx="9144000" cy="685800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 Maurice Gibbons"/>
          <p:cNvSpPr txBox="1">
            <a:spLocks noGrp="1"/>
          </p:cNvSpPr>
          <p:nvPr>
            <p:ph type="body" idx="13"/>
          </p:nvPr>
        </p:nvSpPr>
        <p:spPr>
          <a:xfrm>
            <a:off x="-79653" y="5473636"/>
            <a:ext cx="7358063" cy="324399"/>
          </a:xfrm>
          <a:prstGeom prst="rect">
            <a:avLst/>
          </a:prstGeom>
        </p:spPr>
        <p:txBody>
          <a:bodyPr/>
          <a:lstStyle/>
          <a:p>
            <a:r>
              <a:rPr dirty="0"/>
              <a:t>– Maurice Gibbons</a:t>
            </a:r>
          </a:p>
        </p:txBody>
      </p:sp>
      <p:sp>
        <p:nvSpPr>
          <p:cNvPr id="169" name="Self-directed learning is any increase in knowledge, skill, accomplishment or personal development that an individual selects and brings about by his or her own efforts, using any method, in any circumstances, at any time.”"/>
          <p:cNvSpPr txBox="1">
            <a:spLocks noGrp="1"/>
          </p:cNvSpPr>
          <p:nvPr>
            <p:ph type="body" idx="14"/>
          </p:nvPr>
        </p:nvSpPr>
        <p:spPr>
          <a:xfrm>
            <a:off x="2082599" y="681469"/>
            <a:ext cx="3546256" cy="3403496"/>
          </a:xfrm>
          <a:prstGeom prst="rect">
            <a:avLst/>
          </a:prstGeom>
        </p:spPr>
        <p:txBody>
          <a:bodyPr/>
          <a:lstStyle/>
          <a:p>
            <a:r>
              <a:rPr dirty="0"/>
              <a:t>Self-directed learning is any increase in knowledge, skill, accomplishment or personal development that an individual selects and brings about by his or her own efforts, using any method, in any circumstances, at any time.”</a:t>
            </a:r>
          </a:p>
        </p:txBody>
      </p:sp>
      <p:pic>
        <p:nvPicPr>
          <p:cNvPr id="170" name="E0BD46C9-E26A-4CB3-A9A3-2605D2FB4B41-L0-001.jpeg" descr="E0BD46C9-E26A-4CB3-A9A3-2605D2FB4B41-L0-001.jpeg"/>
          <p:cNvPicPr>
            <a:picLocks noChangeAspect="1"/>
          </p:cNvPicPr>
          <p:nvPr/>
        </p:nvPicPr>
        <p:blipFill>
          <a:blip r:embed="rId2"/>
          <a:stretch>
            <a:fillRect/>
          </a:stretch>
        </p:blipFill>
        <p:spPr>
          <a:xfrm>
            <a:off x="6253503" y="324933"/>
            <a:ext cx="4030933" cy="6208134"/>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What do I want them to learn?…"/>
          <p:cNvSpPr txBox="1">
            <a:spLocks noGrp="1"/>
          </p:cNvSpPr>
          <p:nvPr>
            <p:ph type="body" idx="14"/>
          </p:nvPr>
        </p:nvSpPr>
        <p:spPr>
          <a:xfrm>
            <a:off x="2216347" y="963273"/>
            <a:ext cx="7358063" cy="5332294"/>
          </a:xfrm>
          <a:prstGeom prst="rect">
            <a:avLst/>
          </a:prstGeom>
        </p:spPr>
        <p:txBody>
          <a:bodyPr/>
          <a:lstStyle/>
          <a:p>
            <a:pPr>
              <a:defRPr sz="3800"/>
            </a:pPr>
            <a:r>
              <a:rPr sz="3094" dirty="0"/>
              <a:t>What do I want them to learn?</a:t>
            </a:r>
          </a:p>
          <a:p>
            <a:pPr>
              <a:defRPr sz="3800"/>
            </a:pPr>
            <a:endParaRPr sz="3094" dirty="0"/>
          </a:p>
          <a:p>
            <a:pPr>
              <a:defRPr sz="3800"/>
            </a:pPr>
            <a:endParaRPr sz="3094" dirty="0"/>
          </a:p>
          <a:p>
            <a:pPr>
              <a:defRPr sz="3800"/>
            </a:pPr>
            <a:r>
              <a:rPr sz="3094" dirty="0"/>
              <a:t>How will I assess their learning?</a:t>
            </a:r>
          </a:p>
          <a:p>
            <a:pPr>
              <a:defRPr sz="3800"/>
            </a:pPr>
            <a:endParaRPr sz="3094" dirty="0"/>
          </a:p>
          <a:p>
            <a:pPr>
              <a:defRPr sz="3800"/>
            </a:pPr>
            <a:endParaRPr sz="3094" dirty="0"/>
          </a:p>
          <a:p>
            <a:pPr>
              <a:defRPr sz="3800"/>
            </a:pPr>
            <a:r>
              <a:rPr sz="3094" dirty="0"/>
              <a:t>How will I give them feedback along the way?</a:t>
            </a:r>
          </a:p>
          <a:p>
            <a:pPr>
              <a:defRPr sz="3800"/>
            </a:pPr>
            <a:endParaRPr sz="3094" dirty="0"/>
          </a:p>
          <a:p>
            <a:pPr>
              <a:defRPr sz="3800"/>
            </a:pPr>
            <a:endParaRPr sz="3094" dirty="0"/>
          </a:p>
          <a:p>
            <a:pPr>
              <a:defRPr sz="3800"/>
            </a:pPr>
            <a:r>
              <a:rPr sz="3094" dirty="0"/>
              <a:t>How will I help them learn it?</a:t>
            </a:r>
          </a:p>
          <a:p>
            <a:pPr>
              <a:defRPr sz="3800"/>
            </a:pPr>
            <a:endParaRP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What do I want/need to learn?…"/>
          <p:cNvSpPr txBox="1"/>
          <p:nvPr/>
        </p:nvSpPr>
        <p:spPr>
          <a:xfrm>
            <a:off x="1666417" y="804834"/>
            <a:ext cx="7789376" cy="524489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defRPr sz="3800" b="0">
                <a:latin typeface="+mn-lt"/>
                <a:ea typeface="+mn-ea"/>
                <a:cs typeface="+mn-cs"/>
                <a:sym typeface="Helvetica Neue Medium"/>
              </a:defRPr>
            </a:pPr>
            <a:endParaRPr sz="2672" dirty="0"/>
          </a:p>
          <a:p>
            <a:pPr>
              <a:defRPr sz="3800" b="0">
                <a:latin typeface="+mn-lt"/>
                <a:ea typeface="+mn-ea"/>
                <a:cs typeface="+mn-cs"/>
                <a:sym typeface="Helvetica Neue Medium"/>
              </a:defRPr>
            </a:pPr>
            <a:r>
              <a:rPr sz="3094" dirty="0"/>
              <a:t>What do I want/need to learn?</a:t>
            </a:r>
          </a:p>
          <a:p>
            <a:pPr>
              <a:defRPr sz="3800" b="0">
                <a:latin typeface="+mn-lt"/>
                <a:ea typeface="+mn-ea"/>
                <a:cs typeface="+mn-cs"/>
                <a:sym typeface="Helvetica Neue Medium"/>
              </a:defRPr>
            </a:pPr>
            <a:endParaRPr sz="3094" dirty="0"/>
          </a:p>
          <a:p>
            <a:pPr>
              <a:defRPr sz="3800" b="0">
                <a:latin typeface="+mn-lt"/>
                <a:ea typeface="+mn-ea"/>
                <a:cs typeface="+mn-cs"/>
                <a:sym typeface="Helvetica Neue Medium"/>
              </a:defRPr>
            </a:pPr>
            <a:endParaRPr sz="3094" dirty="0"/>
          </a:p>
          <a:p>
            <a:pPr>
              <a:defRPr sz="3800" b="0">
                <a:latin typeface="+mn-lt"/>
                <a:ea typeface="+mn-ea"/>
                <a:cs typeface="+mn-cs"/>
                <a:sym typeface="Helvetica Neue Medium"/>
              </a:defRPr>
            </a:pPr>
            <a:r>
              <a:rPr sz="3094" dirty="0"/>
              <a:t>How will I know when I’ve learned it?</a:t>
            </a:r>
          </a:p>
          <a:p>
            <a:pPr>
              <a:defRPr sz="3800" b="0">
                <a:latin typeface="+mn-lt"/>
                <a:ea typeface="+mn-ea"/>
                <a:cs typeface="+mn-cs"/>
                <a:sym typeface="Helvetica Neue Medium"/>
              </a:defRPr>
            </a:pPr>
            <a:endParaRPr sz="3094" dirty="0"/>
          </a:p>
          <a:p>
            <a:pPr>
              <a:defRPr sz="3800" b="0">
                <a:latin typeface="+mn-lt"/>
                <a:ea typeface="+mn-ea"/>
                <a:cs typeface="+mn-cs"/>
                <a:sym typeface="Helvetica Neue Medium"/>
              </a:defRPr>
            </a:pPr>
            <a:endParaRPr sz="3094" dirty="0"/>
          </a:p>
          <a:p>
            <a:pPr>
              <a:defRPr sz="3800" b="0">
                <a:latin typeface="+mn-lt"/>
                <a:ea typeface="+mn-ea"/>
                <a:cs typeface="+mn-cs"/>
                <a:sym typeface="Helvetica Neue Medium"/>
              </a:defRPr>
            </a:pPr>
            <a:r>
              <a:rPr sz="3094" dirty="0"/>
              <a:t>How will I monitor my progress &amp; get feedback?</a:t>
            </a:r>
          </a:p>
          <a:p>
            <a:pPr>
              <a:defRPr sz="3800" b="0">
                <a:latin typeface="+mn-lt"/>
                <a:ea typeface="+mn-ea"/>
                <a:cs typeface="+mn-cs"/>
                <a:sym typeface="Helvetica Neue Medium"/>
              </a:defRPr>
            </a:pPr>
            <a:endParaRPr sz="3094" dirty="0"/>
          </a:p>
          <a:p>
            <a:pPr>
              <a:defRPr sz="3800" b="0">
                <a:latin typeface="+mn-lt"/>
                <a:ea typeface="+mn-ea"/>
                <a:cs typeface="+mn-cs"/>
                <a:sym typeface="Helvetica Neue Medium"/>
              </a:defRPr>
            </a:pPr>
            <a:endParaRPr sz="3094" dirty="0"/>
          </a:p>
          <a:p>
            <a:pPr>
              <a:defRPr sz="3800" b="0">
                <a:latin typeface="+mn-lt"/>
                <a:ea typeface="+mn-ea"/>
                <a:cs typeface="+mn-cs"/>
                <a:sym typeface="Helvetica Neue Medium"/>
              </a:defRPr>
            </a:pPr>
            <a:r>
              <a:rPr sz="3094" dirty="0"/>
              <a:t>How will I learn it?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5 Templates for Self-Directed Learning - etale.org"/>
          <p:cNvSpPr txBox="1">
            <a:spLocks noGrp="1"/>
          </p:cNvSpPr>
          <p:nvPr>
            <p:ph type="body" idx="14"/>
          </p:nvPr>
        </p:nvSpPr>
        <p:spPr>
          <a:xfrm>
            <a:off x="2416969" y="2428731"/>
            <a:ext cx="7358063" cy="1027204"/>
          </a:xfrm>
          <a:prstGeom prst="rect">
            <a:avLst/>
          </a:prstGeom>
        </p:spPr>
        <p:txBody>
          <a:bodyPr/>
          <a:lstStyle/>
          <a:p>
            <a:r>
              <a:rPr sz="3375" dirty="0"/>
              <a:t>5 Templates for Self-Directed Learning </a:t>
            </a:r>
            <a:br>
              <a:rPr lang="en-US" sz="3375" dirty="0"/>
            </a:br>
            <a:r>
              <a:rPr lang="en-US" sz="3375" dirty="0"/>
              <a:t>etale.org</a:t>
            </a:r>
            <a:endParaRPr sz="3375"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0DE62C8A-2CAA-407F-958D-5B727497F58C-L0-001.jpeg" descr="0DE62C8A-2CAA-407F-958D-5B727497F58C-L0-001.jpeg"/>
          <p:cNvPicPr>
            <a:picLocks noGrp="1" noChangeAspect="1"/>
          </p:cNvPicPr>
          <p:nvPr>
            <p:ph type="pic" idx="13"/>
          </p:nvPr>
        </p:nvPicPr>
        <p:blipFill>
          <a:blip r:embed="rId2"/>
          <a:srcRect l="5555" r="5555"/>
          <a:stretch>
            <a:fillRect/>
          </a:stretch>
        </p:blipFill>
        <p:spPr>
          <a:prstGeom prst="rect">
            <a:avLst/>
          </a:prstGeom>
        </p:spPr>
      </p:pic>
      <p:sp>
        <p:nvSpPr>
          <p:cNvPr id="205" name="Compassion &amp;…"/>
          <p:cNvSpPr txBox="1">
            <a:spLocks noGrp="1"/>
          </p:cNvSpPr>
          <p:nvPr>
            <p:ph type="title" idx="4294967295"/>
          </p:nvPr>
        </p:nvSpPr>
        <p:spPr>
          <a:xfrm>
            <a:off x="4253716" y="237450"/>
            <a:ext cx="7804548" cy="1518048"/>
          </a:xfrm>
          <a:prstGeom prst="rect">
            <a:avLst/>
          </a:prstGeom>
        </p:spPr>
        <p:txBody>
          <a:bodyPr>
            <a:normAutofit fontScale="90000"/>
          </a:bodyPr>
          <a:lstStyle/>
          <a:p>
            <a:pPr defTabSz="340923">
              <a:defRPr sz="6640">
                <a:solidFill>
                  <a:srgbClr val="000000"/>
                </a:solidFill>
              </a:defRPr>
            </a:pPr>
            <a:r>
              <a:rPr dirty="0"/>
              <a:t>Compassion &amp;</a:t>
            </a:r>
          </a:p>
          <a:p>
            <a:pPr defTabSz="340923">
              <a:defRPr sz="6640">
                <a:solidFill>
                  <a:srgbClr val="000000"/>
                </a:solidFill>
              </a:defRPr>
            </a:pPr>
            <a:r>
              <a:rPr dirty="0"/>
              <a:t>Connectedness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How many authentic &amp; meaningful connections do learners make with the professor, other learners, or other potential mentors?"/>
          <p:cNvSpPr txBox="1">
            <a:spLocks noGrp="1"/>
          </p:cNvSpPr>
          <p:nvPr>
            <p:ph type="body" idx="14"/>
          </p:nvPr>
        </p:nvSpPr>
        <p:spPr>
          <a:xfrm>
            <a:off x="2416969" y="2249430"/>
            <a:ext cx="7358063" cy="3139321"/>
          </a:xfrm>
          <a:prstGeom prst="rect">
            <a:avLst/>
          </a:prstGeom>
        </p:spPr>
        <p:txBody>
          <a:bodyPr/>
          <a:lstStyle>
            <a:lvl1pPr>
              <a:defRPr sz="4400"/>
            </a:lvl1pPr>
          </a:lstStyle>
          <a:p>
            <a:r>
              <a:rPr dirty="0"/>
              <a:t>How many authentic &amp; meaningful connections do learners make with the professor, other learners, or other potential mentors?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8825155E-15D7-47C2-9D4B-95A071319CDB-L0-001.jpeg" descr="8825155E-15D7-47C2-9D4B-95A071319CDB-L0-001.jpeg"/>
          <p:cNvPicPr>
            <a:picLocks noChangeAspect="1"/>
          </p:cNvPicPr>
          <p:nvPr/>
        </p:nvPicPr>
        <p:blipFill>
          <a:blip r:embed="rId2">
            <a:alphaModFix amt="32000"/>
          </a:blip>
          <a:srcRect l="1027" t="1027" r="1027" b="1027"/>
          <a:stretch>
            <a:fillRect/>
          </a:stretch>
        </p:blipFill>
        <p:spPr>
          <a:xfrm>
            <a:off x="-66782" y="-213747"/>
            <a:ext cx="12372063" cy="7629266"/>
          </a:xfrm>
          <a:prstGeom prst="rect">
            <a:avLst/>
          </a:prstGeom>
          <a:ln w="12700">
            <a:miter lim="400000"/>
          </a:ln>
        </p:spPr>
      </p:pic>
      <p:sp>
        <p:nvSpPr>
          <p:cNvPr id="120" name="Human-Centered Learning Experience Design"/>
          <p:cNvSpPr txBox="1">
            <a:spLocks noGrp="1"/>
          </p:cNvSpPr>
          <p:nvPr>
            <p:ph type="ctrTitle"/>
          </p:nvPr>
        </p:nvSpPr>
        <p:spPr>
          <a:xfrm>
            <a:off x="2094616" y="495998"/>
            <a:ext cx="7809461" cy="2321719"/>
          </a:xfrm>
          <a:prstGeom prst="rect">
            <a:avLst/>
          </a:prstGeom>
        </p:spPr>
        <p:txBody>
          <a:bodyPr>
            <a:normAutofit fontScale="90000"/>
          </a:bodyPr>
          <a:lstStyle>
            <a:lvl1pPr defTabSz="514095">
              <a:defRPr sz="7040"/>
            </a:lvl1pPr>
          </a:lstStyle>
          <a:p>
            <a:r>
              <a:rPr dirty="0"/>
              <a:t>Human-Centered Learning Experience Design</a:t>
            </a:r>
          </a:p>
        </p:txBody>
      </p:sp>
      <p:sp>
        <p:nvSpPr>
          <p:cNvPr id="121" name="Dr. Bernard Bull…"/>
          <p:cNvSpPr txBox="1">
            <a:spLocks noGrp="1"/>
          </p:cNvSpPr>
          <p:nvPr>
            <p:ph type="subTitle" sz="half" idx="1"/>
          </p:nvPr>
        </p:nvSpPr>
        <p:spPr>
          <a:xfrm>
            <a:off x="2408039" y="4040283"/>
            <a:ext cx="7375922" cy="1948316"/>
          </a:xfrm>
          <a:prstGeom prst="rect">
            <a:avLst/>
          </a:prstGeom>
        </p:spPr>
        <p:txBody>
          <a:bodyPr>
            <a:normAutofit/>
          </a:bodyPr>
          <a:lstStyle/>
          <a:p>
            <a:pPr defTabSz="266987">
              <a:defRPr sz="3509"/>
            </a:pPr>
            <a:endParaRPr dirty="0"/>
          </a:p>
          <a:p>
            <a:pPr defTabSz="266987">
              <a:defRPr sz="3509" i="1"/>
            </a:pPr>
            <a:r>
              <a:rPr dirty="0"/>
              <a:t>Dr. Bernard Bull</a:t>
            </a:r>
          </a:p>
          <a:p>
            <a:pPr defTabSz="266987">
              <a:defRPr sz="3509" i="1"/>
            </a:pPr>
            <a:r>
              <a:rPr dirty="0"/>
              <a:t>@BernardBull</a:t>
            </a:r>
          </a:p>
          <a:p>
            <a:pPr defTabSz="266987">
              <a:defRPr sz="3509" i="1"/>
            </a:pPr>
            <a:endParaRPr lang="en-US" u="sn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he audio feedback experiment.…"/>
          <p:cNvSpPr txBox="1">
            <a:spLocks noGrp="1"/>
          </p:cNvSpPr>
          <p:nvPr>
            <p:ph type="body" idx="14"/>
          </p:nvPr>
        </p:nvSpPr>
        <p:spPr>
          <a:xfrm>
            <a:off x="2416969" y="2490532"/>
            <a:ext cx="7358063" cy="1377878"/>
          </a:xfrm>
          <a:prstGeom prst="rect">
            <a:avLst/>
          </a:prstGeom>
        </p:spPr>
        <p:txBody>
          <a:bodyPr/>
          <a:lstStyle/>
          <a:p>
            <a:r>
              <a:rPr sz="3094" dirty="0"/>
              <a:t>The audio feedback experiment.</a:t>
            </a:r>
          </a:p>
          <a:p>
            <a:endParaRPr sz="3094" dirty="0"/>
          </a:p>
          <a:p>
            <a:r>
              <a:rPr sz="3094" dirty="0"/>
              <a:t>Why these results?</a:t>
            </a:r>
            <a:r>
              <a:rPr dirty="0"/>
              <a:t>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We humanized feedback &amp; grading, shifting the focus toward mentoring &amp; coaching."/>
          <p:cNvSpPr txBox="1">
            <a:spLocks noGrp="1"/>
          </p:cNvSpPr>
          <p:nvPr>
            <p:ph type="body" idx="14"/>
          </p:nvPr>
        </p:nvSpPr>
        <p:spPr>
          <a:xfrm>
            <a:off x="2416969" y="2802294"/>
            <a:ext cx="7358063" cy="1671227"/>
          </a:xfrm>
          <a:prstGeom prst="rect">
            <a:avLst/>
          </a:prstGeom>
        </p:spPr>
        <p:txBody>
          <a:bodyPr/>
          <a:lstStyle>
            <a:lvl1pPr>
              <a:defRPr sz="3800"/>
            </a:lvl1pPr>
          </a:lstStyle>
          <a:p>
            <a:r>
              <a:rPr dirty="0"/>
              <a:t>We humanized feedback &amp; grading, shifting the focus toward mentoring &amp; coaching.</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28FEEA02-78A8-4C28-A46F-A3AA747B7C04-L0-001.jpeg" descr="28FEEA02-78A8-4C28-A46F-A3AA747B7C04-L0-001.jpeg"/>
          <p:cNvPicPr>
            <a:picLocks noGrp="1" noChangeAspect="1"/>
          </p:cNvPicPr>
          <p:nvPr>
            <p:ph type="pic" idx="13"/>
          </p:nvPr>
        </p:nvPicPr>
        <p:blipFill>
          <a:blip r:embed="rId2"/>
          <a:srcRect l="8020" r="8020"/>
          <a:stretch>
            <a:fillRect/>
          </a:stretch>
        </p:blipFill>
        <p:spPr>
          <a:prstGeom prst="rect">
            <a:avLst/>
          </a:prstGeom>
        </p:spPr>
      </p:pic>
      <p:sp>
        <p:nvSpPr>
          <p:cNvPr id="214" name="Meaning &amp; Purpose"/>
          <p:cNvSpPr txBox="1">
            <a:spLocks noGrp="1"/>
          </p:cNvSpPr>
          <p:nvPr>
            <p:ph type="title" idx="4294967295"/>
          </p:nvPr>
        </p:nvSpPr>
        <p:spPr>
          <a:xfrm>
            <a:off x="2193727" y="-223595"/>
            <a:ext cx="7804547" cy="1518048"/>
          </a:xfrm>
          <a:prstGeom prst="rect">
            <a:avLst/>
          </a:prstGeom>
        </p:spPr>
        <p:txBody>
          <a:bodyPr/>
          <a:lstStyle/>
          <a:p>
            <a:r>
              <a:rPr dirty="0"/>
              <a:t>Meaning &amp; Purpose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Why do college students fall asleep in class?"/>
          <p:cNvSpPr txBox="1">
            <a:spLocks noGrp="1"/>
          </p:cNvSpPr>
          <p:nvPr>
            <p:ph type="body" idx="14"/>
          </p:nvPr>
        </p:nvSpPr>
        <p:spPr>
          <a:xfrm>
            <a:off x="2416969" y="2661102"/>
            <a:ext cx="7358063" cy="1505027"/>
          </a:xfrm>
          <a:prstGeom prst="rect">
            <a:avLst/>
          </a:prstGeom>
        </p:spPr>
        <p:txBody>
          <a:bodyPr/>
          <a:lstStyle>
            <a:lvl1pPr>
              <a:defRPr sz="5100"/>
            </a:lvl1pPr>
          </a:lstStyle>
          <a:p>
            <a:r>
              <a:rPr dirty="0"/>
              <a:t>Why do college students fall asleep in class?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Victor Frankl"/>
          <p:cNvSpPr txBox="1">
            <a:spLocks noGrp="1"/>
          </p:cNvSpPr>
          <p:nvPr>
            <p:ph type="body" idx="13"/>
          </p:nvPr>
        </p:nvSpPr>
        <p:spPr>
          <a:xfrm>
            <a:off x="2416969" y="4473774"/>
            <a:ext cx="7358063" cy="521681"/>
          </a:xfrm>
          <a:prstGeom prst="rect">
            <a:avLst/>
          </a:prstGeom>
        </p:spPr>
        <p:txBody>
          <a:bodyPr/>
          <a:lstStyle>
            <a:lvl1pPr>
              <a:defRPr sz="3100"/>
            </a:lvl1pPr>
          </a:lstStyle>
          <a:p>
            <a:r>
              <a:rPr dirty="0"/>
              <a:t>Victor Frankl</a:t>
            </a:r>
          </a:p>
        </p:txBody>
      </p:sp>
      <p:sp>
        <p:nvSpPr>
          <p:cNvPr id="219" name="“Ever more people today have the means to live, but no meaning to live for.”"/>
          <p:cNvSpPr txBox="1">
            <a:spLocks noGrp="1"/>
          </p:cNvSpPr>
          <p:nvPr>
            <p:ph type="body" idx="14"/>
          </p:nvPr>
        </p:nvSpPr>
        <p:spPr>
          <a:xfrm>
            <a:off x="2416969" y="2428731"/>
            <a:ext cx="7358063" cy="1494640"/>
          </a:xfrm>
          <a:prstGeom prst="rect">
            <a:avLst/>
          </a:prstGeom>
        </p:spPr>
        <p:txBody>
          <a:bodyPr/>
          <a:lstStyle>
            <a:lvl1pPr>
              <a:defRPr sz="4200"/>
            </a:lvl1pPr>
          </a:lstStyle>
          <a:p>
            <a:r>
              <a:rPr sz="3375" dirty="0"/>
              <a:t>“Ever more people today have the means to live, but no meaning to live for.”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How can I help learners discover a personally compelling reason for learning this?"/>
          <p:cNvSpPr txBox="1">
            <a:spLocks noGrp="1"/>
          </p:cNvSpPr>
          <p:nvPr>
            <p:ph type="body" idx="14"/>
          </p:nvPr>
        </p:nvSpPr>
        <p:spPr>
          <a:xfrm>
            <a:off x="2416969" y="2428731"/>
            <a:ext cx="7358063" cy="1494640"/>
          </a:xfrm>
          <a:prstGeom prst="rect">
            <a:avLst/>
          </a:prstGeom>
        </p:spPr>
        <p:txBody>
          <a:bodyPr/>
          <a:lstStyle>
            <a:lvl1pPr>
              <a:defRPr sz="4100"/>
            </a:lvl1pPr>
          </a:lstStyle>
          <a:p>
            <a:r>
              <a:rPr sz="3375" dirty="0"/>
              <a:t>How can I help learners discover a personally compelling reason for learning this?</a:t>
            </a:r>
            <a:endParaRPr lang="en-US" sz="3375"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How can I help learners discover a personally compelling reason for learning this?"/>
          <p:cNvSpPr txBox="1">
            <a:spLocks noGrp="1"/>
          </p:cNvSpPr>
          <p:nvPr>
            <p:ph type="body" idx="14"/>
          </p:nvPr>
        </p:nvSpPr>
        <p:spPr>
          <a:xfrm>
            <a:off x="2416969" y="2915643"/>
            <a:ext cx="7358063" cy="618246"/>
          </a:xfrm>
          <a:prstGeom prst="rect">
            <a:avLst/>
          </a:prstGeom>
        </p:spPr>
        <p:txBody>
          <a:bodyPr/>
          <a:lstStyle>
            <a:lvl1pPr>
              <a:defRPr sz="4100"/>
            </a:lvl1pPr>
          </a:lstStyle>
          <a:p>
            <a:r>
              <a:rPr lang="en-US" sz="3797" dirty="0"/>
              <a:t>Linger on the “So what?”</a:t>
            </a:r>
          </a:p>
        </p:txBody>
      </p:sp>
    </p:spTree>
    <p:extLst>
      <p:ext uri="{BB962C8B-B14F-4D97-AF65-F5344CB8AC3E}">
        <p14:creationId xmlns:p14="http://schemas.microsoft.com/office/powerpoint/2010/main" val="25132344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BB0EBBE5-A8AF-4461-A5D4-804A580BCAB4-L0-001.jpeg" descr="BB0EBBE5-A8AF-4461-A5D4-804A580BCAB4-L0-001.jpeg"/>
          <p:cNvPicPr>
            <a:picLocks noGrp="1" noChangeAspect="1"/>
          </p:cNvPicPr>
          <p:nvPr>
            <p:ph type="pic" idx="13"/>
          </p:nvPr>
        </p:nvPicPr>
        <p:blipFill>
          <a:blip r:embed="rId2"/>
          <a:srcRect l="5555" r="5555"/>
          <a:stretch>
            <a:fillRect/>
          </a:stretch>
        </p:blipFill>
        <p:spPr>
          <a:prstGeom prst="rect">
            <a:avLst/>
          </a:prstGeom>
        </p:spPr>
      </p:pic>
      <p:sp>
        <p:nvSpPr>
          <p:cNvPr id="224" name="Wonder &amp; Mystery"/>
          <p:cNvSpPr txBox="1">
            <a:spLocks noGrp="1"/>
          </p:cNvSpPr>
          <p:nvPr>
            <p:ph type="title" idx="4294967295"/>
          </p:nvPr>
        </p:nvSpPr>
        <p:spPr>
          <a:xfrm>
            <a:off x="2085822" y="217832"/>
            <a:ext cx="7804548" cy="1518048"/>
          </a:xfrm>
          <a:prstGeom prst="rect">
            <a:avLst/>
          </a:prstGeom>
        </p:spPr>
        <p:txBody>
          <a:bodyPr/>
          <a:lstStyle/>
          <a:p>
            <a:r>
              <a:rPr dirty="0"/>
              <a:t>Wonder &amp; Mystery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Where are the unsolved mysteries in this subject?…"/>
          <p:cNvSpPr txBox="1">
            <a:spLocks noGrp="1"/>
          </p:cNvSpPr>
          <p:nvPr>
            <p:ph type="body" idx="14"/>
          </p:nvPr>
        </p:nvSpPr>
        <p:spPr>
          <a:xfrm>
            <a:off x="2416969" y="1339249"/>
            <a:ext cx="7358063" cy="4842864"/>
          </a:xfrm>
          <a:prstGeom prst="rect">
            <a:avLst/>
          </a:prstGeom>
        </p:spPr>
        <p:txBody>
          <a:bodyPr/>
          <a:lstStyle/>
          <a:p>
            <a:pPr>
              <a:defRPr sz="4900"/>
            </a:pPr>
            <a:r>
              <a:rPr dirty="0"/>
              <a:t>Where are the unsolved mysteries in this subject?</a:t>
            </a:r>
          </a:p>
          <a:p>
            <a:pPr>
              <a:defRPr sz="4900"/>
            </a:pPr>
            <a:endParaRPr dirty="0"/>
          </a:p>
          <a:p>
            <a:pPr>
              <a:defRPr sz="4900"/>
            </a:pPr>
            <a:r>
              <a:rPr dirty="0"/>
              <a:t>What has never been done?</a:t>
            </a:r>
          </a:p>
          <a:p>
            <a:pPr>
              <a:defRPr sz="4900"/>
            </a:pPr>
            <a:endParaRPr dirty="0"/>
          </a:p>
          <a:p>
            <a:pPr>
              <a:defRPr sz="4900"/>
            </a:pPr>
            <a:r>
              <a:rPr dirty="0"/>
              <a:t>What has been done, and it is awe-inspiring?</a:t>
            </a:r>
          </a:p>
        </p:txBody>
      </p:sp>
      <p:pic>
        <p:nvPicPr>
          <p:cNvPr id="227" name="CCE5BA51-1FDA-44FC-93AA-4D151AC289B4-L0-001.jpeg" descr="CCE5BA51-1FDA-44FC-93AA-4D151AC289B4-L0-001.jpeg"/>
          <p:cNvPicPr>
            <a:picLocks noChangeAspect="1"/>
          </p:cNvPicPr>
          <p:nvPr/>
        </p:nvPicPr>
        <p:blipFill>
          <a:blip r:embed="rId2">
            <a:alphaModFix amt="26000"/>
          </a:blip>
          <a:stretch>
            <a:fillRect/>
          </a:stretch>
        </p:blipFill>
        <p:spPr>
          <a:xfrm>
            <a:off x="1158958" y="-516615"/>
            <a:ext cx="9874084" cy="789123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age" descr="Image"/>
          <p:cNvPicPr>
            <a:picLocks noChangeAspect="1"/>
          </p:cNvPicPr>
          <p:nvPr/>
        </p:nvPicPr>
        <p:blipFill>
          <a:blip r:embed="rId2"/>
          <a:stretch>
            <a:fillRect/>
          </a:stretch>
        </p:blipFill>
        <p:spPr>
          <a:xfrm>
            <a:off x="3155689" y="523832"/>
            <a:ext cx="5543876" cy="2796469"/>
          </a:xfrm>
          <a:prstGeom prst="rect">
            <a:avLst/>
          </a:prstGeom>
          <a:ln w="12700">
            <a:miter lim="400000"/>
          </a:ln>
        </p:spPr>
      </p:pic>
      <p:sp>
        <p:nvSpPr>
          <p:cNvPr id="230" name="College Students Try to Help Police with 2013 Cold Case of Mother Slain in Taylor"/>
          <p:cNvSpPr txBox="1"/>
          <p:nvPr/>
        </p:nvSpPr>
        <p:spPr>
          <a:xfrm>
            <a:off x="2296824" y="3787680"/>
            <a:ext cx="7261604" cy="113242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4900" b="0">
                <a:latin typeface="+mn-lt"/>
                <a:ea typeface="+mn-ea"/>
                <a:cs typeface="+mn-cs"/>
                <a:sym typeface="Helvetica Neue Medium"/>
              </a:defRPr>
            </a:lvl1pPr>
          </a:lstStyle>
          <a:p>
            <a:r>
              <a:rPr sz="3445"/>
              <a:t>College Students Try to Help Police with 2013 Cold Case of Mother Slain in Taylor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It starts with subtle physiological changes, unnoticed by most people."/>
          <p:cNvSpPr txBox="1">
            <a:spLocks noGrp="1"/>
          </p:cNvSpPr>
          <p:nvPr>
            <p:ph type="body" idx="14"/>
          </p:nvPr>
        </p:nvSpPr>
        <p:spPr>
          <a:xfrm>
            <a:off x="2416969" y="2755911"/>
            <a:ext cx="7358063" cy="1878976"/>
          </a:xfrm>
          <a:prstGeom prst="rect">
            <a:avLst/>
          </a:prstGeom>
        </p:spPr>
        <p:txBody>
          <a:bodyPr/>
          <a:lstStyle>
            <a:lvl1pPr>
              <a:defRPr sz="4300"/>
            </a:lvl1pPr>
          </a:lstStyle>
          <a:p>
            <a:r>
              <a:rPr dirty="0"/>
              <a:t>It starts with subtle physiological changes, unnoticed by most people.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onder as a noun leads to wonder as a verb.…"/>
          <p:cNvSpPr txBox="1">
            <a:spLocks noGrp="1"/>
          </p:cNvSpPr>
          <p:nvPr>
            <p:ph type="body" idx="14"/>
          </p:nvPr>
        </p:nvSpPr>
        <p:spPr>
          <a:xfrm>
            <a:off x="2193727" y="3312460"/>
            <a:ext cx="7358063" cy="1689437"/>
          </a:xfrm>
          <a:prstGeom prst="rect">
            <a:avLst/>
          </a:prstGeom>
        </p:spPr>
        <p:txBody>
          <a:bodyPr/>
          <a:lstStyle/>
          <a:p>
            <a:r>
              <a:rPr sz="3375" dirty="0"/>
              <a:t>Wonder as a noun leads to wonder as a verb.</a:t>
            </a:r>
          </a:p>
          <a:p>
            <a:endParaRPr dirty="0"/>
          </a:p>
          <a:p>
            <a:endParaRPr dirty="0"/>
          </a:p>
        </p:txBody>
      </p:sp>
      <p:sp>
        <p:nvSpPr>
          <p:cNvPr id="234" name="What is Wonder-Full or Awe-Inspiring?"/>
          <p:cNvSpPr txBox="1">
            <a:spLocks noGrp="1"/>
          </p:cNvSpPr>
          <p:nvPr>
            <p:ph type="title" idx="4294967295"/>
          </p:nvPr>
        </p:nvSpPr>
        <p:spPr>
          <a:xfrm>
            <a:off x="2193727" y="568690"/>
            <a:ext cx="7804547" cy="1518048"/>
          </a:xfrm>
          <a:prstGeom prst="rect">
            <a:avLst/>
          </a:prstGeom>
        </p:spPr>
        <p:txBody>
          <a:bodyPr>
            <a:normAutofit fontScale="90000"/>
          </a:bodyPr>
          <a:lstStyle>
            <a:lvl1pPr defTabSz="484886">
              <a:defRPr sz="6640"/>
            </a:lvl1pPr>
          </a:lstStyle>
          <a:p>
            <a:r>
              <a:rPr dirty="0"/>
              <a:t>What is Wonder-Full or Awe-Inspiring?</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onder as a noun leads to wonder as a verb.…"/>
          <p:cNvSpPr txBox="1">
            <a:spLocks noGrp="1"/>
          </p:cNvSpPr>
          <p:nvPr>
            <p:ph type="body" idx="14"/>
          </p:nvPr>
        </p:nvSpPr>
        <p:spPr>
          <a:xfrm>
            <a:off x="2182150" y="2296084"/>
            <a:ext cx="7358063" cy="1611595"/>
          </a:xfrm>
          <a:prstGeom prst="rect">
            <a:avLst/>
          </a:prstGeom>
        </p:spPr>
        <p:txBody>
          <a:bodyPr/>
          <a:lstStyle/>
          <a:p>
            <a:endParaRPr dirty="0"/>
          </a:p>
          <a:p>
            <a:r>
              <a:rPr sz="3797" dirty="0"/>
              <a:t>Increased generosity.</a:t>
            </a:r>
          </a:p>
          <a:p>
            <a:endParaRPr dirty="0"/>
          </a:p>
          <a:p>
            <a:endParaRPr dirty="0"/>
          </a:p>
        </p:txBody>
      </p:sp>
    </p:spTree>
    <p:extLst>
      <p:ext uri="{BB962C8B-B14F-4D97-AF65-F5344CB8AC3E}">
        <p14:creationId xmlns:p14="http://schemas.microsoft.com/office/powerpoint/2010/main" val="105837161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onder as a noun leads to wonder as a verb.…"/>
          <p:cNvSpPr txBox="1">
            <a:spLocks noGrp="1"/>
          </p:cNvSpPr>
          <p:nvPr>
            <p:ph type="body" idx="14"/>
          </p:nvPr>
        </p:nvSpPr>
        <p:spPr>
          <a:xfrm>
            <a:off x="2181820" y="2360966"/>
            <a:ext cx="7358063" cy="1280479"/>
          </a:xfrm>
          <a:prstGeom prst="rect">
            <a:avLst/>
          </a:prstGeom>
        </p:spPr>
        <p:txBody>
          <a:bodyPr/>
          <a:lstStyle/>
          <a:p>
            <a:endParaRPr dirty="0"/>
          </a:p>
          <a:p>
            <a:r>
              <a:rPr sz="3797" dirty="0"/>
              <a:t>Increased humility.</a:t>
            </a:r>
          </a:p>
          <a:p>
            <a:endParaRPr dirty="0"/>
          </a:p>
        </p:txBody>
      </p:sp>
    </p:spTree>
    <p:extLst>
      <p:ext uri="{BB962C8B-B14F-4D97-AF65-F5344CB8AC3E}">
        <p14:creationId xmlns:p14="http://schemas.microsoft.com/office/powerpoint/2010/main" val="131623947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onder as a noun leads to wonder as a verb.…"/>
          <p:cNvSpPr txBox="1">
            <a:spLocks noGrp="1"/>
          </p:cNvSpPr>
          <p:nvPr>
            <p:ph type="body" idx="14"/>
          </p:nvPr>
        </p:nvSpPr>
        <p:spPr>
          <a:xfrm>
            <a:off x="2205962" y="2152163"/>
            <a:ext cx="7358063" cy="1806392"/>
          </a:xfrm>
          <a:prstGeom prst="rect">
            <a:avLst/>
          </a:prstGeom>
        </p:spPr>
        <p:txBody>
          <a:bodyPr/>
          <a:lstStyle/>
          <a:p>
            <a:endParaRPr sz="3797" dirty="0"/>
          </a:p>
          <a:p>
            <a:r>
              <a:rPr sz="3797" dirty="0"/>
              <a:t>Increased humility.</a:t>
            </a:r>
          </a:p>
          <a:p>
            <a:endParaRPr dirty="0"/>
          </a:p>
          <a:p>
            <a:endParaRPr dirty="0"/>
          </a:p>
        </p:txBody>
      </p:sp>
    </p:spTree>
    <p:extLst>
      <p:ext uri="{BB962C8B-B14F-4D97-AF65-F5344CB8AC3E}">
        <p14:creationId xmlns:p14="http://schemas.microsoft.com/office/powerpoint/2010/main" val="11822615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onder as a noun leads to wonder as a verb.…"/>
          <p:cNvSpPr txBox="1">
            <a:spLocks noGrp="1"/>
          </p:cNvSpPr>
          <p:nvPr>
            <p:ph type="body" idx="14"/>
          </p:nvPr>
        </p:nvSpPr>
        <p:spPr>
          <a:xfrm>
            <a:off x="2336931" y="2134906"/>
            <a:ext cx="7358063" cy="2137508"/>
          </a:xfrm>
          <a:prstGeom prst="rect">
            <a:avLst/>
          </a:prstGeom>
        </p:spPr>
        <p:txBody>
          <a:bodyPr/>
          <a:lstStyle/>
          <a:p>
            <a:endParaRPr dirty="0"/>
          </a:p>
          <a:p>
            <a:r>
              <a:rPr sz="3797" dirty="0"/>
              <a:t>Shared “awe” increases openness &amp; acceptance.</a:t>
            </a:r>
          </a:p>
          <a:p>
            <a:endParaRPr dirty="0"/>
          </a:p>
          <a:p>
            <a:endParaRPr dirty="0"/>
          </a:p>
        </p:txBody>
      </p:sp>
    </p:spTree>
    <p:extLst>
      <p:ext uri="{BB962C8B-B14F-4D97-AF65-F5344CB8AC3E}">
        <p14:creationId xmlns:p14="http://schemas.microsoft.com/office/powerpoint/2010/main" val="119904957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onder as a noun leads to wonder as a verb.…"/>
          <p:cNvSpPr txBox="1">
            <a:spLocks noGrp="1"/>
          </p:cNvSpPr>
          <p:nvPr>
            <p:ph type="body" idx="14"/>
          </p:nvPr>
        </p:nvSpPr>
        <p:spPr>
          <a:xfrm>
            <a:off x="2265494" y="2408592"/>
            <a:ext cx="7358063" cy="1280479"/>
          </a:xfrm>
          <a:prstGeom prst="rect">
            <a:avLst/>
          </a:prstGeom>
        </p:spPr>
        <p:txBody>
          <a:bodyPr/>
          <a:lstStyle/>
          <a:p>
            <a:endParaRPr dirty="0"/>
          </a:p>
          <a:p>
            <a:r>
              <a:rPr sz="3797" dirty="0"/>
              <a:t>Vivid long-term memories.</a:t>
            </a:r>
          </a:p>
          <a:p>
            <a:endParaRPr dirty="0"/>
          </a:p>
        </p:txBody>
      </p:sp>
    </p:spTree>
    <p:extLst>
      <p:ext uri="{BB962C8B-B14F-4D97-AF65-F5344CB8AC3E}">
        <p14:creationId xmlns:p14="http://schemas.microsoft.com/office/powerpoint/2010/main" val="78193505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onder as a noun leads to wonder as a verb.…"/>
          <p:cNvSpPr txBox="1">
            <a:spLocks noGrp="1"/>
          </p:cNvSpPr>
          <p:nvPr>
            <p:ph type="body" idx="14"/>
          </p:nvPr>
        </p:nvSpPr>
        <p:spPr>
          <a:xfrm>
            <a:off x="1524000" y="1070597"/>
            <a:ext cx="9144000" cy="5910529"/>
          </a:xfrm>
          <a:prstGeom prst="rect">
            <a:avLst/>
          </a:prstGeom>
        </p:spPr>
        <p:txBody>
          <a:bodyPr/>
          <a:lstStyle/>
          <a:p>
            <a:pPr>
              <a:lnSpc>
                <a:spcPct val="150000"/>
              </a:lnSpc>
            </a:pPr>
            <a:endParaRPr dirty="0"/>
          </a:p>
          <a:p>
            <a:pPr marL="361639" indent="-361639">
              <a:lnSpc>
                <a:spcPct val="150000"/>
              </a:lnSpc>
              <a:buFont typeface="+mj-lt"/>
              <a:buAutoNum type="arabicPeriod"/>
            </a:pPr>
            <a:r>
              <a:rPr lang="en-US" sz="2109" dirty="0"/>
              <a:t>Where is the sense of adventure?</a:t>
            </a:r>
          </a:p>
          <a:p>
            <a:pPr marL="361639" indent="-361639">
              <a:lnSpc>
                <a:spcPct val="150000"/>
              </a:lnSpc>
              <a:buFont typeface="+mj-lt"/>
              <a:buAutoNum type="arabicPeriod"/>
            </a:pPr>
            <a:r>
              <a:rPr lang="en-US" sz="2109" dirty="0"/>
              <a:t>How is this part of a personal quest for each learner?</a:t>
            </a:r>
          </a:p>
          <a:p>
            <a:pPr marL="361639" indent="-361639">
              <a:lnSpc>
                <a:spcPct val="150000"/>
              </a:lnSpc>
              <a:buFont typeface="+mj-lt"/>
              <a:buAutoNum type="arabicPeriod"/>
            </a:pPr>
            <a:r>
              <a:rPr lang="en-US" sz="2109" dirty="0"/>
              <a:t>How is agency nurtured &amp; empowered?</a:t>
            </a:r>
          </a:p>
          <a:p>
            <a:pPr marL="361639" indent="-361639">
              <a:lnSpc>
                <a:spcPct val="150000"/>
              </a:lnSpc>
              <a:buFont typeface="+mj-lt"/>
              <a:buAutoNum type="arabicPeriod"/>
            </a:pPr>
            <a:r>
              <a:rPr lang="en-US" sz="2109" dirty="0"/>
              <a:t>Where are the meaningful connections with other people?</a:t>
            </a:r>
          </a:p>
          <a:p>
            <a:pPr marL="361639" indent="-361639">
              <a:lnSpc>
                <a:spcPct val="150000"/>
              </a:lnSpc>
              <a:buFont typeface="+mj-lt"/>
              <a:buAutoNum type="arabicPeriod"/>
            </a:pPr>
            <a:r>
              <a:rPr lang="en-US" sz="2109" dirty="0"/>
              <a:t>Where is there opportunity for experimentation &amp; play?</a:t>
            </a:r>
          </a:p>
          <a:p>
            <a:pPr marL="361639" indent="-361639">
              <a:lnSpc>
                <a:spcPct val="150000"/>
              </a:lnSpc>
              <a:buFont typeface="+mj-lt"/>
              <a:buAutoNum type="arabicPeriod"/>
            </a:pPr>
            <a:r>
              <a:rPr lang="en-US" sz="2109" dirty="0"/>
              <a:t>How do students see evidence of personal progress/growth?</a:t>
            </a:r>
          </a:p>
          <a:p>
            <a:pPr marL="361639" indent="-361639">
              <a:lnSpc>
                <a:spcPct val="150000"/>
              </a:lnSpc>
              <a:buFont typeface="+mj-lt"/>
              <a:buAutoNum type="arabicPeriod"/>
            </a:pPr>
            <a:r>
              <a:rPr lang="en-US" sz="2109" dirty="0"/>
              <a:t>How will each student discover meaning &amp; purpose in this course?</a:t>
            </a:r>
          </a:p>
          <a:p>
            <a:pPr marL="361639" indent="-361639">
              <a:lnSpc>
                <a:spcPct val="150000"/>
              </a:lnSpc>
              <a:buFont typeface="+mj-lt"/>
              <a:buAutoNum type="arabicPeriod"/>
            </a:pPr>
            <a:r>
              <a:rPr lang="en-US" sz="2109" dirty="0"/>
              <a:t>How is wonder and/or mystery experienced in this course?</a:t>
            </a:r>
          </a:p>
          <a:p>
            <a:pPr>
              <a:lnSpc>
                <a:spcPct val="150000"/>
              </a:lnSpc>
            </a:pPr>
            <a:endParaRPr sz="3797" dirty="0"/>
          </a:p>
          <a:p>
            <a:pPr>
              <a:lnSpc>
                <a:spcPct val="150000"/>
              </a:lnSpc>
            </a:pPr>
            <a:endParaRPr dirty="0"/>
          </a:p>
        </p:txBody>
      </p:sp>
      <p:sp>
        <p:nvSpPr>
          <p:cNvPr id="3" name="Human-Centered Learning Experience Design"/>
          <p:cNvSpPr txBox="1">
            <a:spLocks/>
          </p:cNvSpPr>
          <p:nvPr/>
        </p:nvSpPr>
        <p:spPr>
          <a:xfrm>
            <a:off x="1524000" y="179136"/>
            <a:ext cx="9144000" cy="1618708"/>
          </a:xfrm>
          <a:prstGeom prst="rect">
            <a:avLst/>
          </a:prstGeom>
        </p:spPr>
        <p:txBody>
          <a:bodyPr/>
          <a:lstStyle>
            <a:lvl1pPr marL="0" marR="0" indent="0" algn="ctr" defTabSz="514095" rtl="0" latinLnBrk="0">
              <a:lnSpc>
                <a:spcPct val="100000"/>
              </a:lnSpc>
              <a:spcBef>
                <a:spcPts val="0"/>
              </a:spcBef>
              <a:spcAft>
                <a:spcPts val="0"/>
              </a:spcAft>
              <a:buClrTx/>
              <a:buSzTx/>
              <a:buFontTx/>
              <a:buNone/>
              <a:tabLst/>
              <a:defRPr sz="7040" b="0" i="0" u="none" strike="noStrike" cap="none" spc="0" baseline="0">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9pPr>
          </a:lstStyle>
          <a:p>
            <a:pPr hangingPunct="1"/>
            <a:r>
              <a:rPr lang="en-US" sz="3094" b="1" dirty="0"/>
              <a:t>The Human-Centered Design Course Makeover</a:t>
            </a:r>
          </a:p>
        </p:txBody>
      </p:sp>
    </p:spTree>
    <p:extLst>
      <p:ext uri="{BB962C8B-B14F-4D97-AF65-F5344CB8AC3E}">
        <p14:creationId xmlns:p14="http://schemas.microsoft.com/office/powerpoint/2010/main" val="42083531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D50F9358-7676-4C7B-BF96-99AA1D01EE41-L0-001.jpeg" descr="D50F9358-7676-4C7B-BF96-99AA1D01EE41-L0-001.jpeg"/>
          <p:cNvPicPr>
            <a:picLocks noChangeAspect="1"/>
          </p:cNvPicPr>
          <p:nvPr/>
        </p:nvPicPr>
        <p:blipFill>
          <a:blip r:embed="rId2"/>
          <a:stretch>
            <a:fillRect/>
          </a:stretch>
        </p:blipFill>
        <p:spPr>
          <a:xfrm>
            <a:off x="1559259" y="267473"/>
            <a:ext cx="9073484" cy="6323054"/>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8825155E-15D7-47C2-9D4B-95A071319CDB-L0-001.jpeg" descr="8825155E-15D7-47C2-9D4B-95A071319CDB-L0-001.jpeg"/>
          <p:cNvPicPr>
            <a:picLocks noChangeAspect="1"/>
          </p:cNvPicPr>
          <p:nvPr/>
        </p:nvPicPr>
        <p:blipFill>
          <a:blip r:embed="rId2">
            <a:alphaModFix amt="32000"/>
          </a:blip>
          <a:srcRect l="1027" t="1027" r="1027" b="1027"/>
          <a:stretch>
            <a:fillRect/>
          </a:stretch>
        </p:blipFill>
        <p:spPr>
          <a:xfrm>
            <a:off x="-66782" y="-301077"/>
            <a:ext cx="12411182" cy="7629266"/>
          </a:xfrm>
          <a:prstGeom prst="rect">
            <a:avLst/>
          </a:prstGeom>
          <a:ln w="12700">
            <a:miter lim="400000"/>
          </a:ln>
        </p:spPr>
      </p:pic>
      <p:sp>
        <p:nvSpPr>
          <p:cNvPr id="120" name="Human-Centered Learning Experience Design"/>
          <p:cNvSpPr txBox="1">
            <a:spLocks noGrp="1"/>
          </p:cNvSpPr>
          <p:nvPr>
            <p:ph type="ctrTitle"/>
          </p:nvPr>
        </p:nvSpPr>
        <p:spPr>
          <a:xfrm>
            <a:off x="2058657" y="495998"/>
            <a:ext cx="7809461" cy="2321719"/>
          </a:xfrm>
          <a:prstGeom prst="rect">
            <a:avLst/>
          </a:prstGeom>
        </p:spPr>
        <p:txBody>
          <a:bodyPr>
            <a:normAutofit fontScale="90000"/>
          </a:bodyPr>
          <a:lstStyle>
            <a:lvl1pPr defTabSz="514095">
              <a:defRPr sz="7040"/>
            </a:lvl1pPr>
          </a:lstStyle>
          <a:p>
            <a:r>
              <a:rPr dirty="0"/>
              <a:t>Human-Centered Learning Experience Design</a:t>
            </a:r>
          </a:p>
        </p:txBody>
      </p:sp>
      <p:sp>
        <p:nvSpPr>
          <p:cNvPr id="121" name="Dr. Bernard Bull…"/>
          <p:cNvSpPr txBox="1">
            <a:spLocks noGrp="1"/>
          </p:cNvSpPr>
          <p:nvPr>
            <p:ph type="subTitle" sz="half" idx="1"/>
          </p:nvPr>
        </p:nvSpPr>
        <p:spPr>
          <a:xfrm>
            <a:off x="2408039" y="4040283"/>
            <a:ext cx="7375922" cy="1948316"/>
          </a:xfrm>
          <a:prstGeom prst="rect">
            <a:avLst/>
          </a:prstGeom>
        </p:spPr>
        <p:txBody>
          <a:bodyPr>
            <a:normAutofit/>
          </a:bodyPr>
          <a:lstStyle/>
          <a:p>
            <a:pPr defTabSz="266987">
              <a:defRPr sz="3509"/>
            </a:pPr>
            <a:endParaRPr dirty="0"/>
          </a:p>
          <a:p>
            <a:pPr defTabSz="266987">
              <a:defRPr sz="3509" i="1"/>
            </a:pPr>
            <a:r>
              <a:rPr dirty="0"/>
              <a:t>Dr. Bernard Bull</a:t>
            </a:r>
          </a:p>
          <a:p>
            <a:pPr defTabSz="266987">
              <a:defRPr sz="3509" i="1"/>
            </a:pPr>
            <a:r>
              <a:rPr dirty="0"/>
              <a:t>@BernardBull</a:t>
            </a:r>
          </a:p>
          <a:p>
            <a:pPr defTabSz="266987">
              <a:defRPr sz="3509" i="1"/>
            </a:pPr>
            <a:endParaRPr lang="en-US" dirty="0"/>
          </a:p>
        </p:txBody>
      </p:sp>
    </p:spTree>
    <p:extLst>
      <p:ext uri="{BB962C8B-B14F-4D97-AF65-F5344CB8AC3E}">
        <p14:creationId xmlns:p14="http://schemas.microsoft.com/office/powerpoint/2010/main" val="197840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hen we begin to notice impaired thinking &amp; attention."/>
          <p:cNvSpPr txBox="1">
            <a:spLocks noGrp="1"/>
          </p:cNvSpPr>
          <p:nvPr>
            <p:ph type="body" idx="14"/>
          </p:nvPr>
        </p:nvSpPr>
        <p:spPr>
          <a:xfrm>
            <a:off x="2416969" y="2749068"/>
            <a:ext cx="7358063" cy="1283428"/>
          </a:xfrm>
          <a:prstGeom prst="rect">
            <a:avLst/>
          </a:prstGeom>
        </p:spPr>
        <p:txBody>
          <a:bodyPr/>
          <a:lstStyle>
            <a:lvl1pPr>
              <a:defRPr sz="4300"/>
            </a:lvl1pPr>
          </a:lstStyle>
          <a:p>
            <a:r>
              <a:rPr dirty="0"/>
              <a:t>Then </a:t>
            </a:r>
            <a:r>
              <a:rPr lang="en-US" dirty="0"/>
              <a:t>we start to see </a:t>
            </a:r>
            <a:r>
              <a:rPr dirty="0"/>
              <a:t>impaired thinking &amp; attention.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eople find it difficult to complete otherwise easy tasks."/>
          <p:cNvSpPr txBox="1">
            <a:spLocks noGrp="1"/>
          </p:cNvSpPr>
          <p:nvPr>
            <p:ph type="body" idx="14"/>
          </p:nvPr>
        </p:nvSpPr>
        <p:spPr>
          <a:xfrm>
            <a:off x="2416969" y="2749363"/>
            <a:ext cx="7358063" cy="1283428"/>
          </a:xfrm>
          <a:prstGeom prst="rect">
            <a:avLst/>
          </a:prstGeom>
        </p:spPr>
        <p:txBody>
          <a:bodyPr/>
          <a:lstStyle>
            <a:lvl1pPr>
              <a:defRPr sz="4300"/>
            </a:lvl1pPr>
          </a:lstStyle>
          <a:p>
            <a:r>
              <a:rPr dirty="0"/>
              <a:t>People find it difficult to complete otherwise easy tasks.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oor judgement, fatigue, and difficulty managing emotions."/>
          <p:cNvSpPr txBox="1">
            <a:spLocks noGrp="1"/>
          </p:cNvSpPr>
          <p:nvPr>
            <p:ph type="body" idx="14"/>
          </p:nvPr>
        </p:nvSpPr>
        <p:spPr>
          <a:xfrm>
            <a:off x="2416969" y="2749363"/>
            <a:ext cx="7358063" cy="1283428"/>
          </a:xfrm>
          <a:prstGeom prst="rect">
            <a:avLst/>
          </a:prstGeom>
        </p:spPr>
        <p:txBody>
          <a:bodyPr/>
          <a:lstStyle>
            <a:lvl1pPr>
              <a:defRPr sz="4300"/>
            </a:lvl1pPr>
          </a:lstStyle>
          <a:p>
            <a:r>
              <a:rPr dirty="0"/>
              <a:t>Poor judgement, fatigue, and difficulty managing emotions.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hey fall asleep...or worse."/>
          <p:cNvSpPr txBox="1">
            <a:spLocks noGrp="1"/>
          </p:cNvSpPr>
          <p:nvPr>
            <p:ph type="body" idx="14"/>
          </p:nvPr>
        </p:nvSpPr>
        <p:spPr>
          <a:xfrm>
            <a:off x="2416969" y="2981535"/>
            <a:ext cx="7358063" cy="687881"/>
          </a:xfrm>
          <a:prstGeom prst="rect">
            <a:avLst/>
          </a:prstGeom>
        </p:spPr>
        <p:txBody>
          <a:bodyPr/>
          <a:lstStyle>
            <a:lvl1pPr>
              <a:defRPr sz="4300"/>
            </a:lvl1pPr>
          </a:lstStyle>
          <a:p>
            <a:r>
              <a:rPr dirty="0"/>
              <a:t>They fall asleep...or worse.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What happens when there is a lack of oxygen in the air?"/>
          <p:cNvSpPr txBox="1">
            <a:spLocks noGrp="1"/>
          </p:cNvSpPr>
          <p:nvPr>
            <p:ph type="body" idx="14"/>
          </p:nvPr>
        </p:nvSpPr>
        <p:spPr>
          <a:xfrm>
            <a:off x="2416969" y="2705233"/>
            <a:ext cx="7358063" cy="1394228"/>
          </a:xfrm>
          <a:prstGeom prst="rect">
            <a:avLst/>
          </a:prstGeom>
        </p:spPr>
        <p:txBody>
          <a:bodyPr/>
          <a:lstStyle>
            <a:lvl1pPr>
              <a:defRPr sz="4700"/>
            </a:lvl1pPr>
          </a:lstStyle>
          <a:p>
            <a:r>
              <a:rPr dirty="0"/>
              <a:t>What happens when there is a lack of oxygen in the air?</a:t>
            </a: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Words>
  <Application>Microsoft Office PowerPoint</Application>
  <PresentationFormat>Widescreen</PresentationFormat>
  <Paragraphs>131</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9:30–10:30 a.m. Keynote The Promise and Possibility of Human-Centered Learning Environments Dr. Bernard Bull, President, Goddard College </vt:lpstr>
      <vt:lpstr>Human-Centered Learning Experience Design</vt:lpstr>
      <vt:lpstr>PowerPoint Presentation</vt:lpstr>
      <vt:lpstr>PowerPoint Presentation</vt:lpstr>
      <vt:lpstr>PowerPoint Presentation</vt:lpstr>
      <vt:lpstr>PowerPoint Presentation</vt:lpstr>
      <vt:lpstr>PowerPoint Presentation</vt:lpstr>
      <vt:lpstr>PowerPoint Presentation</vt:lpstr>
      <vt:lpstr>What are the Traits of a Priority?</vt:lpstr>
      <vt:lpstr>Industrial Age  Learning Priorities</vt:lpstr>
      <vt:lpstr>PowerPoint Presentation</vt:lpstr>
      <vt:lpstr>Human-Centered Learning Priorities</vt:lpstr>
      <vt:lpstr>PowerPoint Presentation</vt:lpstr>
      <vt:lpstr>Adventure &amp; Quests</vt:lpstr>
      <vt:lpstr>PowerPoint Presentation</vt:lpstr>
      <vt:lpstr>PowerPoint Presentation</vt:lpstr>
      <vt:lpstr>PowerPoint Presentation</vt:lpstr>
      <vt:lpstr>PowerPoint Presentation</vt:lpstr>
      <vt:lpstr>PowerPoint Presentation</vt:lpstr>
      <vt:lpstr>PowerPoint Presentation</vt:lpstr>
      <vt:lpstr>Agency &amp; Action</vt:lpstr>
      <vt:lpstr>PowerPoint Presentation</vt:lpstr>
      <vt:lpstr>PowerPoint Presentation</vt:lpstr>
      <vt:lpstr>PowerPoint Presentation</vt:lpstr>
      <vt:lpstr>PowerPoint Presentation</vt:lpstr>
      <vt:lpstr>PowerPoint Presentation</vt:lpstr>
      <vt:lpstr>Compassion &amp; Connectedness</vt:lpstr>
      <vt:lpstr>PowerPoint Presentation</vt:lpstr>
      <vt:lpstr>PowerPoint Presentation</vt:lpstr>
      <vt:lpstr>PowerPoint Presentation</vt:lpstr>
      <vt:lpstr>Meaning &amp; Purpose</vt:lpstr>
      <vt:lpstr>PowerPoint Presentation</vt:lpstr>
      <vt:lpstr>PowerPoint Presentation</vt:lpstr>
      <vt:lpstr>PowerPoint Presentation</vt:lpstr>
      <vt:lpstr>PowerPoint Presentation</vt:lpstr>
      <vt:lpstr>Wonder &amp; Mystery</vt:lpstr>
      <vt:lpstr>PowerPoint Presentation</vt:lpstr>
      <vt:lpstr>PowerPoint Presentation</vt:lpstr>
      <vt:lpstr>What is Wonder-Full or Awe-Inspiring?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Human-Centered Learning Experience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Bull</dc:creator>
  <cp:lastModifiedBy>Bernard Bull</cp:lastModifiedBy>
  <cp:revision>2</cp:revision>
  <dcterms:created xsi:type="dcterms:W3CDTF">2019-07-31T17:10:50Z</dcterms:created>
  <dcterms:modified xsi:type="dcterms:W3CDTF">2019-07-31T17:14:11Z</dcterms:modified>
</cp:coreProperties>
</file>