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Open Sans" panose="020B0604020202020204" charset="0"/>
      <p:regular r:id="rId20"/>
      <p:bold r:id="rId21"/>
      <p:italic r:id="rId22"/>
      <p:boldItalic r:id="rId23"/>
    </p:embeddedFont>
    <p:embeddedFont>
      <p:font typeface="Economica" panose="020B0604020202020204" charset="0"/>
      <p:regular r:id="rId24"/>
      <p:bold r:id="rId25"/>
      <p:italic r:id="rId26"/>
      <p:boldItalic r:id="rId27"/>
    </p:embeddedFont>
    <p:embeddedFont>
      <p:font typeface="Roboto Slab" panose="020B0604020202020204" charset="0"/>
      <p:regular r:id="rId28"/>
      <p:bold r:id="rId29"/>
    </p:embeddedFont>
    <p:embeddedFont>
      <p:font typeface="Cabin" panose="020B0604020202020204" charset="0"/>
      <p:regular r:id="rId30"/>
      <p:bold r:id="rId31"/>
      <p:italic r:id="rId32"/>
      <p:boldItalic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y Katherine O'Bri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26" y="1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7-26T20:03:53.600" idx="1">
    <p:pos x="2013" y="2507"/>
    <p:text>Key message for others: Know the range of options, be able to leverage across sources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/ WELCOME: Mark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Intro- CASE STUDY, lessons learned that you may or may not need in your own structure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df85ad22b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df85ad22b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Mark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df85ad22b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df85ad22b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SPEAK: Deb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df85ad22b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df85ad22b_0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MK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df85ad22b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df85ad22b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SPEAKER: Kelly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U renegotiates software deals often. 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Snagit and Adobe products good examples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Greens Screen, teleprompter that works with ipad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Students with work study across colleges - School of Design, Computer Science, Animal Science and Journalism (video journalists)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Tools - So many options - need a photo editor, a video editor, an ebook publisher (if you do not want free by Pressbooks and Redhat still not a contract and you want to do enhanced with embedded code and videos), also an infographic creator and wordart for wordclouds. 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df85ad22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df85ad22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Mark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dc0e2d90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dc0e2d90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dfe6a7c4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dfe6a7c4f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SPEAKERS: Deb, MK, Kelly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df85ad22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df85ad22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Tom -- wrap up, pass off to questions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df2e1550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df2e1550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Tom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df85ad22b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df85ad22b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Tom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df2e1550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df2e1550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MK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e046cf33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e046cf33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MK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dfe6a7c4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dfe6a7c4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MK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df2e1550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df2e1550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SPEAKER:MK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df2e1550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df2e1550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MK - tee this up for the team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df85ad22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df85ad22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Tom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vpmmanifold.com/projects/pasa-2019-cameroon-conferenc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cvmonline@umn.ed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fsl.umn.ed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foodprotection.umn.edu/" TargetMode="External"/><Relationship Id="rId4" Type="http://schemas.openxmlformats.org/officeDocument/2006/relationships/hyperlink" Target="https://www.vetmed.umn.edu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3044700" y="1251746"/>
            <a:ext cx="3054600" cy="26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Establishing a Collegiate Office of Online Learning</a:t>
            </a:r>
            <a:endParaRPr/>
          </a:p>
        </p:txBody>
      </p:sp>
      <p:sp>
        <p:nvSpPr>
          <p:cNvPr id="63" name="Google Shape;63;p13"/>
          <p:cNvSpPr txBox="1"/>
          <p:nvPr/>
        </p:nvSpPr>
        <p:spPr>
          <a:xfrm>
            <a:off x="1844400" y="4354775"/>
            <a:ext cx="54552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Minnesota Summit on Learning and Technology // August 1, 2019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925" y="3424025"/>
            <a:ext cx="2047875" cy="12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/>
        </p:nvSpPr>
        <p:spPr>
          <a:xfrm rot="-5400000">
            <a:off x="5657200" y="2098525"/>
            <a:ext cx="49083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Economica"/>
                <a:ea typeface="Economica"/>
                <a:cs typeface="Economica"/>
                <a:sym typeface="Economica"/>
              </a:rPr>
              <a:t>Minnesota Summit on Learning &amp; Technology // August 1, 2019 // St. Paul, MN</a:t>
            </a:r>
            <a:endParaRPr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body" idx="1"/>
          </p:nvPr>
        </p:nvSpPr>
        <p:spPr>
          <a:xfrm>
            <a:off x="254000" y="190150"/>
            <a:ext cx="8520600" cy="4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STRATEGY 2: Managing and Resourcing a Team</a:t>
            </a:r>
            <a:endParaRPr sz="42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latin typeface="Cabin"/>
                <a:ea typeface="Cabin"/>
                <a:cs typeface="Cabin"/>
                <a:sym typeface="Cabin"/>
              </a:rPr>
              <a:t>Share resources and expertises</a:t>
            </a:r>
            <a:endParaRPr sz="24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latin typeface="Cabin"/>
                <a:ea typeface="Cabin"/>
                <a:cs typeface="Cabin"/>
                <a:sym typeface="Cabin"/>
              </a:rPr>
              <a:t>Centralize project inputs to manage workflow</a:t>
            </a:r>
            <a:endParaRPr sz="24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latin typeface="Cabin"/>
                <a:ea typeface="Cabin"/>
                <a:cs typeface="Cabin"/>
                <a:sym typeface="Cabin"/>
              </a:rPr>
              <a:t>Communicate!</a:t>
            </a:r>
            <a:endParaRPr sz="2400">
              <a:latin typeface="Cabin"/>
              <a:ea typeface="Cabin"/>
              <a:cs typeface="Cabin"/>
              <a:sym typeface="Cabi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bin"/>
              <a:buChar char="-"/>
            </a:pPr>
            <a:r>
              <a:rPr lang="en" sz="2400">
                <a:latin typeface="Cabin"/>
                <a:ea typeface="Cabin"/>
                <a:cs typeface="Cabin"/>
                <a:sym typeface="Cabin"/>
              </a:rPr>
              <a:t>With faculty leads </a:t>
            </a:r>
            <a:endParaRPr sz="2400" i="1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bin"/>
              <a:buChar char="-"/>
            </a:pPr>
            <a:r>
              <a:rPr lang="en" sz="2400">
                <a:latin typeface="Cabin"/>
                <a:ea typeface="Cabin"/>
                <a:cs typeface="Cabin"/>
                <a:sym typeface="Cabin"/>
              </a:rPr>
              <a:t>Between project managers</a:t>
            </a:r>
            <a:endParaRPr sz="24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latin typeface="Cabin"/>
                <a:ea typeface="Cabin"/>
                <a:cs typeface="Cabin"/>
                <a:sym typeface="Cabin"/>
              </a:rPr>
              <a:t>Opportunities for all faculty</a:t>
            </a:r>
            <a:endParaRPr sz="2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 rotWithShape="1">
          <a:blip r:embed="rId3">
            <a:alphaModFix/>
          </a:blip>
          <a:srcRect l="25693" r="24943"/>
          <a:stretch/>
        </p:blipFill>
        <p:spPr>
          <a:xfrm>
            <a:off x="6810701" y="2103850"/>
            <a:ext cx="2057401" cy="24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2"/>
          <p:cNvSpPr txBox="1"/>
          <p:nvPr/>
        </p:nvSpPr>
        <p:spPr>
          <a:xfrm>
            <a:off x="6763400" y="1690850"/>
            <a:ext cx="21048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“THE BELL COW”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STRATEGY 3: Project Management</a:t>
            </a:r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body" idx="1"/>
          </p:nvPr>
        </p:nvSpPr>
        <p:spPr>
          <a:xfrm>
            <a:off x="386497" y="1147225"/>
            <a:ext cx="7550255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Working with not against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Deadlines can be fluid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Being flexible and forgiving but knowing when to step in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Self-awareness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235500" y="239725"/>
            <a:ext cx="87747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STRATEGY 4: Setting up for and assessing “success”</a:t>
            </a:r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body" idx="1"/>
          </p:nvPr>
        </p:nvSpPr>
        <p:spPr>
          <a:xfrm>
            <a:off x="311700" y="13014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Create a go-to education design toolkit to guide conversations (and progress) 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/>
              <a:t>Raise awareness of </a:t>
            </a:r>
            <a:r>
              <a:rPr lang="en" sz="2000" dirty="0" smtClean="0"/>
              <a:t>*continuous* assessment </a:t>
            </a:r>
            <a:r>
              <a:rPr lang="en" sz="2000" i="1" dirty="0"/>
              <a:t>and</a:t>
            </a:r>
            <a:r>
              <a:rPr lang="en" sz="2000" dirty="0"/>
              <a:t> evaluation components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/>
              <a:t>Understand your audience and what they want to hear 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311700" y="1780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STRATEGY 5: Technology on a shoestring budget</a:t>
            </a:r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xfrm>
            <a:off x="311700" y="912250"/>
            <a:ext cx="8520600" cy="39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Check UMarket regularly</a:t>
            </a:r>
            <a:br>
              <a:rPr lang="en" sz="1400"/>
            </a:br>
            <a:r>
              <a:rPr lang="en" sz="1400"/>
              <a:t>	</a:t>
            </a:r>
            <a:br>
              <a:rPr lang="en" sz="1400"/>
            </a:br>
            <a:r>
              <a:rPr lang="en" sz="1400"/>
              <a:t>Inexpensive equipment</a:t>
            </a:r>
            <a:br>
              <a:rPr lang="en" sz="1400"/>
            </a:br>
            <a:r>
              <a:rPr lang="en" sz="1400"/>
              <a:t/>
            </a:r>
            <a:br>
              <a:rPr lang="en" sz="1400"/>
            </a:br>
            <a:r>
              <a:rPr lang="en" sz="1400"/>
              <a:t>Student help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Free or Inexpensive Online tools</a:t>
            </a:r>
            <a:br>
              <a:rPr lang="en" sz="1400"/>
            </a:br>
            <a:r>
              <a:rPr lang="en" sz="1400"/>
              <a:t>	WeVideo</a:t>
            </a:r>
            <a:br>
              <a:rPr lang="en" sz="1400"/>
            </a:br>
            <a:r>
              <a:rPr lang="en" sz="1400"/>
              <a:t>	H5P</a:t>
            </a:r>
            <a:br>
              <a:rPr lang="en" sz="1400"/>
            </a:br>
            <a:r>
              <a:rPr lang="en" sz="1400"/>
              <a:t>	WordArt</a:t>
            </a:r>
            <a:br>
              <a:rPr lang="en" sz="1400"/>
            </a:br>
            <a:r>
              <a:rPr lang="en" sz="1400"/>
              <a:t>	Canva</a:t>
            </a:r>
            <a:br>
              <a:rPr lang="en" sz="1400"/>
            </a:br>
            <a:r>
              <a:rPr lang="en" sz="1400"/>
              <a:t>	Elevator</a:t>
            </a:r>
            <a:br>
              <a:rPr lang="en" sz="1400"/>
            </a:br>
            <a:r>
              <a:rPr lang="en" sz="1400"/>
              <a:t>	Manifold</a:t>
            </a:r>
            <a:endParaRPr sz="1400"/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1448" y="2009607"/>
            <a:ext cx="1587500" cy="152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5200" y="3733800"/>
            <a:ext cx="28194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2288" y="1214263"/>
            <a:ext cx="111442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7271" y="1133308"/>
            <a:ext cx="2122593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4849" y="3044347"/>
            <a:ext cx="2871151" cy="166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95500" y="2147808"/>
            <a:ext cx="1587500" cy="53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73900" y="1147918"/>
            <a:ext cx="1587500" cy="64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>
            <a:spLocks noGrp="1"/>
          </p:cNvSpPr>
          <p:nvPr>
            <p:ph type="body" idx="1"/>
          </p:nvPr>
        </p:nvSpPr>
        <p:spPr>
          <a:xfrm>
            <a:off x="1914000" y="3769050"/>
            <a:ext cx="7230000" cy="12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>
                <a:latin typeface="Roboto Slab"/>
                <a:ea typeface="Roboto Slab"/>
                <a:cs typeface="Roboto Slab"/>
                <a:sym typeface="Roboto Slab"/>
              </a:rPr>
              <a:t>THE CHALLENGES </a:t>
            </a:r>
            <a:endParaRPr sz="6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536100" y="171125"/>
            <a:ext cx="8071800" cy="3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bin"/>
              <a:buChar char="●"/>
            </a:pPr>
            <a:r>
              <a:rPr lang="en" sz="2000">
                <a:latin typeface="Cabin"/>
                <a:ea typeface="Cabin"/>
                <a:cs typeface="Cabin"/>
                <a:sym typeface="Cabin"/>
              </a:rPr>
              <a:t>Sustainability of funding / staffing from partner units</a:t>
            </a:r>
            <a:endParaRPr sz="2000">
              <a:latin typeface="Cabin"/>
              <a:ea typeface="Cabin"/>
              <a:cs typeface="Cabin"/>
              <a:sym typeface="Cabin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bin"/>
              <a:buChar char="●"/>
            </a:pPr>
            <a:r>
              <a:rPr lang="en" sz="2000">
                <a:latin typeface="Cabin"/>
                <a:ea typeface="Cabin"/>
                <a:cs typeface="Cabin"/>
                <a:sym typeface="Cabin"/>
              </a:rPr>
              <a:t>Volume, flow of work now that interest is piqued,  Prioritizing projects </a:t>
            </a:r>
            <a:endParaRPr sz="2000">
              <a:latin typeface="Cabin"/>
              <a:ea typeface="Cabin"/>
              <a:cs typeface="Cabin"/>
              <a:sym typeface="Cabin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bin"/>
              <a:buChar char="●"/>
            </a:pPr>
            <a:r>
              <a:rPr lang="en" sz="2000">
                <a:latin typeface="Cabin"/>
                <a:ea typeface="Cabin"/>
                <a:cs typeface="Cabin"/>
                <a:sym typeface="Cabin"/>
              </a:rPr>
              <a:t>Assessing market potential</a:t>
            </a:r>
            <a:endParaRPr sz="2000">
              <a:latin typeface="Cabin"/>
              <a:ea typeface="Cabin"/>
              <a:cs typeface="Cabin"/>
              <a:sym typeface="Cabin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bin"/>
              <a:buChar char="●"/>
            </a:pPr>
            <a:r>
              <a:rPr lang="en" sz="2000">
                <a:latin typeface="Cabin"/>
                <a:ea typeface="Cabin"/>
                <a:cs typeface="Cabin"/>
                <a:sym typeface="Cabin"/>
              </a:rPr>
              <a:t>Culture of Assessment-the program, the course, the people</a:t>
            </a:r>
            <a:endParaRPr sz="2000">
              <a:latin typeface="Cabin"/>
              <a:ea typeface="Cabin"/>
              <a:cs typeface="Cabin"/>
              <a:sym typeface="Cabin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bin"/>
              <a:buChar char="●"/>
            </a:pPr>
            <a:r>
              <a:rPr lang="en" sz="2000">
                <a:latin typeface="Cabin"/>
                <a:ea typeface="Cabin"/>
                <a:cs typeface="Cabin"/>
                <a:sym typeface="Cabin"/>
              </a:rPr>
              <a:t>Quality assurance</a:t>
            </a:r>
            <a:endParaRPr sz="2000">
              <a:latin typeface="Cabin"/>
              <a:ea typeface="Cabin"/>
              <a:cs typeface="Cabin"/>
              <a:sym typeface="Cabin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bin"/>
              <a:buChar char="●"/>
            </a:pPr>
            <a:r>
              <a:rPr lang="en" sz="2000">
                <a:latin typeface="Cabin"/>
                <a:ea typeface="Cabin"/>
                <a:cs typeface="Cabin"/>
                <a:sym typeface="Cabin"/>
              </a:rPr>
              <a:t>Developing a financial model</a:t>
            </a:r>
            <a:endParaRPr sz="2000">
              <a:latin typeface="Cabin"/>
              <a:ea typeface="Cabin"/>
              <a:cs typeface="Cabin"/>
              <a:sym typeface="Cabin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bin"/>
              <a:buChar char="●"/>
            </a:pPr>
            <a:r>
              <a:rPr lang="en" sz="2000">
                <a:latin typeface="Cabin"/>
                <a:ea typeface="Cabin"/>
                <a:cs typeface="Cabin"/>
                <a:sym typeface="Cabin"/>
              </a:rPr>
              <a:t>Educating faculty / clients on available technologies</a:t>
            </a:r>
            <a:endParaRPr sz="20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Screen Outtakes</a:t>
            </a:r>
            <a:endParaRPr/>
          </a:p>
        </p:txBody>
      </p:sp>
      <p:pic>
        <p:nvPicPr>
          <p:cNvPr id="2" name="Deb wears gre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474" y="1524786"/>
            <a:ext cx="3601039" cy="2025584"/>
          </a:xfrm>
          <a:prstGeom prst="rect">
            <a:avLst/>
          </a:prstGeom>
        </p:spPr>
      </p:pic>
      <p:pic>
        <p:nvPicPr>
          <p:cNvPr id="3" name="Green Screen Tes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12822" y="924646"/>
            <a:ext cx="1838048" cy="3266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/>
        </p:nvSpPr>
        <p:spPr>
          <a:xfrm>
            <a:off x="3308825" y="3815775"/>
            <a:ext cx="607200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THE PROJECTS</a:t>
            </a:r>
            <a:endParaRPr/>
          </a:p>
        </p:txBody>
      </p:sp>
      <p:sp>
        <p:nvSpPr>
          <p:cNvPr id="183" name="Google Shape;183;p28"/>
          <p:cNvSpPr txBox="1"/>
          <p:nvPr/>
        </p:nvSpPr>
        <p:spPr>
          <a:xfrm>
            <a:off x="2394175" y="1846100"/>
            <a:ext cx="73383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4408" y="655100"/>
            <a:ext cx="3660816" cy="1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t="18117" b="10581"/>
          <a:stretch/>
        </p:blipFill>
        <p:spPr>
          <a:xfrm>
            <a:off x="355600" y="2166763"/>
            <a:ext cx="3514577" cy="103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89" y="2293400"/>
            <a:ext cx="3919285" cy="7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body" idx="1"/>
          </p:nvPr>
        </p:nvSpPr>
        <p:spPr>
          <a:xfrm>
            <a:off x="387900" y="1270449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Roboto Slab"/>
                <a:ea typeface="Roboto Slab"/>
                <a:cs typeface="Roboto Slab"/>
                <a:sym typeface="Roboto Slab"/>
              </a:rPr>
              <a:t>THANK YOU!</a:t>
            </a:r>
            <a:endParaRPr sz="60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rPr>
              <a:t>Questions?</a:t>
            </a:r>
            <a:r>
              <a:rPr lang="en" sz="3600"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sz="36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chemeClr val="hlink"/>
                </a:solidFill>
                <a:latin typeface="Roboto Slab"/>
                <a:ea typeface="Roboto Slab"/>
                <a:cs typeface="Roboto Slab"/>
                <a:sym typeface="Roboto Slab"/>
                <a:hlinkClick r:id="rId3"/>
              </a:rPr>
              <a:t>cvmonline@umn.edu</a:t>
            </a:r>
            <a:r>
              <a:rPr lang="en" sz="6000"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sz="6000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4460950" y="3744575"/>
            <a:ext cx="4476000" cy="1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>
                <a:latin typeface="Roboto Slab"/>
                <a:ea typeface="Roboto Slab"/>
                <a:cs typeface="Roboto Slab"/>
                <a:sym typeface="Roboto Slab"/>
              </a:rPr>
              <a:t>THE NEED</a:t>
            </a:r>
            <a:endParaRPr sz="6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5500" y="656175"/>
            <a:ext cx="8133000" cy="3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bin"/>
              <a:buChar char="●"/>
            </a:pPr>
            <a:r>
              <a:rPr lang="en" sz="2400">
                <a:latin typeface="Cabin"/>
                <a:ea typeface="Cabin"/>
                <a:cs typeface="Cabin"/>
                <a:sym typeface="Cabin"/>
              </a:rPr>
              <a:t>Provide CVM eLearning Faculty Resource Center</a:t>
            </a:r>
            <a:endParaRPr sz="1200" i="1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bin"/>
              <a:buChar char="●"/>
            </a:pPr>
            <a:r>
              <a:rPr lang="en" sz="2400">
                <a:latin typeface="Cabin"/>
                <a:ea typeface="Cabin"/>
                <a:cs typeface="Cabin"/>
                <a:sym typeface="Cabin"/>
              </a:rPr>
              <a:t>Support fulfillment of grant deliverables</a:t>
            </a:r>
            <a:endParaRPr sz="2400">
              <a:latin typeface="Cabin"/>
              <a:ea typeface="Cabin"/>
              <a:cs typeface="Cabin"/>
              <a:sym typeface="Cabi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bin"/>
              <a:buChar char="●"/>
            </a:pPr>
            <a:r>
              <a:rPr lang="en" sz="2400">
                <a:latin typeface="Cabin"/>
                <a:ea typeface="Cabin"/>
                <a:cs typeface="Cabin"/>
                <a:sym typeface="Cabin"/>
              </a:rPr>
              <a:t>Help faculty navigate university resources</a:t>
            </a:r>
            <a:endParaRPr sz="2400">
              <a:latin typeface="Cabin"/>
              <a:ea typeface="Cabin"/>
              <a:cs typeface="Cabin"/>
              <a:sym typeface="Cabi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bin"/>
              <a:buChar char="●"/>
            </a:pPr>
            <a:r>
              <a:rPr lang="en" sz="2400">
                <a:latin typeface="Cabin"/>
                <a:ea typeface="Cabin"/>
                <a:cs typeface="Cabin"/>
                <a:sym typeface="Cabin"/>
              </a:rPr>
              <a:t>Empower faculty to be innovative </a:t>
            </a:r>
            <a:endParaRPr sz="2400">
              <a:latin typeface="Cabin"/>
              <a:ea typeface="Cabin"/>
              <a:cs typeface="Cabin"/>
              <a:sym typeface="Cabi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bin"/>
              <a:buChar char="●"/>
            </a:pPr>
            <a:r>
              <a:rPr lang="en" sz="2400">
                <a:latin typeface="Cabin"/>
                <a:ea typeface="Cabin"/>
                <a:cs typeface="Cabin"/>
                <a:sym typeface="Cabin"/>
              </a:rPr>
              <a:t>Reach new audiences</a:t>
            </a:r>
            <a:endParaRPr sz="2400">
              <a:latin typeface="Cabin"/>
              <a:ea typeface="Cabin"/>
              <a:cs typeface="Cabin"/>
              <a:sym typeface="Cabi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bin"/>
              <a:buChar char="●"/>
            </a:pPr>
            <a:r>
              <a:rPr lang="en" sz="2400">
                <a:latin typeface="Cabin"/>
                <a:ea typeface="Cabin"/>
                <a:cs typeface="Cabin"/>
                <a:sym typeface="Cabin"/>
              </a:rPr>
              <a:t>Align with UMN strategic learning initiatives </a:t>
            </a:r>
            <a:endParaRPr sz="2400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ctrTitle"/>
          </p:nvPr>
        </p:nvSpPr>
        <p:spPr>
          <a:xfrm>
            <a:off x="3117000" y="253025"/>
            <a:ext cx="57834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CVM faculty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3942600" y="946075"/>
            <a:ext cx="3658200" cy="13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Research appointment</a:t>
            </a:r>
            <a:endParaRPr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Clinical appointment</a:t>
            </a:r>
            <a:endParaRPr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Education appointment</a:t>
            </a:r>
            <a:endParaRPr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Extension appointment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ctrTitle"/>
          </p:nvPr>
        </p:nvSpPr>
        <p:spPr>
          <a:xfrm>
            <a:off x="1477750" y="2332425"/>
            <a:ext cx="57834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Audiences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1951025" y="3049425"/>
            <a:ext cx="4423800" cy="17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Practicing Veterinarians</a:t>
            </a:r>
            <a:endParaRPr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Farm Personnel</a:t>
            </a:r>
            <a:endParaRPr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Non-US Veterinarians</a:t>
            </a:r>
            <a:endParaRPr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Graduate Students</a:t>
            </a:r>
            <a:endParaRPr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DVM/MPH Students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463625" y="3853025"/>
            <a:ext cx="54903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>
                <a:latin typeface="Roboto Slab"/>
                <a:ea typeface="Roboto Slab"/>
                <a:cs typeface="Roboto Slab"/>
                <a:sym typeface="Roboto Slab"/>
              </a:rPr>
              <a:t>THE PROCESS </a:t>
            </a:r>
            <a:endParaRPr sz="6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5" name="Google Shape;85;p16"/>
          <p:cNvSpPr/>
          <p:nvPr/>
        </p:nvSpPr>
        <p:spPr>
          <a:xfrm>
            <a:off x="1355725" y="2099625"/>
            <a:ext cx="6072000" cy="83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76200" cap="flat" cmpd="sng">
            <a:solidFill>
              <a:srgbClr val="A61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/>
        </p:nvSpPr>
        <p:spPr>
          <a:xfrm>
            <a:off x="3196425" y="3981300"/>
            <a:ext cx="5947500" cy="8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THE FUNDING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1755150" y="1178300"/>
            <a:ext cx="6112500" cy="23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External funding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Departmental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Collegiate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University Level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/>
        </p:nvSpPr>
        <p:spPr>
          <a:xfrm>
            <a:off x="200575" y="191750"/>
            <a:ext cx="4616700" cy="40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FACULTY LEADERSHIP:</a:t>
            </a:r>
            <a:endParaRPr sz="1800" b="1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Dr. Tom Molitor 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Department Chair, Professor - Veterinary Population Medicine</a:t>
            </a:r>
            <a:endParaRPr sz="12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Dr. Mark Rutherford 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Associate Dean for Graduate Studies</a:t>
            </a:r>
            <a:endParaRPr sz="12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Dr. Andrés Perez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Director, Center for Animal Health &amp; Food Safety</a:t>
            </a:r>
            <a:endParaRPr sz="12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Dr. Jennifer van de Ligt 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latin typeface="Cabin"/>
                <a:ea typeface="Cabin"/>
                <a:cs typeface="Cabin"/>
                <a:sym typeface="Cabin"/>
              </a:rPr>
              <a:t>Director, Integrated Food Systems Leadership Program</a:t>
            </a:r>
            <a:endParaRPr sz="1200" u="sng">
              <a:solidFill>
                <a:srgbClr val="1155CC"/>
              </a:solidFill>
              <a:latin typeface="Cabin"/>
              <a:ea typeface="Cabin"/>
              <a:cs typeface="Cabin"/>
              <a:sym typeface="Cabin"/>
              <a:hlinkClick r:id="rId3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latin typeface="Cabin"/>
                <a:ea typeface="Cabin"/>
                <a:cs typeface="Cabin"/>
                <a:sym typeface="Cabin"/>
              </a:rPr>
              <a:t>Associate Professor, College of Veterinary Medicine</a:t>
            </a:r>
            <a:endParaRPr sz="1200" u="sng">
              <a:solidFill>
                <a:srgbClr val="1155CC"/>
              </a:solidFill>
              <a:latin typeface="Cabin"/>
              <a:ea typeface="Cabin"/>
              <a:cs typeface="Cabin"/>
              <a:sym typeface="Cabin"/>
              <a:hlinkClick r:id="rId4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latin typeface="Cabin"/>
                <a:ea typeface="Cabin"/>
                <a:cs typeface="Cabin"/>
                <a:sym typeface="Cabin"/>
              </a:rPr>
              <a:t>Associate Director, Food Protection and Defense Institute</a:t>
            </a:r>
            <a:endParaRPr sz="1200" u="sng">
              <a:solidFill>
                <a:srgbClr val="1155CC"/>
              </a:solidFill>
              <a:latin typeface="Cabin"/>
              <a:ea typeface="Cabin"/>
              <a:cs typeface="Cabin"/>
              <a:sym typeface="Cabin"/>
              <a:hlinkClick r:id="rId5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4572000" y="3829250"/>
            <a:ext cx="4421700" cy="12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>
                <a:latin typeface="Roboto Slab"/>
                <a:ea typeface="Roboto Slab"/>
                <a:cs typeface="Roboto Slab"/>
                <a:sym typeface="Roboto Slab"/>
              </a:rPr>
              <a:t>THE TEAM</a:t>
            </a:r>
            <a:endParaRPr sz="6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5515475" y="191750"/>
            <a:ext cx="3923100" cy="3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bin"/>
                <a:ea typeface="Cabin"/>
                <a:cs typeface="Cabin"/>
                <a:sym typeface="Cabin"/>
              </a:rPr>
              <a:t>COOL CONSULTANTS:</a:t>
            </a:r>
            <a:endParaRPr sz="18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Dr. Debra Freedman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bin"/>
                <a:ea typeface="Cabin"/>
                <a:cs typeface="Cabin"/>
                <a:sym typeface="Cabin"/>
              </a:rPr>
              <a:t>Education Manager</a:t>
            </a:r>
            <a:endParaRPr sz="12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Dr. Mary Katherine O’Brien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bin"/>
                <a:ea typeface="Cabin"/>
                <a:cs typeface="Cabin"/>
                <a:sym typeface="Cabin"/>
              </a:rPr>
              <a:t>Researcher for Education &amp; Outreach</a:t>
            </a:r>
            <a:endParaRPr sz="12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Kelly Vallandingham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bin"/>
                <a:ea typeface="Cabin"/>
                <a:cs typeface="Cabin"/>
                <a:sym typeface="Cabin"/>
              </a:rPr>
              <a:t>Education Specialist </a:t>
            </a:r>
            <a:endParaRPr sz="12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bin"/>
                <a:ea typeface="Cabin"/>
                <a:cs typeface="Cabin"/>
                <a:sym typeface="Cabin"/>
              </a:rPr>
              <a:t>+STUDENT TALENT:</a:t>
            </a:r>
            <a:endParaRPr sz="18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bin"/>
                <a:ea typeface="Cabin"/>
                <a:cs typeface="Cabin"/>
                <a:sym typeface="Cabin"/>
              </a:rPr>
              <a:t>Hannah Bakke (DVM)</a:t>
            </a:r>
            <a:endParaRPr sz="12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bin"/>
                <a:ea typeface="Cabin"/>
                <a:cs typeface="Cabin"/>
                <a:sym typeface="Cabin"/>
              </a:rPr>
              <a:t>Pa Gar Vang (College of Design)</a:t>
            </a:r>
            <a:endParaRPr sz="12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982500" y="4004025"/>
            <a:ext cx="4934700" cy="10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800">
                <a:latin typeface="Roboto Slab"/>
                <a:ea typeface="Roboto Slab"/>
                <a:cs typeface="Roboto Slab"/>
                <a:sym typeface="Roboto Slab"/>
              </a:rPr>
              <a:t>THE PARTNERS</a:t>
            </a:r>
            <a:endParaRPr sz="48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3113" y="2810238"/>
            <a:ext cx="1065374" cy="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725" y="598100"/>
            <a:ext cx="1192250" cy="7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5551" y="1250738"/>
            <a:ext cx="1968586" cy="13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89000" y="467250"/>
            <a:ext cx="1065375" cy="873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550" y="1860913"/>
            <a:ext cx="1143000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0" y="2285713"/>
            <a:ext cx="742999" cy="7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56982" y="1691687"/>
            <a:ext cx="1608418" cy="9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51701" y="396475"/>
            <a:ext cx="1463749" cy="7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74225" y="2884711"/>
            <a:ext cx="1914776" cy="7157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9"/>
          <p:cNvCxnSpPr/>
          <p:nvPr/>
        </p:nvCxnSpPr>
        <p:spPr>
          <a:xfrm rot="10800000" flipH="1">
            <a:off x="2336475" y="259725"/>
            <a:ext cx="3706800" cy="4456500"/>
          </a:xfrm>
          <a:prstGeom prst="straightConnector1">
            <a:avLst/>
          </a:prstGeom>
          <a:noFill/>
          <a:ln w="1524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4" name="Google Shape;114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58381" y="1139475"/>
            <a:ext cx="1250397" cy="38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00325" y="2231947"/>
            <a:ext cx="408450" cy="1068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86198" y="3233760"/>
            <a:ext cx="1362690" cy="7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668318" y="3323960"/>
            <a:ext cx="1362700" cy="562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2454200" y="3900500"/>
            <a:ext cx="6772800" cy="9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>
                <a:latin typeface="Roboto Slab"/>
                <a:ea typeface="Roboto Slab"/>
                <a:cs typeface="Roboto Slab"/>
                <a:sym typeface="Roboto Slab"/>
              </a:rPr>
              <a:t>THE STRATEGIES</a:t>
            </a:r>
            <a:endParaRPr sz="6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10084025" y="4480525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" name="Google Shape;124;p20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2781" y="1517714"/>
            <a:ext cx="3595637" cy="2160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4400" y="4025175"/>
            <a:ext cx="1192250" cy="7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8619" y="3915587"/>
            <a:ext cx="1608418" cy="9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4375" y="3972813"/>
            <a:ext cx="1143000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358" y="4101388"/>
            <a:ext cx="1267817" cy="7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317300" y="150475"/>
            <a:ext cx="8711400" cy="3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STRATEGY 1:  Funding, Focus and Partnerships</a:t>
            </a:r>
            <a:endParaRPr sz="42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Encourage faculty to write grants that have educational component</a:t>
            </a: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(e.g. 1. Federal-USDA-NRI,  2. Foundation-ARCUS,  3. Internal  CVM educational)</a:t>
            </a: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Develop core focus group--meet regularly, seminars</a:t>
            </a: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Make it a priority for resources, “campaign, beg, borrow, DO NOT STEAL”</a:t>
            </a: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</a:pPr>
            <a:r>
              <a:rPr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Department -redirect people </a:t>
            </a: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</a:pPr>
            <a:r>
              <a:rPr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Collegiate --compact</a:t>
            </a: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</a:pPr>
            <a:r>
              <a:rPr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Central ---”novel audiences”</a:t>
            </a: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CVM and VPM have a history of developing partnership to fulfill educational mission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652</Words>
  <Application>Microsoft Office PowerPoint</Application>
  <PresentationFormat>On-screen Show (16:9)</PresentationFormat>
  <Paragraphs>140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Open Sans</vt:lpstr>
      <vt:lpstr>Times New Roman</vt:lpstr>
      <vt:lpstr>Economica</vt:lpstr>
      <vt:lpstr>Roboto Slab</vt:lpstr>
      <vt:lpstr>Arial</vt:lpstr>
      <vt:lpstr>Cabin</vt:lpstr>
      <vt:lpstr>Roboto</vt:lpstr>
      <vt:lpstr>Luxe</vt:lpstr>
      <vt:lpstr>Establishing a Collegiate Office of Online Learning</vt:lpstr>
      <vt:lpstr>PowerPoint Presentation</vt:lpstr>
      <vt:lpstr>The CVM faculty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STRATEGY 3: Project Management</vt:lpstr>
      <vt:lpstr>STRATEGY 4: Setting up for and assessing “success”</vt:lpstr>
      <vt:lpstr>STRATEGY 5: Technology on a shoestring budget</vt:lpstr>
      <vt:lpstr>PowerPoint Presentation</vt:lpstr>
      <vt:lpstr>Green Screen Outtakes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Establishing a Collegiate Office of Online Learning</dc:title>
  <dc:creator>Mary Katherine O'Brien</dc:creator>
  <cp:lastModifiedBy>Owner</cp:lastModifiedBy>
  <cp:revision>3</cp:revision>
  <dcterms:modified xsi:type="dcterms:W3CDTF">2019-07-30T20:09:56Z</dcterms:modified>
</cp:coreProperties>
</file>