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21"/>
  </p:notesMasterIdLst>
  <p:sldIdLst>
    <p:sldId id="256" r:id="rId3"/>
    <p:sldId id="276" r:id="rId4"/>
    <p:sldId id="257" r:id="rId5"/>
    <p:sldId id="269" r:id="rId6"/>
    <p:sldId id="271" r:id="rId7"/>
    <p:sldId id="274" r:id="rId8"/>
    <p:sldId id="272" r:id="rId9"/>
    <p:sldId id="259" r:id="rId10"/>
    <p:sldId id="260" r:id="rId11"/>
    <p:sldId id="261" r:id="rId12"/>
    <p:sldId id="268" r:id="rId13"/>
    <p:sldId id="263" r:id="rId14"/>
    <p:sldId id="264" r:id="rId15"/>
    <p:sldId id="265" r:id="rId16"/>
    <p:sldId id="266" r:id="rId17"/>
    <p:sldId id="267" r:id="rId18"/>
    <p:sldId id="275" r:id="rId19"/>
    <p:sldId id="25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340"/>
    <a:srgbClr val="73CEE4"/>
    <a:srgbClr val="DB7C1B"/>
    <a:srgbClr val="00A353"/>
    <a:srgbClr val="0095DA"/>
    <a:srgbClr val="006CB7"/>
    <a:srgbClr val="6D6863"/>
    <a:srgbClr val="D3E27E"/>
    <a:srgbClr val="BAD236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F9B60-8823-4E02-B020-7569036DC37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6A13B-2FDD-4FDB-B767-DE5B2963E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5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often think that only a transformational outcome is innovation, the end result of a process…but to truly develop a culture of innovation—to ever realize those transformations, it’s about setting the table, it’s about a means to the end, it’s about the PROCESS. Sometimes the means is as important as the end</a:t>
            </a:r>
            <a:r>
              <a:rPr lang="en-US" sz="1400" dirty="0"/>
              <a:t>.</a:t>
            </a:r>
            <a:endParaRPr lang="en-US" sz="14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means </a:t>
            </a:r>
            <a:r>
              <a:rPr lang="en-US" sz="1400" dirty="0"/>
              <a:t>CREATING</a:t>
            </a: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conditions necessary for broad, meaningful, and lasting CHANGE…</a:t>
            </a:r>
            <a:endParaRPr lang="en-US" sz="1400" kern="1200" baseline="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endParaRPr lang="en-US" sz="1400" baseline="0" dirty="0"/>
          </a:p>
          <a:p>
            <a:r>
              <a:rPr lang="en-US" sz="1400" baseline="0" dirty="0"/>
              <a:t>A bit </a:t>
            </a:r>
            <a:r>
              <a:rPr lang="en-US" sz="1400" dirty="0"/>
              <a:t>more about </a:t>
            </a:r>
            <a:r>
              <a:rPr lang="en-US" sz="1400" baseline="0" dirty="0"/>
              <a:t>those key terms</a:t>
            </a:r>
            <a:r>
              <a:rPr lang="en-US" sz="1400" dirty="0"/>
              <a:t> for us</a:t>
            </a:r>
            <a:r>
              <a:rPr lang="en-US" sz="1400" baseline="0" dirty="0"/>
              <a:t>:</a:t>
            </a:r>
            <a:r>
              <a:rPr lang="en-US" sz="1400" dirty="0"/>
              <a:t> </a:t>
            </a:r>
            <a:endParaRPr lang="en-US" sz="1400" baseline="0" dirty="0">
              <a:cs typeface="Calibri"/>
            </a:endParaRPr>
          </a:p>
          <a:p>
            <a:r>
              <a:rPr lang="en-US" sz="14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Broad</a:t>
            </a: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—For us that’s System level / and it’s about advancing a culture of innovation, a trend in higher education noted in this year’s Horizon Report…a culture of innovation is about failing forward, learning from failure when higher ed has historically had trouble accepting </a:t>
            </a:r>
            <a:r>
              <a:rPr lang="en-US" sz="1400" dirty="0"/>
              <a:t>the </a:t>
            </a: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failure of innovative activities—again, </a:t>
            </a:r>
            <a:r>
              <a:rPr lang="en-US" sz="1400" dirty="0"/>
              <a:t>for this reason, our focus for innovation</a:t>
            </a: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dirty="0"/>
              <a:t>is creating</a:t>
            </a: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conditions for change.</a:t>
            </a:r>
            <a:endParaRPr lang="en-US" sz="1400" kern="1200" baseline="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endParaRPr lang="en-US" sz="14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Meaningful</a:t>
            </a: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—those conditions </a:t>
            </a:r>
            <a:r>
              <a:rPr lang="en-US" sz="1400" dirty="0"/>
              <a:t>for change need</a:t>
            </a: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be pointing us in the right direction, namely </a:t>
            </a:r>
            <a:r>
              <a:rPr lang="en-US" sz="1400" dirty="0"/>
              <a:t>their</a:t>
            </a: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impact on student equity, student success …</a:t>
            </a:r>
            <a:r>
              <a:rPr lang="en-US" sz="1400" dirty="0"/>
              <a:t>and finally, when we say "lasting" we mean...</a:t>
            </a:r>
            <a:endParaRPr lang="en-US" sz="1400" kern="1200" baseline="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lvl="0"/>
            <a:endParaRPr lang="en-US" sz="14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4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Lasting</a:t>
            </a: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–a process for innovation, a culture that can stick and can be sustained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54C80-BBB5-435B-A4F3-F43F58548C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07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pathway to innovating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BBC6C1-D7FE-43A6-86A1-CEC8534F2C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446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1692"/>
            <a:ext cx="9677400" cy="3358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8134"/>
            <a:ext cx="11353800" cy="107861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00" y="3092334"/>
            <a:ext cx="355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562600" y="3392488"/>
            <a:ext cx="4470400" cy="417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DEPARMENT NAME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1320800" y="3886200"/>
            <a:ext cx="7924800" cy="1143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POWERPOINT PRESENTATION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20800" y="5105400"/>
            <a:ext cx="35560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5" name="Text Placeholder 4" title="Text Box with MINNESOTA STATE typed in gray"/>
          <p:cNvSpPr>
            <a:spLocks noGrp="1"/>
          </p:cNvSpPr>
          <p:nvPr>
            <p:ph type="body" sz="quarter" idx="14" hasCustomPrompt="1"/>
          </p:nvPr>
        </p:nvSpPr>
        <p:spPr>
          <a:xfrm>
            <a:off x="1320800" y="5715000"/>
            <a:ext cx="37592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MINNESOTA STATE</a:t>
            </a:r>
          </a:p>
        </p:txBody>
      </p:sp>
    </p:spTree>
    <p:extLst>
      <p:ext uri="{BB962C8B-B14F-4D97-AF65-F5344CB8AC3E}">
        <p14:creationId xmlns:p14="http://schemas.microsoft.com/office/powerpoint/2010/main" val="8927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ple Image">
    <p:bg>
      <p:bgPr>
        <a:gradFill>
          <a:gsLst>
            <a:gs pos="100000">
              <a:srgbClr val="0C2340"/>
            </a:gs>
            <a:gs pos="50000">
              <a:schemeClr val="bg1"/>
            </a:gs>
            <a:gs pos="0">
              <a:schemeClr val="bg1"/>
            </a:gs>
            <a:gs pos="50000">
              <a:srgbClr val="0C234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4876800" cy="1143000"/>
          </a:xfrm>
        </p:spPr>
        <p:txBody>
          <a:bodyPr/>
          <a:lstStyle>
            <a:lvl1pPr>
              <a:defRPr sz="3600" cap="sm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1676400"/>
            <a:ext cx="4876800" cy="449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226314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2263140"/>
            <a:ext cx="6096000" cy="233172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00" y="4594860"/>
            <a:ext cx="6096000" cy="226314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996" y="6313016"/>
            <a:ext cx="914402" cy="39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89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me Image 1">
    <p:bg>
      <p:bgPr>
        <a:gradFill>
          <a:gsLst>
            <a:gs pos="100000">
              <a:srgbClr val="0C2340"/>
            </a:gs>
            <a:gs pos="50000">
              <a:schemeClr val="bg1"/>
            </a:gs>
            <a:gs pos="0">
              <a:schemeClr val="bg1"/>
            </a:gs>
            <a:gs pos="50000">
              <a:srgbClr val="0C234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38400" y="1600200"/>
            <a:ext cx="7315200" cy="3657600"/>
          </a:xfrm>
        </p:spPr>
        <p:txBody>
          <a:bodyPr/>
          <a:lstStyle>
            <a:lvl1pPr>
              <a:buClr>
                <a:srgbClr val="0C2340"/>
              </a:buClr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" y="685800"/>
            <a:ext cx="7924800" cy="914400"/>
          </a:xfrm>
        </p:spPr>
        <p:txBody>
          <a:bodyPr/>
          <a:lstStyle>
            <a:lvl1pPr>
              <a:buClr>
                <a:srgbClr val="0C2340"/>
              </a:buClr>
              <a:defRPr cap="small" baseline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57600" y="5257800"/>
            <a:ext cx="7924800" cy="914400"/>
          </a:xfrm>
        </p:spPr>
        <p:txBody>
          <a:bodyPr/>
          <a:lstStyle>
            <a:lvl1pPr algn="r">
              <a:buClr>
                <a:schemeClr val="bg1"/>
              </a:buClr>
              <a:defRPr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996" y="6313016"/>
            <a:ext cx="914402" cy="38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9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me Image 2">
    <p:bg>
      <p:bgPr>
        <a:gradFill>
          <a:gsLst>
            <a:gs pos="100000">
              <a:srgbClr val="009F4D"/>
            </a:gs>
            <a:gs pos="50000">
              <a:schemeClr val="bg1"/>
            </a:gs>
            <a:gs pos="0">
              <a:schemeClr val="bg1"/>
            </a:gs>
            <a:gs pos="50000">
              <a:srgbClr val="009F4D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38400" y="1600200"/>
            <a:ext cx="7315200" cy="3657600"/>
          </a:xfrm>
        </p:spPr>
        <p:txBody>
          <a:bodyPr/>
          <a:lstStyle>
            <a:lvl1pPr>
              <a:buClr>
                <a:srgbClr val="0C2340"/>
              </a:buClr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" y="685800"/>
            <a:ext cx="7924800" cy="914400"/>
          </a:xfrm>
        </p:spPr>
        <p:txBody>
          <a:bodyPr/>
          <a:lstStyle>
            <a:lvl1pPr>
              <a:buClr>
                <a:srgbClr val="0C2340"/>
              </a:buClr>
              <a:defRPr cap="small" baseline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57600" y="5257800"/>
            <a:ext cx="7924800" cy="914400"/>
          </a:xfrm>
        </p:spPr>
        <p:txBody>
          <a:bodyPr/>
          <a:lstStyle>
            <a:lvl1pPr algn="r">
              <a:buClr>
                <a:srgbClr val="0C2340"/>
              </a:buClr>
              <a:defRPr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996" y="6313016"/>
            <a:ext cx="914402" cy="38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90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me Image 3">
    <p:bg>
      <p:bgPr>
        <a:gradFill>
          <a:gsLst>
            <a:gs pos="100000">
              <a:srgbClr val="DB7C1B"/>
            </a:gs>
            <a:gs pos="50000">
              <a:schemeClr val="bg1"/>
            </a:gs>
            <a:gs pos="0">
              <a:schemeClr val="bg1"/>
            </a:gs>
            <a:gs pos="50000">
              <a:srgbClr val="DB7C1B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38400" y="1600200"/>
            <a:ext cx="7315200" cy="3657600"/>
          </a:xfrm>
        </p:spPr>
        <p:txBody>
          <a:bodyPr/>
          <a:lstStyle>
            <a:lvl1pPr>
              <a:buClr>
                <a:srgbClr val="0C2340"/>
              </a:buClr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" y="685800"/>
            <a:ext cx="7924800" cy="914400"/>
          </a:xfrm>
        </p:spPr>
        <p:txBody>
          <a:bodyPr/>
          <a:lstStyle>
            <a:lvl1pPr>
              <a:buClr>
                <a:srgbClr val="0C2340"/>
              </a:buClr>
              <a:defRPr cap="small" baseline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57600" y="5257800"/>
            <a:ext cx="7924800" cy="914400"/>
          </a:xfrm>
        </p:spPr>
        <p:txBody>
          <a:bodyPr/>
          <a:lstStyle>
            <a:lvl1pPr algn="r">
              <a:buClr>
                <a:srgbClr val="0C2340"/>
              </a:buClr>
              <a:defRPr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254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-Category List">
    <p:bg>
      <p:bgPr>
        <a:gradFill>
          <a:gsLst>
            <a:gs pos="100000">
              <a:schemeClr val="bg1"/>
            </a:gs>
            <a:gs pos="0">
              <a:schemeClr val="bg1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0" y="685800"/>
            <a:ext cx="2286000" cy="2286000"/>
          </a:xfrm>
          <a:prstGeom prst="rect">
            <a:avLst/>
          </a:prstGeom>
          <a:solidFill>
            <a:schemeClr val="bg1"/>
          </a:solidFill>
          <a:ln>
            <a:solidFill>
              <a:srgbClr val="73C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24400" y="710184"/>
            <a:ext cx="2286000" cy="2261616"/>
          </a:xfrm>
          <a:prstGeom prst="rect">
            <a:avLst/>
          </a:prstGeom>
          <a:solidFill>
            <a:schemeClr val="bg1"/>
          </a:solidFill>
          <a:ln>
            <a:solidFill>
              <a:srgbClr val="62BB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0" y="701040"/>
            <a:ext cx="2286000" cy="2261616"/>
          </a:xfrm>
          <a:prstGeom prst="rect">
            <a:avLst/>
          </a:prstGeom>
          <a:solidFill>
            <a:schemeClr val="bg1"/>
          </a:solidFill>
          <a:ln>
            <a:solidFill>
              <a:srgbClr val="D3E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52600" y="914400"/>
            <a:ext cx="2286000" cy="2261616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53000" y="914400"/>
            <a:ext cx="2286000" cy="2261616"/>
          </a:xfrm>
          <a:prstGeom prst="rect">
            <a:avLst/>
          </a:prstGeom>
          <a:solidFill>
            <a:srgbClr val="009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153400" y="914400"/>
            <a:ext cx="2286000" cy="2261616"/>
          </a:xfrm>
          <a:prstGeom prst="rect">
            <a:avLst/>
          </a:prstGeom>
          <a:solidFill>
            <a:srgbClr val="DB7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981200" y="1143000"/>
            <a:ext cx="1828800" cy="18192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5181600" y="1135570"/>
            <a:ext cx="1828800" cy="18192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8378952" y="1152525"/>
            <a:ext cx="1828800" cy="18192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1524000" y="3429000"/>
            <a:ext cx="2743200" cy="2667000"/>
          </a:xfrm>
        </p:spPr>
        <p:txBody>
          <a:bodyPr>
            <a:normAutofit/>
          </a:bodyPr>
          <a:lstStyle>
            <a:lvl1pPr>
              <a:buClr>
                <a:srgbClr val="0C2340"/>
              </a:buClr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4724400" y="3429000"/>
            <a:ext cx="2743200" cy="2667000"/>
          </a:xfrm>
        </p:spPr>
        <p:txBody>
          <a:bodyPr>
            <a:normAutofit/>
          </a:bodyPr>
          <a:lstStyle>
            <a:lvl1pPr>
              <a:buClr>
                <a:srgbClr val="0C2340"/>
              </a:buClr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7924800" y="3429000"/>
            <a:ext cx="2743200" cy="2667000"/>
          </a:xfrm>
        </p:spPr>
        <p:txBody>
          <a:bodyPr>
            <a:normAutofit/>
          </a:bodyPr>
          <a:lstStyle>
            <a:lvl1pPr>
              <a:buClr>
                <a:srgbClr val="0C2340"/>
              </a:buClr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gradFill flip="none" rotWithShape="1">
            <a:gsLst>
              <a:gs pos="50000">
                <a:srgbClr val="009F4D">
                  <a:lumMod val="98000"/>
                </a:srgbClr>
              </a:gs>
              <a:gs pos="0">
                <a:srgbClr val="009F4D"/>
              </a:gs>
              <a:gs pos="100000">
                <a:srgbClr val="DB7C1B"/>
              </a:gs>
              <a:gs pos="50000">
                <a:srgbClr val="DB7C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996" y="6313016"/>
            <a:ext cx="914402" cy="39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02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bg>
      <p:bgPr>
        <a:gradFill>
          <a:gsLst>
            <a:gs pos="100000">
              <a:srgbClr val="0C2340"/>
            </a:gs>
            <a:gs pos="50000">
              <a:schemeClr val="bg1"/>
            </a:gs>
            <a:gs pos="0">
              <a:schemeClr val="bg1"/>
            </a:gs>
            <a:gs pos="50000">
              <a:srgbClr val="0C234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4876800" cy="11430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1676400"/>
            <a:ext cx="4876800" cy="449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996" y="6313016"/>
            <a:ext cx="914402" cy="39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95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 descr="30 East 7th Street, Suite 350&#10;St. Paul, MN  55101-7804&#10;&#10;Phone: 651-201-1800&#10;Toll-free: 888-667-2848&#10;&#10;www.mnscu.edu&#10;" title="Text box with Minnesota State address, phone numbers, and website address"/>
          <p:cNvSpPr txBox="1"/>
          <p:nvPr/>
        </p:nvSpPr>
        <p:spPr>
          <a:xfrm>
            <a:off x="3576132" y="2807211"/>
            <a:ext cx="557618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chemeClr val="tx2"/>
                </a:solidFill>
              </a:rPr>
              <a:t>30 East 7th Street, Suite 350</a:t>
            </a:r>
          </a:p>
          <a:p>
            <a:pPr lvl="0" algn="ctr"/>
            <a:r>
              <a:rPr lang="en-US" sz="2400" b="1" dirty="0">
                <a:solidFill>
                  <a:schemeClr val="tx2"/>
                </a:solidFill>
              </a:rPr>
              <a:t>St. Paul, MN  55101-7804</a:t>
            </a:r>
          </a:p>
          <a:p>
            <a:pPr lvl="0" algn="ctr"/>
            <a:endParaRPr lang="en-US" sz="2400" b="1" dirty="0">
              <a:solidFill>
                <a:schemeClr val="tx2"/>
              </a:solidFill>
            </a:endParaRPr>
          </a:p>
          <a:p>
            <a:pPr lvl="0" algn="ctr"/>
            <a:r>
              <a:rPr lang="en-US" sz="2400" b="1" dirty="0">
                <a:solidFill>
                  <a:schemeClr val="tx2"/>
                </a:solidFill>
              </a:rPr>
              <a:t>651-201-1800</a:t>
            </a:r>
          </a:p>
          <a:p>
            <a:pPr lvl="0" algn="ctr"/>
            <a:r>
              <a:rPr lang="en-US" sz="2400" b="1" dirty="0">
                <a:solidFill>
                  <a:schemeClr val="tx2"/>
                </a:solidFill>
              </a:rPr>
              <a:t>888-667-2848</a:t>
            </a:r>
          </a:p>
          <a:p>
            <a:pPr lvl="0" algn="ctr"/>
            <a:endParaRPr lang="en-US" sz="2400" b="1" dirty="0">
              <a:solidFill>
                <a:schemeClr val="bg2"/>
              </a:solidFill>
            </a:endParaRPr>
          </a:p>
          <a:p>
            <a:pPr lvl="0" algn="ctr"/>
            <a:r>
              <a:rPr lang="en-US" sz="2000" b="1" baseline="0" dirty="0" err="1">
                <a:solidFill>
                  <a:schemeClr val="tx2"/>
                </a:solidFill>
              </a:rPr>
              <a:t>www.MinnState.edu</a:t>
            </a:r>
            <a:endParaRPr lang="en-US" sz="2000" b="1" baseline="0" dirty="0">
              <a:solidFill>
                <a:schemeClr val="tx2"/>
              </a:solidFill>
            </a:endParaRPr>
          </a:p>
        </p:txBody>
      </p:sp>
      <p:pic>
        <p:nvPicPr>
          <p:cNvPr id="7" name="Picture 6" title="Minnesota Stat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42" y="593044"/>
            <a:ext cx="4309516" cy="1450728"/>
          </a:xfrm>
          <a:prstGeom prst="rect">
            <a:avLst/>
          </a:prstGeom>
        </p:spPr>
      </p:pic>
      <p:sp>
        <p:nvSpPr>
          <p:cNvPr id="14" name="TextBox 13" descr="MINNESOTA STATE IS AN AFFIRMATIVE ACTION, EQUAL OPPORTUNITY EMPLOYER AND EDUCATOR.&#10;" title="EEOE Statement"/>
          <p:cNvSpPr txBox="1"/>
          <p:nvPr/>
        </p:nvSpPr>
        <p:spPr>
          <a:xfrm>
            <a:off x="1625600" y="5943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document is available in alternative formats to individuals with disabilities. </a:t>
            </a:r>
            <a:b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request an alternate format, contact Human Resources at 651-201-1664.</a:t>
            </a:r>
          </a:p>
          <a:p>
            <a:pPr algn="ctr" rtl="0"/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Individuals with hearing or speech disabilities may contact us via their preferred Telecommunications Relay Service.</a:t>
            </a:r>
          </a:p>
          <a:p>
            <a:pPr algn="ctr" rtl="0"/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Minnesota State is an affirmative action, equal opportunity employer and educator.</a:t>
            </a:r>
          </a:p>
        </p:txBody>
      </p:sp>
      <p:cxnSp>
        <p:nvCxnSpPr>
          <p:cNvPr id="5" name="Straight Connector 4" title="Green bar for style"/>
          <p:cNvCxnSpPr/>
          <p:nvPr/>
        </p:nvCxnSpPr>
        <p:spPr>
          <a:xfrm>
            <a:off x="6096000" y="5486400"/>
            <a:ext cx="536448" cy="0"/>
          </a:xfrm>
          <a:prstGeom prst="line">
            <a:avLst/>
          </a:prstGeom>
          <a:ln w="88900">
            <a:solidFill>
              <a:srgbClr val="009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50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98D8-BDC5-4B1E-8E55-C1BB2B4BC88F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CDF4-442C-4E3F-BBD9-F394A0E0E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17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8305-A6FA-445F-AB6B-A1E0B7BA08B1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BDF4-7F6F-4EF1-80FD-64B63404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43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8305-A6FA-445F-AB6B-A1E0B7BA08B1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BDF4-7F6F-4EF1-80FD-64B63404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6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Slide">
    <p:bg>
      <p:bgPr>
        <a:gradFill>
          <a:gsLst>
            <a:gs pos="100000">
              <a:srgbClr val="0C2340"/>
            </a:gs>
            <a:gs pos="23000">
              <a:schemeClr val="bg1"/>
            </a:gs>
            <a:gs pos="0">
              <a:schemeClr val="bg1"/>
            </a:gs>
            <a:gs pos="23000">
              <a:srgbClr val="0C234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1676400"/>
            <a:ext cx="10972800" cy="449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gradFill flip="none" rotWithShape="1">
            <a:gsLst>
              <a:gs pos="50000">
                <a:srgbClr val="009F4D">
                  <a:lumMod val="98000"/>
                </a:srgbClr>
              </a:gs>
              <a:gs pos="0">
                <a:srgbClr val="009F4D"/>
              </a:gs>
              <a:gs pos="100000">
                <a:srgbClr val="DB7C1B"/>
              </a:gs>
              <a:gs pos="50000">
                <a:srgbClr val="DB7C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996" y="6313016"/>
            <a:ext cx="914402" cy="38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69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8305-A6FA-445F-AB6B-A1E0B7BA08B1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BDF4-7F6F-4EF1-80FD-64B63404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22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8305-A6FA-445F-AB6B-A1E0B7BA08B1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BDF4-7F6F-4EF1-80FD-64B63404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65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8305-A6FA-445F-AB6B-A1E0B7BA08B1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BDF4-7F6F-4EF1-80FD-64B63404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56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8305-A6FA-445F-AB6B-A1E0B7BA08B1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BDF4-7F6F-4EF1-80FD-64B63404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6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8305-A6FA-445F-AB6B-A1E0B7BA08B1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BDF4-7F6F-4EF1-80FD-64B63404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50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8305-A6FA-445F-AB6B-A1E0B7BA08B1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BDF4-7F6F-4EF1-80FD-64B63404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66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8305-A6FA-445F-AB6B-A1E0B7BA08B1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BDF4-7F6F-4EF1-80FD-64B63404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74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8305-A6FA-445F-AB6B-A1E0B7BA08B1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BDF4-7F6F-4EF1-80FD-64B63404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78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8305-A6FA-445F-AB6B-A1E0B7BA08B1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BDF4-7F6F-4EF1-80FD-64B63404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99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58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8134"/>
            <a:ext cx="12192000" cy="11582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213600" y="3124200"/>
            <a:ext cx="355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299200" y="3468688"/>
            <a:ext cx="4470400" cy="417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DEPARMENT NAME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1320800" y="3886200"/>
            <a:ext cx="7924800" cy="1143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POWERPOINT PRESENTATION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20800" y="5105400"/>
            <a:ext cx="35560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5" name="Text Placeholder 4" title="Text Box with MINNESOTA STATE typed in gray"/>
          <p:cNvSpPr>
            <a:spLocks noGrp="1"/>
          </p:cNvSpPr>
          <p:nvPr>
            <p:ph type="body" sz="quarter" idx="14" hasCustomPrompt="1"/>
          </p:nvPr>
        </p:nvSpPr>
        <p:spPr>
          <a:xfrm>
            <a:off x="1320800" y="5715000"/>
            <a:ext cx="37592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MINNESOTA STATE</a:t>
            </a:r>
          </a:p>
        </p:txBody>
      </p:sp>
    </p:spTree>
    <p:extLst>
      <p:ext uri="{BB962C8B-B14F-4D97-AF65-F5344CB8AC3E}">
        <p14:creationId xmlns:p14="http://schemas.microsoft.com/office/powerpoint/2010/main" val="187700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oxes">
    <p:bg>
      <p:bgPr>
        <a:gradFill>
          <a:gsLst>
            <a:gs pos="100000">
              <a:srgbClr val="0C2340"/>
            </a:gs>
            <a:gs pos="23000">
              <a:schemeClr val="bg1"/>
            </a:gs>
            <a:gs pos="0">
              <a:schemeClr val="bg1"/>
            </a:gs>
            <a:gs pos="23000">
              <a:srgbClr val="0C234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599" y="1676400"/>
            <a:ext cx="5334001" cy="449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gradFill flip="none" rotWithShape="1">
            <a:gsLst>
              <a:gs pos="50000">
                <a:srgbClr val="009F4D">
                  <a:lumMod val="98000"/>
                </a:srgbClr>
              </a:gs>
              <a:gs pos="0">
                <a:srgbClr val="009F4D"/>
              </a:gs>
              <a:gs pos="100000">
                <a:srgbClr val="DB7C1B"/>
              </a:gs>
              <a:gs pos="50000">
                <a:srgbClr val="DB7C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248401" y="1676400"/>
            <a:ext cx="5334000" cy="449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996" y="6313016"/>
            <a:ext cx="914402" cy="38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3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 descr="30 East 7th Street, Suite 350&#10;St. Paul, MN  55101-7804&#10;&#10;Phone: 651-201-1800&#10;Toll-free: 888-667-2848&#10;&#10;www.mnscu.edu&#10;" title="Text box with Minnesota State address, phone numbers, and website address"/>
          <p:cNvSpPr txBox="1"/>
          <p:nvPr userDrawn="1"/>
        </p:nvSpPr>
        <p:spPr>
          <a:xfrm>
            <a:off x="3576131" y="2807209"/>
            <a:ext cx="557618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>
                <a:solidFill>
                  <a:schemeClr val="tx2"/>
                </a:solidFill>
              </a:rPr>
              <a:t>30 East 7th Street, Suite 350</a:t>
            </a:r>
          </a:p>
          <a:p>
            <a:pPr lvl="0" algn="ctr"/>
            <a:r>
              <a:rPr lang="en-US" sz="2400" b="1">
                <a:solidFill>
                  <a:schemeClr val="tx2"/>
                </a:solidFill>
              </a:rPr>
              <a:t>St. Paul, MN  55101-7804</a:t>
            </a:r>
          </a:p>
          <a:p>
            <a:pPr lvl="0" algn="ctr"/>
            <a:endParaRPr lang="en-US" sz="2400" b="1">
              <a:solidFill>
                <a:schemeClr val="tx2"/>
              </a:solidFill>
            </a:endParaRPr>
          </a:p>
          <a:p>
            <a:pPr lvl="0" algn="ctr"/>
            <a:r>
              <a:rPr lang="en-US" sz="2400" b="1">
                <a:solidFill>
                  <a:schemeClr val="tx2"/>
                </a:solidFill>
              </a:rPr>
              <a:t>651-201-1800</a:t>
            </a:r>
          </a:p>
          <a:p>
            <a:pPr lvl="0" algn="ctr"/>
            <a:r>
              <a:rPr lang="en-US" sz="2400" b="1">
                <a:solidFill>
                  <a:schemeClr val="tx2"/>
                </a:solidFill>
              </a:rPr>
              <a:t>888-667-2848</a:t>
            </a:r>
          </a:p>
          <a:p>
            <a:pPr lvl="0" algn="ctr"/>
            <a:endParaRPr lang="en-US" sz="2400" b="1">
              <a:solidFill>
                <a:schemeClr val="bg2"/>
              </a:solidFill>
            </a:endParaRPr>
          </a:p>
          <a:p>
            <a:pPr lvl="0" algn="ctr"/>
            <a:r>
              <a:rPr lang="en-US" sz="2000" b="1" baseline="0" err="1">
                <a:solidFill>
                  <a:schemeClr val="tx2"/>
                </a:solidFill>
              </a:rPr>
              <a:t>www.MinnState.edu</a:t>
            </a:r>
            <a:endParaRPr lang="en-US" sz="2000" b="1" baseline="0">
              <a:solidFill>
                <a:schemeClr val="tx2"/>
              </a:solidFill>
            </a:endParaRPr>
          </a:p>
        </p:txBody>
      </p:sp>
      <p:pic>
        <p:nvPicPr>
          <p:cNvPr id="7" name="Picture 6" title="Minnesota Stat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13" y="533400"/>
            <a:ext cx="5734423" cy="1447800"/>
          </a:xfrm>
          <a:prstGeom prst="rect">
            <a:avLst/>
          </a:prstGeom>
        </p:spPr>
      </p:pic>
      <p:sp>
        <p:nvSpPr>
          <p:cNvPr id="14" name="TextBox 13" descr="MINNESOTA STATE IS AN AFFIRMATIVE ACTION, EQUAL OPPORTUNITY EMPLOYER AND EDUCATOR.&#10;" title="EEOE Statement"/>
          <p:cNvSpPr txBox="1"/>
          <p:nvPr userDrawn="1"/>
        </p:nvSpPr>
        <p:spPr>
          <a:xfrm>
            <a:off x="1625600" y="5943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document is available in alternative formats to individuals with disabilities. </a:t>
            </a:r>
            <a:br>
              <a:rPr lang="en-US"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request an alternate format, contact Human Resources at 651-201-1664.</a:t>
            </a:r>
          </a:p>
          <a:p>
            <a:pPr algn="ctr" rtl="0"/>
            <a:r>
              <a:rPr lang="en-US"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Individuals with hearing or speech disabilities may contact us via their preferred Telecommunications Relay Service.</a:t>
            </a:r>
          </a:p>
          <a:p>
            <a:pPr algn="ctr" rtl="0"/>
            <a:r>
              <a:rPr lang="en-US"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Minnesota State is an affirmative action, equal opportunity employer and educator.</a:t>
            </a:r>
          </a:p>
        </p:txBody>
      </p:sp>
      <p:cxnSp>
        <p:nvCxnSpPr>
          <p:cNvPr id="5" name="Straight Connector 4" title="Green bar for style"/>
          <p:cNvCxnSpPr/>
          <p:nvPr userDrawn="1"/>
        </p:nvCxnSpPr>
        <p:spPr>
          <a:xfrm>
            <a:off x="6096000" y="5486400"/>
            <a:ext cx="536448" cy="0"/>
          </a:xfrm>
          <a:prstGeom prst="line">
            <a:avLst/>
          </a:prstGeom>
          <a:ln w="88900">
            <a:solidFill>
              <a:srgbClr val="009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62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oxes w Header Images">
    <p:bg>
      <p:bgPr>
        <a:gradFill>
          <a:gsLst>
            <a:gs pos="100000">
              <a:srgbClr val="0C2340"/>
            </a:gs>
            <a:gs pos="23000">
              <a:schemeClr val="bg1"/>
            </a:gs>
            <a:gs pos="0">
              <a:schemeClr val="bg1"/>
            </a:gs>
            <a:gs pos="23000">
              <a:srgbClr val="0C234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599" y="3810000"/>
            <a:ext cx="5334001" cy="2362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gradFill flip="none" rotWithShape="1">
            <a:gsLst>
              <a:gs pos="50000">
                <a:srgbClr val="009F4D">
                  <a:lumMod val="98000"/>
                </a:srgbClr>
              </a:gs>
              <a:gs pos="0">
                <a:srgbClr val="009F4D"/>
              </a:gs>
              <a:gs pos="100000">
                <a:srgbClr val="DB7C1B"/>
              </a:gs>
              <a:gs pos="50000">
                <a:srgbClr val="DB7C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248401" y="3810000"/>
            <a:ext cx="5334000" cy="2362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9600" y="1676400"/>
            <a:ext cx="5334000" cy="1981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248400" y="1676400"/>
            <a:ext cx="5334000" cy="1981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996" y="6313016"/>
            <a:ext cx="914402" cy="38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9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Hero">
    <p:bg>
      <p:bgPr>
        <a:gradFill>
          <a:gsLst>
            <a:gs pos="100000">
              <a:srgbClr val="0C2340"/>
            </a:gs>
            <a:gs pos="23000">
              <a:schemeClr val="bg1"/>
            </a:gs>
            <a:gs pos="0">
              <a:schemeClr val="bg1"/>
            </a:gs>
            <a:gs pos="23000">
              <a:srgbClr val="0C234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600200"/>
            <a:ext cx="12192000" cy="5257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gradFill flip="none" rotWithShape="1">
            <a:gsLst>
              <a:gs pos="50000">
                <a:srgbClr val="009F4D">
                  <a:lumMod val="98000"/>
                </a:srgbClr>
              </a:gs>
              <a:gs pos="0">
                <a:srgbClr val="009F4D"/>
              </a:gs>
              <a:gs pos="100000">
                <a:srgbClr val="DB7C1B"/>
              </a:gs>
              <a:gs pos="50000">
                <a:srgbClr val="DB7C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996" y="6313016"/>
            <a:ext cx="914402" cy="38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37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el-bios">
    <p:bg>
      <p:bgPr>
        <a:gradFill>
          <a:gsLst>
            <a:gs pos="100000">
              <a:srgbClr val="0C2340"/>
            </a:gs>
            <a:gs pos="23000">
              <a:schemeClr val="bg1"/>
            </a:gs>
            <a:gs pos="0">
              <a:schemeClr val="bg1"/>
            </a:gs>
            <a:gs pos="23000">
              <a:srgbClr val="0C234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gradFill flip="none" rotWithShape="1">
            <a:gsLst>
              <a:gs pos="50000">
                <a:srgbClr val="009F4D">
                  <a:lumMod val="98000"/>
                </a:srgbClr>
              </a:gs>
              <a:gs pos="0">
                <a:srgbClr val="009F4D"/>
              </a:gs>
              <a:gs pos="100000">
                <a:srgbClr val="DB7C1B"/>
              </a:gs>
              <a:gs pos="50000">
                <a:srgbClr val="DB7C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12158" y="2033194"/>
            <a:ext cx="10967683" cy="4139005"/>
            <a:chOff x="612158" y="2033194"/>
            <a:chExt cx="10967683" cy="4139005"/>
          </a:xfrm>
        </p:grpSpPr>
        <p:sp>
          <p:nvSpPr>
            <p:cNvPr id="10" name="Freeform 9"/>
            <p:cNvSpPr/>
            <p:nvPr/>
          </p:nvSpPr>
          <p:spPr>
            <a:xfrm>
              <a:off x="3374191" y="2033194"/>
              <a:ext cx="2681585" cy="4139005"/>
            </a:xfrm>
            <a:custGeom>
              <a:avLst/>
              <a:gdLst>
                <a:gd name="connsiteX0" fmla="*/ 0 w 2681585"/>
                <a:gd name="connsiteY0" fmla="*/ 268159 h 4139005"/>
                <a:gd name="connsiteX1" fmla="*/ 268159 w 2681585"/>
                <a:gd name="connsiteY1" fmla="*/ 0 h 4139005"/>
                <a:gd name="connsiteX2" fmla="*/ 2413427 w 2681585"/>
                <a:gd name="connsiteY2" fmla="*/ 0 h 4139005"/>
                <a:gd name="connsiteX3" fmla="*/ 2681586 w 2681585"/>
                <a:gd name="connsiteY3" fmla="*/ 268159 h 4139005"/>
                <a:gd name="connsiteX4" fmla="*/ 2681585 w 2681585"/>
                <a:gd name="connsiteY4" fmla="*/ 3870847 h 4139005"/>
                <a:gd name="connsiteX5" fmla="*/ 2413426 w 2681585"/>
                <a:gd name="connsiteY5" fmla="*/ 4139006 h 4139005"/>
                <a:gd name="connsiteX6" fmla="*/ 268159 w 2681585"/>
                <a:gd name="connsiteY6" fmla="*/ 4139005 h 4139005"/>
                <a:gd name="connsiteX7" fmla="*/ 0 w 2681585"/>
                <a:gd name="connsiteY7" fmla="*/ 3870846 h 4139005"/>
                <a:gd name="connsiteX8" fmla="*/ 0 w 2681585"/>
                <a:gd name="connsiteY8" fmla="*/ 268159 h 413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1585" h="4139005">
                  <a:moveTo>
                    <a:pt x="0" y="268159"/>
                  </a:moveTo>
                  <a:cubicBezTo>
                    <a:pt x="0" y="120059"/>
                    <a:pt x="120059" y="0"/>
                    <a:pt x="268159" y="0"/>
                  </a:cubicBezTo>
                  <a:lnTo>
                    <a:pt x="2413427" y="0"/>
                  </a:lnTo>
                  <a:cubicBezTo>
                    <a:pt x="2561527" y="0"/>
                    <a:pt x="2681586" y="120059"/>
                    <a:pt x="2681586" y="268159"/>
                  </a:cubicBezTo>
                  <a:cubicBezTo>
                    <a:pt x="2681586" y="1469055"/>
                    <a:pt x="2681585" y="2669951"/>
                    <a:pt x="2681585" y="3870847"/>
                  </a:cubicBezTo>
                  <a:cubicBezTo>
                    <a:pt x="2681585" y="4018947"/>
                    <a:pt x="2561526" y="4139006"/>
                    <a:pt x="2413426" y="4139006"/>
                  </a:cubicBezTo>
                  <a:lnTo>
                    <a:pt x="268159" y="4139005"/>
                  </a:lnTo>
                  <a:cubicBezTo>
                    <a:pt x="120059" y="4139005"/>
                    <a:pt x="0" y="4018946"/>
                    <a:pt x="0" y="3870846"/>
                  </a:cubicBezTo>
                  <a:lnTo>
                    <a:pt x="0" y="268159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496" tIns="2068098" rIns="412496" bIns="1240297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612158" y="2033194"/>
              <a:ext cx="2681585" cy="4139005"/>
            </a:xfrm>
            <a:custGeom>
              <a:avLst/>
              <a:gdLst>
                <a:gd name="connsiteX0" fmla="*/ 0 w 2681585"/>
                <a:gd name="connsiteY0" fmla="*/ 268159 h 4139005"/>
                <a:gd name="connsiteX1" fmla="*/ 268159 w 2681585"/>
                <a:gd name="connsiteY1" fmla="*/ 0 h 4139005"/>
                <a:gd name="connsiteX2" fmla="*/ 2413427 w 2681585"/>
                <a:gd name="connsiteY2" fmla="*/ 0 h 4139005"/>
                <a:gd name="connsiteX3" fmla="*/ 2681586 w 2681585"/>
                <a:gd name="connsiteY3" fmla="*/ 268159 h 4139005"/>
                <a:gd name="connsiteX4" fmla="*/ 2681585 w 2681585"/>
                <a:gd name="connsiteY4" fmla="*/ 3870847 h 4139005"/>
                <a:gd name="connsiteX5" fmla="*/ 2413426 w 2681585"/>
                <a:gd name="connsiteY5" fmla="*/ 4139006 h 4139005"/>
                <a:gd name="connsiteX6" fmla="*/ 268159 w 2681585"/>
                <a:gd name="connsiteY6" fmla="*/ 4139005 h 4139005"/>
                <a:gd name="connsiteX7" fmla="*/ 0 w 2681585"/>
                <a:gd name="connsiteY7" fmla="*/ 3870846 h 4139005"/>
                <a:gd name="connsiteX8" fmla="*/ 0 w 2681585"/>
                <a:gd name="connsiteY8" fmla="*/ 268159 h 413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1585" h="4139005">
                  <a:moveTo>
                    <a:pt x="0" y="268159"/>
                  </a:moveTo>
                  <a:cubicBezTo>
                    <a:pt x="0" y="120059"/>
                    <a:pt x="120059" y="0"/>
                    <a:pt x="268159" y="0"/>
                  </a:cubicBezTo>
                  <a:lnTo>
                    <a:pt x="2413427" y="0"/>
                  </a:lnTo>
                  <a:cubicBezTo>
                    <a:pt x="2561527" y="0"/>
                    <a:pt x="2681586" y="120059"/>
                    <a:pt x="2681586" y="268159"/>
                  </a:cubicBezTo>
                  <a:cubicBezTo>
                    <a:pt x="2681586" y="1469055"/>
                    <a:pt x="2681585" y="2669951"/>
                    <a:pt x="2681585" y="3870847"/>
                  </a:cubicBezTo>
                  <a:cubicBezTo>
                    <a:pt x="2681585" y="4018947"/>
                    <a:pt x="2561526" y="4139006"/>
                    <a:pt x="2413426" y="4139006"/>
                  </a:cubicBezTo>
                  <a:lnTo>
                    <a:pt x="268159" y="4139005"/>
                  </a:lnTo>
                  <a:cubicBezTo>
                    <a:pt x="120059" y="4139005"/>
                    <a:pt x="0" y="4018946"/>
                    <a:pt x="0" y="3870846"/>
                  </a:cubicBezTo>
                  <a:lnTo>
                    <a:pt x="0" y="268159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496" tIns="2068098" rIns="412496" bIns="1240297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63806" y="2281534"/>
              <a:ext cx="1378288" cy="137828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Oval 10"/>
            <p:cNvSpPr/>
            <p:nvPr/>
          </p:nvSpPr>
          <p:spPr>
            <a:xfrm>
              <a:off x="4025839" y="2281534"/>
              <a:ext cx="1378288" cy="137828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136223" y="2033194"/>
              <a:ext cx="2681585" cy="4139005"/>
            </a:xfrm>
            <a:custGeom>
              <a:avLst/>
              <a:gdLst>
                <a:gd name="connsiteX0" fmla="*/ 0 w 2681585"/>
                <a:gd name="connsiteY0" fmla="*/ 268159 h 4139005"/>
                <a:gd name="connsiteX1" fmla="*/ 268159 w 2681585"/>
                <a:gd name="connsiteY1" fmla="*/ 0 h 4139005"/>
                <a:gd name="connsiteX2" fmla="*/ 2413427 w 2681585"/>
                <a:gd name="connsiteY2" fmla="*/ 0 h 4139005"/>
                <a:gd name="connsiteX3" fmla="*/ 2681586 w 2681585"/>
                <a:gd name="connsiteY3" fmla="*/ 268159 h 4139005"/>
                <a:gd name="connsiteX4" fmla="*/ 2681585 w 2681585"/>
                <a:gd name="connsiteY4" fmla="*/ 3870847 h 4139005"/>
                <a:gd name="connsiteX5" fmla="*/ 2413426 w 2681585"/>
                <a:gd name="connsiteY5" fmla="*/ 4139006 h 4139005"/>
                <a:gd name="connsiteX6" fmla="*/ 268159 w 2681585"/>
                <a:gd name="connsiteY6" fmla="*/ 4139005 h 4139005"/>
                <a:gd name="connsiteX7" fmla="*/ 0 w 2681585"/>
                <a:gd name="connsiteY7" fmla="*/ 3870846 h 4139005"/>
                <a:gd name="connsiteX8" fmla="*/ 0 w 2681585"/>
                <a:gd name="connsiteY8" fmla="*/ 268159 h 413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1585" h="4139005">
                  <a:moveTo>
                    <a:pt x="0" y="268159"/>
                  </a:moveTo>
                  <a:cubicBezTo>
                    <a:pt x="0" y="120059"/>
                    <a:pt x="120059" y="0"/>
                    <a:pt x="268159" y="0"/>
                  </a:cubicBezTo>
                  <a:lnTo>
                    <a:pt x="2413427" y="0"/>
                  </a:lnTo>
                  <a:cubicBezTo>
                    <a:pt x="2561527" y="0"/>
                    <a:pt x="2681586" y="120059"/>
                    <a:pt x="2681586" y="268159"/>
                  </a:cubicBezTo>
                  <a:cubicBezTo>
                    <a:pt x="2681586" y="1469055"/>
                    <a:pt x="2681585" y="2669951"/>
                    <a:pt x="2681585" y="3870847"/>
                  </a:cubicBezTo>
                  <a:cubicBezTo>
                    <a:pt x="2681585" y="4018947"/>
                    <a:pt x="2561526" y="4139006"/>
                    <a:pt x="2413426" y="4139006"/>
                  </a:cubicBezTo>
                  <a:lnTo>
                    <a:pt x="268159" y="4139005"/>
                  </a:lnTo>
                  <a:cubicBezTo>
                    <a:pt x="120059" y="4139005"/>
                    <a:pt x="0" y="4018946"/>
                    <a:pt x="0" y="3870846"/>
                  </a:cubicBezTo>
                  <a:lnTo>
                    <a:pt x="0" y="268159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496" tIns="2068098" rIns="412496" bIns="1240297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787872" y="2281534"/>
              <a:ext cx="1378288" cy="137828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898256" y="2033194"/>
              <a:ext cx="2681585" cy="4139005"/>
            </a:xfrm>
            <a:custGeom>
              <a:avLst/>
              <a:gdLst>
                <a:gd name="connsiteX0" fmla="*/ 0 w 2681585"/>
                <a:gd name="connsiteY0" fmla="*/ 268159 h 4139005"/>
                <a:gd name="connsiteX1" fmla="*/ 268159 w 2681585"/>
                <a:gd name="connsiteY1" fmla="*/ 0 h 4139005"/>
                <a:gd name="connsiteX2" fmla="*/ 2413427 w 2681585"/>
                <a:gd name="connsiteY2" fmla="*/ 0 h 4139005"/>
                <a:gd name="connsiteX3" fmla="*/ 2681586 w 2681585"/>
                <a:gd name="connsiteY3" fmla="*/ 268159 h 4139005"/>
                <a:gd name="connsiteX4" fmla="*/ 2681585 w 2681585"/>
                <a:gd name="connsiteY4" fmla="*/ 3870847 h 4139005"/>
                <a:gd name="connsiteX5" fmla="*/ 2413426 w 2681585"/>
                <a:gd name="connsiteY5" fmla="*/ 4139006 h 4139005"/>
                <a:gd name="connsiteX6" fmla="*/ 268159 w 2681585"/>
                <a:gd name="connsiteY6" fmla="*/ 4139005 h 4139005"/>
                <a:gd name="connsiteX7" fmla="*/ 0 w 2681585"/>
                <a:gd name="connsiteY7" fmla="*/ 3870846 h 4139005"/>
                <a:gd name="connsiteX8" fmla="*/ 0 w 2681585"/>
                <a:gd name="connsiteY8" fmla="*/ 268159 h 413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1585" h="4139005">
                  <a:moveTo>
                    <a:pt x="0" y="268159"/>
                  </a:moveTo>
                  <a:cubicBezTo>
                    <a:pt x="0" y="120059"/>
                    <a:pt x="120059" y="0"/>
                    <a:pt x="268159" y="0"/>
                  </a:cubicBezTo>
                  <a:lnTo>
                    <a:pt x="2413427" y="0"/>
                  </a:lnTo>
                  <a:cubicBezTo>
                    <a:pt x="2561527" y="0"/>
                    <a:pt x="2681586" y="120059"/>
                    <a:pt x="2681586" y="268159"/>
                  </a:cubicBezTo>
                  <a:cubicBezTo>
                    <a:pt x="2681586" y="1469055"/>
                    <a:pt x="2681585" y="2669951"/>
                    <a:pt x="2681585" y="3870847"/>
                  </a:cubicBezTo>
                  <a:cubicBezTo>
                    <a:pt x="2681585" y="4018947"/>
                    <a:pt x="2561526" y="4139006"/>
                    <a:pt x="2413426" y="4139006"/>
                  </a:cubicBezTo>
                  <a:lnTo>
                    <a:pt x="268159" y="4139005"/>
                  </a:lnTo>
                  <a:cubicBezTo>
                    <a:pt x="120059" y="4139005"/>
                    <a:pt x="0" y="4018946"/>
                    <a:pt x="0" y="3870846"/>
                  </a:cubicBezTo>
                  <a:lnTo>
                    <a:pt x="0" y="268159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496" tIns="2068098" rIns="412496" bIns="1240297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9549904" y="2281534"/>
              <a:ext cx="1378288" cy="137828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1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1038225" y="2055813"/>
            <a:ext cx="1828800" cy="18288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3800583" y="2033194"/>
            <a:ext cx="1828800" cy="18288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6562447" y="2055813"/>
            <a:ext cx="1828800" cy="18288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9324479" y="2033194"/>
            <a:ext cx="1828800" cy="18288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9091396" y="4458176"/>
            <a:ext cx="2294966" cy="147197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8"/>
          </p:nvPr>
        </p:nvSpPr>
        <p:spPr>
          <a:xfrm>
            <a:off x="6329364" y="4458176"/>
            <a:ext cx="2294966" cy="147197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Text Placeholder 25"/>
          <p:cNvSpPr>
            <a:spLocks noGrp="1"/>
          </p:cNvSpPr>
          <p:nvPr>
            <p:ph type="body" sz="quarter" idx="19"/>
          </p:nvPr>
        </p:nvSpPr>
        <p:spPr>
          <a:xfrm>
            <a:off x="3567500" y="4458176"/>
            <a:ext cx="2294966" cy="147197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20"/>
          </p:nvPr>
        </p:nvSpPr>
        <p:spPr>
          <a:xfrm>
            <a:off x="805142" y="4458175"/>
            <a:ext cx="2294966" cy="147197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996" y="6313016"/>
            <a:ext cx="914402" cy="38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37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Hero">
    <p:bg>
      <p:bgPr>
        <a:gradFill>
          <a:gsLst>
            <a:gs pos="100000">
              <a:srgbClr val="0C2340"/>
            </a:gs>
            <a:gs pos="23000">
              <a:schemeClr val="bg1"/>
            </a:gs>
            <a:gs pos="0">
              <a:schemeClr val="bg1"/>
            </a:gs>
            <a:gs pos="23000">
              <a:srgbClr val="0C234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096000" y="1599133"/>
            <a:ext cx="6096000" cy="5257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gradFill flip="none" rotWithShape="1">
            <a:gsLst>
              <a:gs pos="50000">
                <a:srgbClr val="009F4D">
                  <a:lumMod val="98000"/>
                </a:srgbClr>
              </a:gs>
              <a:gs pos="0">
                <a:srgbClr val="009F4D"/>
              </a:gs>
              <a:gs pos="100000">
                <a:srgbClr val="DB7C1B"/>
              </a:gs>
              <a:gs pos="50000">
                <a:srgbClr val="DB7C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600200"/>
            <a:ext cx="6096000" cy="5257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996" y="6313016"/>
            <a:ext cx="914402" cy="38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26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Image">
    <p:bg>
      <p:bgPr>
        <a:gradFill>
          <a:gsLst>
            <a:gs pos="100000">
              <a:srgbClr val="0C2340"/>
            </a:gs>
            <a:gs pos="50000">
              <a:schemeClr val="bg1"/>
            </a:gs>
            <a:gs pos="0">
              <a:schemeClr val="bg1"/>
            </a:gs>
            <a:gs pos="50000">
              <a:srgbClr val="0C234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4876800" cy="1143000"/>
          </a:xfrm>
        </p:spPr>
        <p:txBody>
          <a:bodyPr/>
          <a:lstStyle>
            <a:lvl1pPr>
              <a:defRPr sz="3600" cap="sm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1676400"/>
            <a:ext cx="4876800" cy="449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996" y="6313016"/>
            <a:ext cx="914402" cy="39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41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Image">
    <p:bg>
      <p:bgPr>
        <a:gradFill>
          <a:gsLst>
            <a:gs pos="100000">
              <a:srgbClr val="0C2340"/>
            </a:gs>
            <a:gs pos="50000">
              <a:schemeClr val="bg1"/>
            </a:gs>
            <a:gs pos="0">
              <a:schemeClr val="bg1"/>
            </a:gs>
            <a:gs pos="50000">
              <a:srgbClr val="0C234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4876800" cy="1143000"/>
          </a:xfrm>
        </p:spPr>
        <p:txBody>
          <a:bodyPr/>
          <a:lstStyle>
            <a:lvl1pPr>
              <a:defRPr sz="3600" cap="sm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1676400"/>
            <a:ext cx="4876800" cy="449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996" y="6313016"/>
            <a:ext cx="914402" cy="39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23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1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9F4D"/>
        </a:buClr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9F4D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9F4D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9F4D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9F4D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18305-A6FA-445F-AB6B-A1E0B7BA08B1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EBDF4-7F6F-4EF1-80FD-64B63404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RDVto8g1u8" TargetMode="External"/><Relationship Id="rId5" Type="http://schemas.openxmlformats.org/officeDocument/2006/relationships/slide" Target="slide7.xml"/><Relationship Id="rId4" Type="http://schemas.openxmlformats.org/officeDocument/2006/relationships/hyperlink" Target="https://www.youtube.com/watch?v=iRDVto8g1u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ul0v3nofug" TargetMode="External"/><Relationship Id="rId5" Type="http://schemas.openxmlformats.org/officeDocument/2006/relationships/slide" Target="slide7.xml"/><Relationship Id="rId4" Type="http://schemas.openxmlformats.org/officeDocument/2006/relationships/hyperlink" Target="https://www.youtube.com/watch?v=aul0v3nofu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ndEXS-y7mI" TargetMode="External"/><Relationship Id="rId5" Type="http://schemas.openxmlformats.org/officeDocument/2006/relationships/slide" Target="slide7.xml"/><Relationship Id="rId4" Type="http://schemas.openxmlformats.org/officeDocument/2006/relationships/hyperlink" Target="https://www.youtube.com/watch?v=XndEXS-y7m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7gfYpUIZ0A" TargetMode="External"/><Relationship Id="rId5" Type="http://schemas.openxmlformats.org/officeDocument/2006/relationships/slide" Target="slide7.xml"/><Relationship Id="rId4" Type="http://schemas.openxmlformats.org/officeDocument/2006/relationships/hyperlink" Target="https://www.youtube.com/watch?v=U7gfYpUIZ0A&amp;feature=youtu.b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OqMhhcdq3k" TargetMode="External"/><Relationship Id="rId5" Type="http://schemas.openxmlformats.org/officeDocument/2006/relationships/slide" Target="slide7.xml"/><Relationship Id="rId4" Type="http://schemas.openxmlformats.org/officeDocument/2006/relationships/hyperlink" Target="https://www.youtube.com/watch?v=7OqMhhcdq3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2Lw4vvv2WY" TargetMode="External"/><Relationship Id="rId5" Type="http://schemas.openxmlformats.org/officeDocument/2006/relationships/slide" Target="slide7.xml"/><Relationship Id="rId4" Type="http://schemas.openxmlformats.org/officeDocument/2006/relationships/hyperlink" Target="https://www.youtube.com/watch?v=q2Lw4vvv2W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NHq9gD2uqc" TargetMode="External"/><Relationship Id="rId5" Type="http://schemas.openxmlformats.org/officeDocument/2006/relationships/slide" Target="slide7.xml"/><Relationship Id="rId4" Type="http://schemas.openxmlformats.org/officeDocument/2006/relationships/hyperlink" Target="https://www.youtube.com/watch?v=zNHq9gD2uqc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dora.minnstate.edu/" TargetMode="External"/><Relationship Id="rId3" Type="http://schemas.openxmlformats.org/officeDocument/2006/relationships/hyperlink" Target="https://www.flaticon.com/free-icon/sprout_707329" TargetMode="External"/><Relationship Id="rId7" Type="http://schemas.openxmlformats.org/officeDocument/2006/relationships/hyperlink" Target="https://unsplash.com/" TargetMode="External"/><Relationship Id="rId2" Type="http://schemas.openxmlformats.org/officeDocument/2006/relationships/hyperlink" Target="https://www.flaticon.com/free-icon/seeding_70730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aticon.com/free-icon/forest_289848" TargetMode="External"/><Relationship Id="rId5" Type="http://schemas.openxmlformats.org/officeDocument/2006/relationships/hyperlink" Target="https://www.flaticon.com/free-icon/nature_472521" TargetMode="External"/><Relationship Id="rId10" Type="http://schemas.openxmlformats.org/officeDocument/2006/relationships/hyperlink" Target="https://soundcloud.com/dreamingbydegrees" TargetMode="External"/><Relationship Id="rId4" Type="http://schemas.openxmlformats.org/officeDocument/2006/relationships/hyperlink" Target="https://www.flaticon.com/free-icon/sprout_707307" TargetMode="External"/><Relationship Id="rId9" Type="http://schemas.openxmlformats.org/officeDocument/2006/relationships/hyperlink" Target="https://open.umn.edu/opentextbooks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8.PNG"/><Relationship Id="rId18" Type="http://schemas.openxmlformats.org/officeDocument/2006/relationships/slide" Target="slide16.xm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slide" Target="slide13.xml"/><Relationship Id="rId17" Type="http://schemas.openxmlformats.org/officeDocument/2006/relationships/image" Target="../media/image20.PNG"/><Relationship Id="rId2" Type="http://schemas.openxmlformats.org/officeDocument/2006/relationships/slide" Target="slide11.xml"/><Relationship Id="rId16" Type="http://schemas.openxmlformats.org/officeDocument/2006/relationships/slide" Target="slide15.xml"/><Relationship Id="rId20" Type="http://schemas.openxmlformats.org/officeDocument/2006/relationships/hyperlink" Target="https://pollev.com/stephenkelly452" TargetMode="External"/><Relationship Id="rId1" Type="http://schemas.openxmlformats.org/officeDocument/2006/relationships/slideLayout" Target="../slideLayouts/slideLayout19.xml"/><Relationship Id="rId6" Type="http://schemas.openxmlformats.org/officeDocument/2006/relationships/slide" Target="slide9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slide" Target="slide12.xml"/><Relationship Id="rId19" Type="http://schemas.openxmlformats.org/officeDocument/2006/relationships/image" Target="../media/image21.PNG"/><Relationship Id="rId4" Type="http://schemas.openxmlformats.org/officeDocument/2006/relationships/slide" Target="slide8.xml"/><Relationship Id="rId9" Type="http://schemas.openxmlformats.org/officeDocument/2006/relationships/image" Target="../media/image16.PNG"/><Relationship Id="rId1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ediaspace.minnstate.edu/media/0_vf937gzn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aStQmYTecg" TargetMode="External"/><Relationship Id="rId5" Type="http://schemas.openxmlformats.org/officeDocument/2006/relationships/slide" Target="slide7.xml"/><Relationship Id="rId4" Type="http://schemas.openxmlformats.org/officeDocument/2006/relationships/hyperlink" Target="https://www.youtube.com/watch?v=yaStQmYTec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8/1/2019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Educational Innovations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10 Innovations to Watch in Minnesota State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Stephen M. Kelly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3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RDVto8g1u8"/>
          <p:cNvPicPr>
            <a:picLocks noGrp="1" noRot="1" noChangeAspect="1"/>
          </p:cNvPicPr>
          <p:nvPr>
            <p:ph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75840" y="1874151"/>
            <a:ext cx="7640320" cy="4297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Educational Resources / Z-Degree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75840" y="6171831"/>
            <a:ext cx="239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4"/>
              </a:rPr>
              <a:t>OER in Minnesota State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82868" y="1838318"/>
            <a:ext cx="109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5" action="ppaction://hlinksldjump"/>
              </a:rPr>
              <a:t>Return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  <a:hlinkClick r:id="rId5" action="ppaction://hlinksldjump"/>
              </a:rPr>
              <a:t>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ul0v3nofug"/>
          <p:cNvPicPr>
            <a:picLocks noGrp="1" noRot="1" noChangeAspect="1"/>
          </p:cNvPicPr>
          <p:nvPr>
            <p:ph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75840" y="1874151"/>
            <a:ext cx="7640320" cy="4297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Enhanced Biology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75840" y="6171831"/>
            <a:ext cx="310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4"/>
              </a:rPr>
              <a:t>Performance Enhanced Biology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82868" y="1838318"/>
            <a:ext cx="109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5" action="ppaction://hlinksldjump"/>
              </a:rPr>
              <a:t>Return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  <a:hlinkClick r:id="rId5" action="ppaction://hlinksldjump"/>
              </a:rPr>
              <a:t>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7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XndEXS-y7mI"/>
          <p:cNvPicPr>
            <a:picLocks noGrp="1" noRot="1" noChangeAspect="1"/>
          </p:cNvPicPr>
          <p:nvPr>
            <p:ph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75840" y="1901446"/>
            <a:ext cx="7640320" cy="4297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Telepresence Robots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75840" y="6207240"/>
            <a:ext cx="2120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4"/>
              </a:rPr>
              <a:t>Telepresence Robots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82868" y="1838318"/>
            <a:ext cx="109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5" action="ppaction://hlinksldjump"/>
              </a:rPr>
              <a:t>Return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  <a:hlinkClick r:id="rId5" action="ppaction://hlinksldjump"/>
              </a:rPr>
              <a:t>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7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7gfYpUIZ0A"/>
          <p:cNvPicPr>
            <a:picLocks noGrp="1" noRot="1" noChangeAspect="1"/>
          </p:cNvPicPr>
          <p:nvPr>
            <p:ph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75840" y="1860503"/>
            <a:ext cx="7640320" cy="4297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Inclusion and Campus Culture Initiatives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75840" y="6158183"/>
            <a:ext cx="375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4"/>
              </a:rPr>
              <a:t>Out from the Shadows of Minneapolis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82868" y="1838318"/>
            <a:ext cx="109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5" action="ppaction://hlinksldjump"/>
              </a:rPr>
              <a:t>Return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  <a:hlinkClick r:id="rId5" action="ppaction://hlinksldjump"/>
              </a:rPr>
              <a:t>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3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7OqMhhcdq3k"/>
          <p:cNvPicPr>
            <a:picLocks noGrp="1" noRot="1" noChangeAspect="1"/>
          </p:cNvPicPr>
          <p:nvPr>
            <p:ph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75840" y="1915094"/>
            <a:ext cx="7640320" cy="4297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Smarter (and cheaper) Wireless Classrooms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75840" y="6212774"/>
            <a:ext cx="290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hlinkClick r:id="rId4"/>
              </a:rPr>
              <a:t>Airtame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 Wireless Classrooms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82868" y="1838318"/>
            <a:ext cx="109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5" action="ppaction://hlinksldjump"/>
              </a:rPr>
              <a:t>Return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  <a:hlinkClick r:id="rId5" action="ppaction://hlinksldjump"/>
              </a:rPr>
              <a:t>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6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2Lw4vvv2WY"/>
          <p:cNvPicPr>
            <a:picLocks noGrp="1" noRot="1" noChangeAspect="1"/>
          </p:cNvPicPr>
          <p:nvPr>
            <p:ph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75840" y="1915094"/>
            <a:ext cx="7640320" cy="4297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Podcasting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75840" y="6212774"/>
            <a:ext cx="219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4"/>
              </a:rPr>
              <a:t>Dreaming by Degrees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82868" y="1838318"/>
            <a:ext cx="109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5" action="ppaction://hlinksldjump"/>
              </a:rPr>
              <a:t>Return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  <a:hlinkClick r:id="rId5" action="ppaction://hlinksldjump"/>
              </a:rPr>
              <a:t>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NHq9gD2uqc"/>
          <p:cNvPicPr>
            <a:picLocks noGrp="1" noRot="1" noChangeAspect="1"/>
          </p:cNvPicPr>
          <p:nvPr>
            <p:ph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75840" y="1874151"/>
            <a:ext cx="7640320" cy="4297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Telemedicine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75840" y="6171831"/>
            <a:ext cx="296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4"/>
              </a:rPr>
              <a:t>Telemedicine at John Hopkins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82868" y="1838318"/>
            <a:ext cx="109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5" action="ppaction://hlinksldjump"/>
              </a:rPr>
              <a:t>Return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  <a:hlinkClick r:id="rId5" action="ppaction://hlinksldjump"/>
              </a:rPr>
              <a:t>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4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Seeding - Icons made by </a:t>
            </a:r>
            <a:r>
              <a:rPr lang="en-US" sz="2000" dirty="0" err="1"/>
              <a:t>Freepik</a:t>
            </a:r>
            <a:r>
              <a:rPr lang="en-US" sz="2000" dirty="0"/>
              <a:t> from </a:t>
            </a:r>
            <a:r>
              <a:rPr lang="en-US" sz="2000" dirty="0">
                <a:hlinkClick r:id="rId2"/>
              </a:rPr>
              <a:t>www.flaticon.com</a:t>
            </a:r>
            <a:r>
              <a:rPr lang="en-US" sz="2000" dirty="0"/>
              <a:t> is licensed by CC 3.0 BY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Sprout - Icons made by </a:t>
            </a:r>
            <a:r>
              <a:rPr lang="en-US" sz="2000" dirty="0" err="1"/>
              <a:t>Freepik</a:t>
            </a:r>
            <a:r>
              <a:rPr lang="en-US" sz="2000" dirty="0"/>
              <a:t> from </a:t>
            </a:r>
            <a:r>
              <a:rPr lang="en-US" sz="2000" dirty="0">
                <a:hlinkClick r:id="rId3"/>
              </a:rPr>
              <a:t>www.flaticon.com</a:t>
            </a:r>
            <a:r>
              <a:rPr lang="en-US" sz="2000" dirty="0"/>
              <a:t> is licensed by CC 3.0 BY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Share - Icons made by </a:t>
            </a:r>
            <a:r>
              <a:rPr lang="en-US" sz="2000" dirty="0" err="1"/>
              <a:t>Freepik</a:t>
            </a:r>
            <a:r>
              <a:rPr lang="en-US" sz="2000" dirty="0"/>
              <a:t> from </a:t>
            </a:r>
            <a:r>
              <a:rPr lang="en-US" sz="2000" dirty="0">
                <a:hlinkClick r:id="rId4"/>
              </a:rPr>
              <a:t>www.flaticon.com</a:t>
            </a:r>
            <a:r>
              <a:rPr lang="en-US" sz="2000" dirty="0"/>
              <a:t> is licensed by CC 3.0 BY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Two Trees - Icons made by </a:t>
            </a:r>
            <a:r>
              <a:rPr lang="en-US" sz="2000" dirty="0" err="1"/>
              <a:t>Freepik</a:t>
            </a:r>
            <a:r>
              <a:rPr lang="en-US" sz="2000" dirty="0"/>
              <a:t> from </a:t>
            </a:r>
            <a:r>
              <a:rPr lang="en-US" sz="2000" dirty="0">
                <a:hlinkClick r:id="rId5"/>
              </a:rPr>
              <a:t>www.flaticon.com</a:t>
            </a:r>
            <a:r>
              <a:rPr lang="en-US" sz="2000" dirty="0"/>
              <a:t> is licensed by CC 3.0 BY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Forest - Icons made by </a:t>
            </a:r>
            <a:r>
              <a:rPr lang="en-US" sz="2000" dirty="0" err="1"/>
              <a:t>Freepik</a:t>
            </a:r>
            <a:r>
              <a:rPr lang="en-US" sz="2000" dirty="0"/>
              <a:t> from </a:t>
            </a:r>
            <a:r>
              <a:rPr lang="en-US" sz="2000" dirty="0">
                <a:hlinkClick r:id="rId6"/>
              </a:rPr>
              <a:t>www.flaticon.com</a:t>
            </a:r>
            <a:r>
              <a:rPr lang="en-US" sz="2000" dirty="0"/>
              <a:t> is licensed by CC 3.0 </a:t>
            </a:r>
            <a:r>
              <a:rPr lang="en-US" sz="2000" dirty="0" smtClean="0"/>
              <a:t>BY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Passion Led Us Here - Photo by Ian Schneider on </a:t>
            </a:r>
            <a:r>
              <a:rPr lang="en-US" sz="2000" dirty="0" err="1" smtClean="0">
                <a:hlinkClick r:id="rId7"/>
              </a:rPr>
              <a:t>Unsplash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Resources</a:t>
            </a:r>
          </a:p>
          <a:p>
            <a:r>
              <a:rPr lang="en-US" sz="2000" dirty="0" err="1" smtClean="0"/>
              <a:t>Opendora</a:t>
            </a:r>
            <a:r>
              <a:rPr lang="en-US" sz="2000" dirty="0" smtClean="0"/>
              <a:t> </a:t>
            </a:r>
            <a:r>
              <a:rPr lang="en-US" sz="2000" dirty="0"/>
              <a:t>OER Repository - </a:t>
            </a:r>
            <a:r>
              <a:rPr lang="en-US" sz="2000" dirty="0">
                <a:hlinkClick r:id="rId8"/>
              </a:rPr>
              <a:t>https://opendora.minnstate.edu</a:t>
            </a:r>
            <a:r>
              <a:rPr lang="en-US" sz="2000" dirty="0" smtClean="0">
                <a:hlinkClick r:id="rId8"/>
              </a:rPr>
              <a:t>/</a:t>
            </a:r>
            <a:endParaRPr lang="en-US" sz="2000" dirty="0" smtClean="0"/>
          </a:p>
          <a:p>
            <a:r>
              <a:rPr lang="en-US" sz="2000" dirty="0"/>
              <a:t>Open Textbook Library - </a:t>
            </a:r>
            <a:r>
              <a:rPr lang="en-US" sz="2000" dirty="0">
                <a:hlinkClick r:id="rId9"/>
              </a:rPr>
              <a:t>https://open.umn.edu/opentextbooks</a:t>
            </a:r>
            <a:r>
              <a:rPr lang="en-US" sz="2000" dirty="0" smtClean="0">
                <a:hlinkClick r:id="rId9"/>
              </a:rPr>
              <a:t>/</a:t>
            </a:r>
            <a:endParaRPr lang="en-US" sz="2000" dirty="0" smtClean="0"/>
          </a:p>
          <a:p>
            <a:r>
              <a:rPr lang="en-US" sz="2000" dirty="0" smtClean="0"/>
              <a:t>Finding Your </a:t>
            </a:r>
            <a:r>
              <a:rPr lang="en-US" sz="2000" dirty="0"/>
              <a:t>Place Podcast - </a:t>
            </a:r>
            <a:r>
              <a:rPr lang="en-US" sz="2000" dirty="0">
                <a:hlinkClick r:id="rId10"/>
              </a:rPr>
              <a:t>https://</a:t>
            </a:r>
            <a:r>
              <a:rPr lang="en-US" sz="2000" dirty="0" smtClean="0">
                <a:hlinkClick r:id="rId10"/>
              </a:rPr>
              <a:t>soundcloud.com/dreamingbydegrees</a:t>
            </a:r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All depictions of the Minnesota State logo are © State of Minnesota.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</p:spTree>
    <p:extLst>
      <p:ext uri="{BB962C8B-B14F-4D97-AF65-F5344CB8AC3E}">
        <p14:creationId xmlns:p14="http://schemas.microsoft.com/office/powerpoint/2010/main" val="377577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5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326" y="-1"/>
            <a:ext cx="5097702" cy="6858001"/>
          </a:xfrm>
          <a:solidFill>
            <a:srgbClr val="0C2340"/>
          </a:solidFill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Minnesota State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09600" y="1676399"/>
            <a:ext cx="4876800" cy="48527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Formerly (</a:t>
            </a:r>
            <a:r>
              <a:rPr lang="en-US" dirty="0" err="1" smtClean="0"/>
              <a:t>MnSCU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30 colleges</a:t>
            </a:r>
          </a:p>
          <a:p>
            <a:pPr lvl="1"/>
            <a:r>
              <a:rPr lang="en-US" dirty="0" smtClean="0"/>
              <a:t>7 universities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54 campuses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Serving over 350,000 students annually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largest system of higher </a:t>
            </a:r>
            <a:r>
              <a:rPr lang="en-US" dirty="0" err="1" smtClean="0"/>
              <a:t>ed</a:t>
            </a:r>
            <a:r>
              <a:rPr lang="en-US" dirty="0" smtClean="0"/>
              <a:t> in the U.S. (perhaps now the 3</a:t>
            </a:r>
            <a:r>
              <a:rPr lang="en-US" baseline="30000" dirty="0" smtClean="0"/>
              <a:t>rd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1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The mission of Educational Innovations at the Minnesota State system office is to identify, seed, and support innovative technologies and talent to drive and enable the highest-quality teaching and learning experiences for students across the system.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Educational Innovations</a:t>
            </a:r>
          </a:p>
        </p:txBody>
      </p:sp>
    </p:spTree>
    <p:extLst>
      <p:ext uri="{BB962C8B-B14F-4D97-AF65-F5344CB8AC3E}">
        <p14:creationId xmlns:p14="http://schemas.microsoft.com/office/powerpoint/2010/main" val="32517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Success in Innovation is about process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>Creating the conditions necessary for broad, meaningful, and lasting </a:t>
            </a:r>
            <a:r>
              <a:rPr lang="en-US">
                <a:solidFill>
                  <a:srgbClr val="FFFF00"/>
                </a:solidFill>
              </a:rPr>
              <a:t>change</a:t>
            </a:r>
            <a:r>
              <a:rPr lang="en-US"/>
              <a:t>.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0" b="12550"/>
          <a:stretch>
            <a:fillRect/>
          </a:stretch>
        </p:blipFill>
        <p:spPr>
          <a:xfrm>
            <a:off x="2363097" y="1406563"/>
            <a:ext cx="73152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284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54" name="Rectangle 53"/>
            <p:cNvSpPr/>
            <p:nvPr/>
          </p:nvSpPr>
          <p:spPr>
            <a:xfrm>
              <a:off x="2371446" y="0"/>
              <a:ext cx="1651961" cy="685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0" y="0"/>
              <a:ext cx="2375210" cy="6858000"/>
            </a:xfrm>
            <a:prstGeom prst="rect">
              <a:avLst/>
            </a:prstGeom>
            <a:solidFill>
              <a:srgbClr val="6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721570" y="0"/>
              <a:ext cx="1738596" cy="6858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018493" y="0"/>
              <a:ext cx="1703077" cy="6858000"/>
            </a:xfrm>
            <a:prstGeom prst="rect">
              <a:avLst/>
            </a:prstGeom>
            <a:solidFill>
              <a:srgbClr val="3857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456437" y="0"/>
              <a:ext cx="1687563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75" name="Straight Connector 74"/>
          <p:cNvCxnSpPr/>
          <p:nvPr/>
        </p:nvCxnSpPr>
        <p:spPr>
          <a:xfrm>
            <a:off x="1749279" y="3210725"/>
            <a:ext cx="85862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753037" y="1642051"/>
            <a:ext cx="8590157" cy="2045285"/>
            <a:chOff x="241609" y="2400333"/>
            <a:chExt cx="8590157" cy="2045285"/>
          </a:xfrm>
        </p:grpSpPr>
        <p:sp>
          <p:nvSpPr>
            <p:cNvPr id="3" name="Left-Right Arrow Callout 2"/>
            <p:cNvSpPr/>
            <p:nvPr/>
          </p:nvSpPr>
          <p:spPr>
            <a:xfrm rot="5400000">
              <a:off x="615174" y="2265554"/>
              <a:ext cx="1806499" cy="2553629"/>
            </a:xfrm>
            <a:prstGeom prst="leftRightArrowCallout">
              <a:avLst>
                <a:gd name="adj1" fmla="val 16812"/>
                <a:gd name="adj2" fmla="val 8406"/>
                <a:gd name="adj3" fmla="val 0"/>
                <a:gd name="adj4" fmla="val 4812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Left-Right Arrow Callout 3"/>
            <p:cNvSpPr/>
            <p:nvPr/>
          </p:nvSpPr>
          <p:spPr>
            <a:xfrm rot="5400000">
              <a:off x="2220949" y="2265553"/>
              <a:ext cx="1806499" cy="2553629"/>
            </a:xfrm>
            <a:prstGeom prst="leftRightArrowCallout">
              <a:avLst>
                <a:gd name="adj1" fmla="val 17140"/>
                <a:gd name="adj2" fmla="val 8406"/>
                <a:gd name="adj3" fmla="val 0"/>
                <a:gd name="adj4" fmla="val 4812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Left-Right Arrow Callout 4"/>
            <p:cNvSpPr/>
            <p:nvPr/>
          </p:nvSpPr>
          <p:spPr>
            <a:xfrm rot="5400000">
              <a:off x="3975405" y="2265553"/>
              <a:ext cx="1806499" cy="2553629"/>
            </a:xfrm>
            <a:prstGeom prst="leftRightArrowCallout">
              <a:avLst>
                <a:gd name="adj1" fmla="val 17140"/>
                <a:gd name="adj2" fmla="val 8406"/>
                <a:gd name="adj3" fmla="val 0"/>
                <a:gd name="adj4" fmla="val 4812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Left-Right Arrow Callout 5"/>
            <p:cNvSpPr/>
            <p:nvPr/>
          </p:nvSpPr>
          <p:spPr>
            <a:xfrm rot="5400000">
              <a:off x="5640652" y="2265552"/>
              <a:ext cx="1806499" cy="2553629"/>
            </a:xfrm>
            <a:prstGeom prst="leftRightArrowCallout">
              <a:avLst>
                <a:gd name="adj1" fmla="val 16812"/>
                <a:gd name="adj2" fmla="val 8406"/>
                <a:gd name="adj3" fmla="val 0"/>
                <a:gd name="adj4" fmla="val 4812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00253" y="2400333"/>
              <a:ext cx="836340" cy="694944"/>
            </a:xfrm>
            <a:prstGeom prst="rect">
              <a:avLst/>
            </a:prstGeom>
            <a:solidFill>
              <a:srgbClr val="6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742658" y="3111191"/>
              <a:ext cx="1089108" cy="8660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97775" y="3687332"/>
            <a:ext cx="18309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sm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Seed / Small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sm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Up to $25,000 / $10,000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87576" y="3687332"/>
            <a:ext cx="15135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sm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Sustain / Grow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sm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Up to $10,000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0098" y="3687332"/>
            <a:ext cx="15199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sm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Pay It Forward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sm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Up to $10,000</a:t>
            </a:r>
          </a:p>
        </p:txBody>
      </p:sp>
      <p:sp>
        <p:nvSpPr>
          <p:cNvPr id="16" name="TextBox 15"/>
          <p:cNvSpPr txBox="1"/>
          <p:nvPr/>
        </p:nvSpPr>
        <p:spPr>
          <a:xfrm rot="19007913">
            <a:off x="4009740" y="982729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Campus Project</a:t>
            </a:r>
          </a:p>
        </p:txBody>
      </p:sp>
      <p:sp>
        <p:nvSpPr>
          <p:cNvPr id="17" name="TextBox 16"/>
          <p:cNvSpPr txBox="1"/>
          <p:nvPr/>
        </p:nvSpPr>
        <p:spPr>
          <a:xfrm rot="19007913">
            <a:off x="5768601" y="980191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Campus Project</a:t>
            </a:r>
          </a:p>
        </p:txBody>
      </p:sp>
      <p:sp>
        <p:nvSpPr>
          <p:cNvPr id="18" name="TextBox 17"/>
          <p:cNvSpPr txBox="1"/>
          <p:nvPr/>
        </p:nvSpPr>
        <p:spPr>
          <a:xfrm rot="19007913">
            <a:off x="7246959" y="993004"/>
            <a:ext cx="1178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Multi-Campus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Project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10090617" y="2621572"/>
            <a:ext cx="457772" cy="32502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Bent Arrow 44"/>
          <p:cNvSpPr/>
          <p:nvPr/>
        </p:nvSpPr>
        <p:spPr>
          <a:xfrm>
            <a:off x="4571982" y="2877628"/>
            <a:ext cx="531629" cy="874979"/>
          </a:xfrm>
          <a:prstGeom prst="ben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23117" y="2784083"/>
            <a:ext cx="7775522" cy="0"/>
            <a:chOff x="511690" y="3542366"/>
            <a:chExt cx="7775522" cy="0"/>
          </a:xfrm>
        </p:grpSpPr>
        <p:grpSp>
          <p:nvGrpSpPr>
            <p:cNvPr id="2" name="Group 1"/>
            <p:cNvGrpSpPr/>
            <p:nvPr/>
          </p:nvGrpSpPr>
          <p:grpSpPr>
            <a:xfrm>
              <a:off x="511690" y="3542366"/>
              <a:ext cx="1776800" cy="0"/>
              <a:chOff x="511690" y="3542366"/>
              <a:chExt cx="1776800" cy="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511690" y="3542366"/>
                <a:ext cx="441106" cy="0"/>
              </a:xfrm>
              <a:prstGeom prst="line">
                <a:avLst/>
              </a:prstGeom>
              <a:ln w="571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178310" y="3542366"/>
                <a:ext cx="441106" cy="0"/>
              </a:xfrm>
              <a:prstGeom prst="line">
                <a:avLst/>
              </a:prstGeom>
              <a:ln w="571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847384" y="3542366"/>
                <a:ext cx="441106" cy="0"/>
              </a:xfrm>
              <a:prstGeom prst="line">
                <a:avLst/>
              </a:prstGeom>
              <a:ln w="571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2488117" y="3542366"/>
              <a:ext cx="1776800" cy="0"/>
              <a:chOff x="511690" y="3542366"/>
              <a:chExt cx="1776800" cy="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511690" y="3542366"/>
                <a:ext cx="441106" cy="0"/>
              </a:xfrm>
              <a:prstGeom prst="line">
                <a:avLst/>
              </a:prstGeom>
              <a:ln w="571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178310" y="3542366"/>
                <a:ext cx="441106" cy="0"/>
              </a:xfrm>
              <a:prstGeom prst="line">
                <a:avLst/>
              </a:prstGeom>
              <a:ln w="571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847384" y="3542366"/>
                <a:ext cx="441106" cy="0"/>
              </a:xfrm>
              <a:prstGeom prst="line">
                <a:avLst/>
              </a:prstGeom>
              <a:ln w="571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4486485" y="3542366"/>
              <a:ext cx="1776800" cy="0"/>
              <a:chOff x="511690" y="3542366"/>
              <a:chExt cx="1776800" cy="0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511690" y="3542366"/>
                <a:ext cx="441106" cy="0"/>
              </a:xfrm>
              <a:prstGeom prst="line">
                <a:avLst/>
              </a:prstGeom>
              <a:ln w="571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178310" y="3542366"/>
                <a:ext cx="441106" cy="0"/>
              </a:xfrm>
              <a:prstGeom prst="line">
                <a:avLst/>
              </a:prstGeom>
              <a:ln w="571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847384" y="3542366"/>
                <a:ext cx="441106" cy="0"/>
              </a:xfrm>
              <a:prstGeom prst="line">
                <a:avLst/>
              </a:prstGeom>
              <a:ln w="571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6510412" y="3542366"/>
              <a:ext cx="1776800" cy="0"/>
              <a:chOff x="511690" y="3542366"/>
              <a:chExt cx="1776800" cy="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511690" y="3542366"/>
                <a:ext cx="441106" cy="0"/>
              </a:xfrm>
              <a:prstGeom prst="line">
                <a:avLst/>
              </a:prstGeom>
              <a:ln w="571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178310" y="3542366"/>
                <a:ext cx="441106" cy="0"/>
              </a:xfrm>
              <a:prstGeom prst="line">
                <a:avLst/>
              </a:prstGeom>
              <a:ln w="571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847384" y="3542366"/>
                <a:ext cx="441106" cy="0"/>
              </a:xfrm>
              <a:prstGeom prst="line">
                <a:avLst/>
              </a:prstGeom>
              <a:ln w="571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Bent Arrow 45"/>
          <p:cNvSpPr/>
          <p:nvPr/>
        </p:nvSpPr>
        <p:spPr>
          <a:xfrm>
            <a:off x="6320837" y="2881110"/>
            <a:ext cx="531629" cy="874979"/>
          </a:xfrm>
          <a:prstGeom prst="ben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54097" y="2572656"/>
            <a:ext cx="763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System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Project</a:t>
            </a:r>
          </a:p>
        </p:txBody>
      </p:sp>
      <p:sp>
        <p:nvSpPr>
          <p:cNvPr id="52" name="Bent Arrow 51"/>
          <p:cNvSpPr/>
          <p:nvPr/>
        </p:nvSpPr>
        <p:spPr>
          <a:xfrm>
            <a:off x="7988020" y="2884172"/>
            <a:ext cx="531629" cy="874979"/>
          </a:xfrm>
          <a:prstGeom prst="ben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7355" y="320277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sm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On Ramps</a:t>
            </a:r>
          </a:p>
        </p:txBody>
      </p:sp>
      <p:sp>
        <p:nvSpPr>
          <p:cNvPr id="44" name="Bent Arrow 43"/>
          <p:cNvSpPr/>
          <p:nvPr/>
        </p:nvSpPr>
        <p:spPr>
          <a:xfrm>
            <a:off x="2952143" y="2870743"/>
            <a:ext cx="531629" cy="874979"/>
          </a:xfrm>
          <a:prstGeom prst="ben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71423" y="3687333"/>
            <a:ext cx="1487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sm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Collaboration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sm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Up to $150,000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80399" y="194230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sm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Off Ramps</a:t>
            </a:r>
          </a:p>
        </p:txBody>
      </p:sp>
      <p:sp>
        <p:nvSpPr>
          <p:cNvPr id="8" name="Rectangle 7"/>
          <p:cNvSpPr/>
          <p:nvPr/>
        </p:nvSpPr>
        <p:spPr>
          <a:xfrm>
            <a:off x="3908964" y="1863502"/>
            <a:ext cx="3276969" cy="477850"/>
          </a:xfrm>
          <a:prstGeom prst="rect">
            <a:avLst/>
          </a:prstGeom>
          <a:solidFill>
            <a:srgbClr val="38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422329" y="6116499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sm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Beyond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77354" y="-66533"/>
            <a:ext cx="5101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Innovation Project Pathway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131907" y="6124408"/>
            <a:ext cx="877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sm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Year 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677429" y="6123214"/>
            <a:ext cx="877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sm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Year 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502974" y="6123214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sm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Year 1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787" y="4749598"/>
            <a:ext cx="1300593" cy="130059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565" y="4743634"/>
            <a:ext cx="1300593" cy="130059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841" y="4745031"/>
            <a:ext cx="1300593" cy="130059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434" y="4743169"/>
            <a:ext cx="1300593" cy="130059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708" y="4745031"/>
            <a:ext cx="1300593" cy="1300593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9533727" y="1880834"/>
            <a:ext cx="310896" cy="472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1749634" y="2350641"/>
            <a:ext cx="85862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Bent Arrow 68"/>
          <p:cNvSpPr/>
          <p:nvPr/>
        </p:nvSpPr>
        <p:spPr>
          <a:xfrm rot="5400000" flipH="1">
            <a:off x="9130652" y="1893542"/>
            <a:ext cx="875330" cy="522170"/>
          </a:xfrm>
          <a:prstGeom prst="ben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 rot="19007913">
            <a:off x="9255550" y="509504"/>
            <a:ext cx="12682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Multi-Campus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Project 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Shared Service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166946" y="1877094"/>
            <a:ext cx="310896" cy="472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935118" y="1885368"/>
            <a:ext cx="310896" cy="472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Bent Arrow 47"/>
          <p:cNvSpPr/>
          <p:nvPr/>
        </p:nvSpPr>
        <p:spPr>
          <a:xfrm rot="5400000" flipH="1">
            <a:off x="3760129" y="1874603"/>
            <a:ext cx="875330" cy="522170"/>
          </a:xfrm>
          <a:prstGeom prst="ben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Bent Arrow 48"/>
          <p:cNvSpPr/>
          <p:nvPr/>
        </p:nvSpPr>
        <p:spPr>
          <a:xfrm rot="5400000" flipH="1">
            <a:off x="5532792" y="1874603"/>
            <a:ext cx="875330" cy="522170"/>
          </a:xfrm>
          <a:prstGeom prst="ben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85503" y="1877095"/>
            <a:ext cx="1467951" cy="461983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571568" y="1869372"/>
            <a:ext cx="310896" cy="472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Bent Arrow 49"/>
          <p:cNvSpPr/>
          <p:nvPr/>
        </p:nvSpPr>
        <p:spPr>
          <a:xfrm rot="5400000" flipH="1">
            <a:off x="7155110" y="1874603"/>
            <a:ext cx="875330" cy="522170"/>
          </a:xfrm>
          <a:prstGeom prst="ben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36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What does it mean to provide an education that prepares every learner to be successful in the 21st century</a:t>
            </a:r>
            <a:r>
              <a:rPr lang="en-US" dirty="0" smtClean="0"/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question: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4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small" dirty="0" smtClean="0">
                <a:solidFill>
                  <a:schemeClr val="bg1"/>
                </a:solidFill>
              </a:rPr>
              <a:t>Choose a Deeper Dive</a:t>
            </a:r>
            <a:endParaRPr lang="en-US" cap="small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41120" y="1826590"/>
            <a:ext cx="9509760" cy="4047451"/>
            <a:chOff x="1894760" y="1826590"/>
            <a:chExt cx="8402478" cy="4047451"/>
          </a:xfrm>
        </p:grpSpPr>
        <p:sp>
          <p:nvSpPr>
            <p:cNvPr id="12" name="Freeform 11">
              <a:hlinkClick r:id="rId2" action="ppaction://hlinksldjump"/>
            </p:cNvPr>
            <p:cNvSpPr/>
            <p:nvPr/>
          </p:nvSpPr>
          <p:spPr>
            <a:xfrm>
              <a:off x="1894760" y="3350930"/>
              <a:ext cx="2651752" cy="1032756"/>
            </a:xfrm>
            <a:custGeom>
              <a:avLst/>
              <a:gdLst>
                <a:gd name="connsiteX0" fmla="*/ 0 w 2651752"/>
                <a:gd name="connsiteY0" fmla="*/ 0 h 1300729"/>
                <a:gd name="connsiteX1" fmla="*/ 2651752 w 2651752"/>
                <a:gd name="connsiteY1" fmla="*/ 0 h 1300729"/>
                <a:gd name="connsiteX2" fmla="*/ 2651752 w 2651752"/>
                <a:gd name="connsiteY2" fmla="*/ 1300729 h 1300729"/>
                <a:gd name="connsiteX3" fmla="*/ 0 w 2651752"/>
                <a:gd name="connsiteY3" fmla="*/ 1300729 h 1300729"/>
                <a:gd name="connsiteX4" fmla="*/ 0 w 2651752"/>
                <a:gd name="connsiteY4" fmla="*/ 0 h 130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1752" h="1300729">
                  <a:moveTo>
                    <a:pt x="0" y="0"/>
                  </a:moveTo>
                  <a:lnTo>
                    <a:pt x="2651752" y="0"/>
                  </a:lnTo>
                  <a:lnTo>
                    <a:pt x="2651752" y="1300729"/>
                  </a:lnTo>
                  <a:lnTo>
                    <a:pt x="0" y="13007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  <p:sp>
          <p:nvSpPr>
            <p:cNvPr id="9" name="Freeform 8">
              <a:hlinkClick r:id="rId4" action="ppaction://hlinksldjump"/>
            </p:cNvPr>
            <p:cNvSpPr/>
            <p:nvPr/>
          </p:nvSpPr>
          <p:spPr>
            <a:xfrm>
              <a:off x="1894760" y="1826590"/>
              <a:ext cx="2651752" cy="1032756"/>
            </a:xfrm>
            <a:custGeom>
              <a:avLst/>
              <a:gdLst>
                <a:gd name="connsiteX0" fmla="*/ 0 w 2651752"/>
                <a:gd name="connsiteY0" fmla="*/ 0 h 1300729"/>
                <a:gd name="connsiteX1" fmla="*/ 2651752 w 2651752"/>
                <a:gd name="connsiteY1" fmla="*/ 0 h 1300729"/>
                <a:gd name="connsiteX2" fmla="*/ 2651752 w 2651752"/>
                <a:gd name="connsiteY2" fmla="*/ 1300729 h 1300729"/>
                <a:gd name="connsiteX3" fmla="*/ 0 w 2651752"/>
                <a:gd name="connsiteY3" fmla="*/ 1300729 h 1300729"/>
                <a:gd name="connsiteX4" fmla="*/ 0 w 2651752"/>
                <a:gd name="connsiteY4" fmla="*/ 0 h 130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1752" h="1300729">
                  <a:moveTo>
                    <a:pt x="0" y="0"/>
                  </a:moveTo>
                  <a:lnTo>
                    <a:pt x="2651752" y="0"/>
                  </a:lnTo>
                  <a:lnTo>
                    <a:pt x="2651752" y="1300729"/>
                  </a:lnTo>
                  <a:lnTo>
                    <a:pt x="0" y="1300729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5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9060" rIns="99060" bIns="0" numCol="1" spcCol="1270" anchor="b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>
                <a:ln>
                  <a:noFill/>
                </a:ln>
                <a:solidFill>
                  <a:schemeClr val="bg1"/>
                </a:solidFill>
              </a:endParaRPr>
            </a:p>
          </p:txBody>
        </p:sp>
        <p:sp>
          <p:nvSpPr>
            <p:cNvPr id="10" name="Freeform 9">
              <a:hlinkClick r:id="rId6" action="ppaction://hlinksldjump"/>
            </p:cNvPr>
            <p:cNvSpPr/>
            <p:nvPr/>
          </p:nvSpPr>
          <p:spPr>
            <a:xfrm>
              <a:off x="4770123" y="1826590"/>
              <a:ext cx="2651752" cy="1032756"/>
            </a:xfrm>
            <a:custGeom>
              <a:avLst/>
              <a:gdLst>
                <a:gd name="connsiteX0" fmla="*/ 0 w 2651752"/>
                <a:gd name="connsiteY0" fmla="*/ 0 h 1300729"/>
                <a:gd name="connsiteX1" fmla="*/ 2651752 w 2651752"/>
                <a:gd name="connsiteY1" fmla="*/ 0 h 1300729"/>
                <a:gd name="connsiteX2" fmla="*/ 2651752 w 2651752"/>
                <a:gd name="connsiteY2" fmla="*/ 1300729 h 1300729"/>
                <a:gd name="connsiteX3" fmla="*/ 0 w 2651752"/>
                <a:gd name="connsiteY3" fmla="*/ 1300729 h 1300729"/>
                <a:gd name="connsiteX4" fmla="*/ 0 w 2651752"/>
                <a:gd name="connsiteY4" fmla="*/ 0 h 130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1752" h="1300729">
                  <a:moveTo>
                    <a:pt x="0" y="0"/>
                  </a:moveTo>
                  <a:lnTo>
                    <a:pt x="2651752" y="0"/>
                  </a:lnTo>
                  <a:lnTo>
                    <a:pt x="2651752" y="1300729"/>
                  </a:lnTo>
                  <a:lnTo>
                    <a:pt x="0" y="1300729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7"/>
              <a:srcRect/>
              <a:stretch>
                <a:fillRect l="-249" r="-249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  <p:sp>
          <p:nvSpPr>
            <p:cNvPr id="11" name="Freeform 10">
              <a:hlinkClick r:id="rId8" action="ppaction://hlinksldjump"/>
            </p:cNvPr>
            <p:cNvSpPr/>
            <p:nvPr/>
          </p:nvSpPr>
          <p:spPr>
            <a:xfrm>
              <a:off x="7645486" y="1826590"/>
              <a:ext cx="2651752" cy="1032756"/>
            </a:xfrm>
            <a:custGeom>
              <a:avLst/>
              <a:gdLst>
                <a:gd name="connsiteX0" fmla="*/ 0 w 2651752"/>
                <a:gd name="connsiteY0" fmla="*/ 0 h 1300729"/>
                <a:gd name="connsiteX1" fmla="*/ 2651752 w 2651752"/>
                <a:gd name="connsiteY1" fmla="*/ 0 h 1300729"/>
                <a:gd name="connsiteX2" fmla="*/ 2651752 w 2651752"/>
                <a:gd name="connsiteY2" fmla="*/ 1300729 h 1300729"/>
                <a:gd name="connsiteX3" fmla="*/ 0 w 2651752"/>
                <a:gd name="connsiteY3" fmla="*/ 1300729 h 1300729"/>
                <a:gd name="connsiteX4" fmla="*/ 0 w 2651752"/>
                <a:gd name="connsiteY4" fmla="*/ 0 h 130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1752" h="1300729">
                  <a:moveTo>
                    <a:pt x="0" y="0"/>
                  </a:moveTo>
                  <a:lnTo>
                    <a:pt x="2651752" y="0"/>
                  </a:lnTo>
                  <a:lnTo>
                    <a:pt x="2651752" y="1300729"/>
                  </a:lnTo>
                  <a:lnTo>
                    <a:pt x="0" y="130072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9"/>
              <a:stretch>
                <a:fillRect l="-249" r="-249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  <p:sp>
          <p:nvSpPr>
            <p:cNvPr id="13" name="Freeform 12">
              <a:hlinkClick r:id="rId10" action="ppaction://hlinksldjump"/>
            </p:cNvPr>
            <p:cNvSpPr/>
            <p:nvPr/>
          </p:nvSpPr>
          <p:spPr>
            <a:xfrm>
              <a:off x="4770123" y="3316946"/>
              <a:ext cx="2651752" cy="1032756"/>
            </a:xfrm>
            <a:custGeom>
              <a:avLst/>
              <a:gdLst>
                <a:gd name="connsiteX0" fmla="*/ 0 w 2651752"/>
                <a:gd name="connsiteY0" fmla="*/ 0 h 1300729"/>
                <a:gd name="connsiteX1" fmla="*/ 2651752 w 2651752"/>
                <a:gd name="connsiteY1" fmla="*/ 0 h 1300729"/>
                <a:gd name="connsiteX2" fmla="*/ 2651752 w 2651752"/>
                <a:gd name="connsiteY2" fmla="*/ 1300729 h 1300729"/>
                <a:gd name="connsiteX3" fmla="*/ 0 w 2651752"/>
                <a:gd name="connsiteY3" fmla="*/ 1300729 h 1300729"/>
                <a:gd name="connsiteX4" fmla="*/ 0 w 2651752"/>
                <a:gd name="connsiteY4" fmla="*/ 0 h 130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1752" h="1300729">
                  <a:moveTo>
                    <a:pt x="0" y="0"/>
                  </a:moveTo>
                  <a:lnTo>
                    <a:pt x="2651752" y="0"/>
                  </a:lnTo>
                  <a:lnTo>
                    <a:pt x="2651752" y="1300729"/>
                  </a:lnTo>
                  <a:lnTo>
                    <a:pt x="0" y="13007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  <p:sp>
          <p:nvSpPr>
            <p:cNvPr id="14" name="Freeform 13">
              <a:hlinkClick r:id="rId12" action="ppaction://hlinksldjump"/>
            </p:cNvPr>
            <p:cNvSpPr/>
            <p:nvPr/>
          </p:nvSpPr>
          <p:spPr>
            <a:xfrm>
              <a:off x="7645486" y="3316946"/>
              <a:ext cx="2651752" cy="1032756"/>
            </a:xfrm>
            <a:custGeom>
              <a:avLst/>
              <a:gdLst>
                <a:gd name="connsiteX0" fmla="*/ 0 w 2651752"/>
                <a:gd name="connsiteY0" fmla="*/ 0 h 1300729"/>
                <a:gd name="connsiteX1" fmla="*/ 2651752 w 2651752"/>
                <a:gd name="connsiteY1" fmla="*/ 0 h 1300729"/>
                <a:gd name="connsiteX2" fmla="*/ 2651752 w 2651752"/>
                <a:gd name="connsiteY2" fmla="*/ 1300729 h 1300729"/>
                <a:gd name="connsiteX3" fmla="*/ 0 w 2651752"/>
                <a:gd name="connsiteY3" fmla="*/ 1300729 h 1300729"/>
                <a:gd name="connsiteX4" fmla="*/ 0 w 2651752"/>
                <a:gd name="connsiteY4" fmla="*/ 0 h 130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1752" h="1300729">
                  <a:moveTo>
                    <a:pt x="0" y="0"/>
                  </a:moveTo>
                  <a:lnTo>
                    <a:pt x="2651752" y="0"/>
                  </a:lnTo>
                  <a:lnTo>
                    <a:pt x="2651752" y="1300729"/>
                  </a:lnTo>
                  <a:lnTo>
                    <a:pt x="0" y="13007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  <p:sp>
          <p:nvSpPr>
            <p:cNvPr id="15" name="Freeform 14">
              <a:hlinkClick r:id="rId14" action="ppaction://hlinksldjump"/>
            </p:cNvPr>
            <p:cNvSpPr/>
            <p:nvPr/>
          </p:nvSpPr>
          <p:spPr>
            <a:xfrm>
              <a:off x="1894760" y="4841285"/>
              <a:ext cx="2651752" cy="1032756"/>
            </a:xfrm>
            <a:custGeom>
              <a:avLst/>
              <a:gdLst>
                <a:gd name="connsiteX0" fmla="*/ 0 w 2651752"/>
                <a:gd name="connsiteY0" fmla="*/ 0 h 1300729"/>
                <a:gd name="connsiteX1" fmla="*/ 2651752 w 2651752"/>
                <a:gd name="connsiteY1" fmla="*/ 0 h 1300729"/>
                <a:gd name="connsiteX2" fmla="*/ 2651752 w 2651752"/>
                <a:gd name="connsiteY2" fmla="*/ 1300729 h 1300729"/>
                <a:gd name="connsiteX3" fmla="*/ 0 w 2651752"/>
                <a:gd name="connsiteY3" fmla="*/ 1300729 h 1300729"/>
                <a:gd name="connsiteX4" fmla="*/ 0 w 2651752"/>
                <a:gd name="connsiteY4" fmla="*/ 0 h 130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1752" h="1300729">
                  <a:moveTo>
                    <a:pt x="0" y="0"/>
                  </a:moveTo>
                  <a:lnTo>
                    <a:pt x="2651752" y="0"/>
                  </a:lnTo>
                  <a:lnTo>
                    <a:pt x="2651752" y="1300729"/>
                  </a:lnTo>
                  <a:lnTo>
                    <a:pt x="0" y="13007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  <p:sp>
          <p:nvSpPr>
            <p:cNvPr id="16" name="Freeform 15">
              <a:hlinkClick r:id="rId16" action="ppaction://hlinksldjump"/>
            </p:cNvPr>
            <p:cNvSpPr/>
            <p:nvPr/>
          </p:nvSpPr>
          <p:spPr>
            <a:xfrm>
              <a:off x="4770123" y="4841285"/>
              <a:ext cx="2651752" cy="1032756"/>
            </a:xfrm>
            <a:custGeom>
              <a:avLst/>
              <a:gdLst>
                <a:gd name="connsiteX0" fmla="*/ 0 w 2651752"/>
                <a:gd name="connsiteY0" fmla="*/ 0 h 1300729"/>
                <a:gd name="connsiteX1" fmla="*/ 2651752 w 2651752"/>
                <a:gd name="connsiteY1" fmla="*/ 0 h 1300729"/>
                <a:gd name="connsiteX2" fmla="*/ 2651752 w 2651752"/>
                <a:gd name="connsiteY2" fmla="*/ 1300729 h 1300729"/>
                <a:gd name="connsiteX3" fmla="*/ 0 w 2651752"/>
                <a:gd name="connsiteY3" fmla="*/ 1300729 h 1300729"/>
                <a:gd name="connsiteX4" fmla="*/ 0 w 2651752"/>
                <a:gd name="connsiteY4" fmla="*/ 0 h 130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1752" h="1300729">
                  <a:moveTo>
                    <a:pt x="0" y="0"/>
                  </a:moveTo>
                  <a:lnTo>
                    <a:pt x="2651752" y="0"/>
                  </a:lnTo>
                  <a:lnTo>
                    <a:pt x="2651752" y="1300729"/>
                  </a:lnTo>
                  <a:lnTo>
                    <a:pt x="0" y="13007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  <p:sp>
          <p:nvSpPr>
            <p:cNvPr id="17" name="Freeform 16">
              <a:hlinkClick r:id="rId18" action="ppaction://hlinksldjump"/>
            </p:cNvPr>
            <p:cNvSpPr/>
            <p:nvPr/>
          </p:nvSpPr>
          <p:spPr>
            <a:xfrm>
              <a:off x="7645486" y="4841285"/>
              <a:ext cx="2651752" cy="1032756"/>
            </a:xfrm>
            <a:custGeom>
              <a:avLst/>
              <a:gdLst>
                <a:gd name="connsiteX0" fmla="*/ 0 w 2651752"/>
                <a:gd name="connsiteY0" fmla="*/ 0 h 1300729"/>
                <a:gd name="connsiteX1" fmla="*/ 2651752 w 2651752"/>
                <a:gd name="connsiteY1" fmla="*/ 0 h 1300729"/>
                <a:gd name="connsiteX2" fmla="*/ 2651752 w 2651752"/>
                <a:gd name="connsiteY2" fmla="*/ 1300729 h 1300729"/>
                <a:gd name="connsiteX3" fmla="*/ 0 w 2651752"/>
                <a:gd name="connsiteY3" fmla="*/ 1300729 h 1300729"/>
                <a:gd name="connsiteX4" fmla="*/ 0 w 2651752"/>
                <a:gd name="connsiteY4" fmla="*/ 0 h 130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1752" h="1300729">
                  <a:moveTo>
                    <a:pt x="0" y="0"/>
                  </a:moveTo>
                  <a:lnTo>
                    <a:pt x="2651752" y="0"/>
                  </a:lnTo>
                  <a:lnTo>
                    <a:pt x="2651752" y="1300729"/>
                  </a:lnTo>
                  <a:lnTo>
                    <a:pt x="0" y="13007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41120" y="2872994"/>
            <a:ext cx="814518" cy="307777"/>
          </a:xfrm>
          <a:prstGeom prst="rect">
            <a:avLst/>
          </a:prstGeom>
          <a:solidFill>
            <a:srgbClr val="0C2340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FlexPace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5399" y="2878484"/>
            <a:ext cx="1212255" cy="307777"/>
          </a:xfrm>
          <a:prstGeom prst="rect">
            <a:avLst/>
          </a:prstGeom>
          <a:solidFill>
            <a:srgbClr val="0C234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Virtual Reality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9679" y="2872994"/>
            <a:ext cx="3088218" cy="307777"/>
          </a:xfrm>
          <a:prstGeom prst="rect">
            <a:avLst/>
          </a:prstGeom>
          <a:solidFill>
            <a:srgbClr val="0C234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Open Educational Resources + Z-Degree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41120" y="4399956"/>
            <a:ext cx="2458365" cy="307777"/>
          </a:xfrm>
          <a:prstGeom prst="rect">
            <a:avLst/>
          </a:prstGeom>
          <a:solidFill>
            <a:srgbClr val="0C234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Performance Enhanced Biology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95399" y="4374055"/>
            <a:ext cx="1691938" cy="307777"/>
          </a:xfrm>
          <a:prstGeom prst="rect">
            <a:avLst/>
          </a:prstGeom>
          <a:solidFill>
            <a:srgbClr val="0C234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Telepresence Robots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49679" y="4363075"/>
            <a:ext cx="2971711" cy="307777"/>
          </a:xfrm>
          <a:prstGeom prst="rect">
            <a:avLst/>
          </a:prstGeom>
          <a:solidFill>
            <a:srgbClr val="0C234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Inclusion &amp; Campus Climate Initiatives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44106" y="5906840"/>
            <a:ext cx="2301464" cy="307777"/>
          </a:xfrm>
          <a:prstGeom prst="rect">
            <a:avLst/>
          </a:prstGeom>
          <a:solidFill>
            <a:srgbClr val="0C234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Smarter Wireless Classrooms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95399" y="5895647"/>
            <a:ext cx="974306" cy="307777"/>
          </a:xfrm>
          <a:prstGeom prst="rect">
            <a:avLst/>
          </a:prstGeom>
          <a:solidFill>
            <a:srgbClr val="0C234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Podcasting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49679" y="5895647"/>
            <a:ext cx="1148135" cy="307777"/>
          </a:xfrm>
          <a:prstGeom prst="rect">
            <a:avLst/>
          </a:prstGeom>
          <a:solidFill>
            <a:srgbClr val="0C234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Telemedicine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90951" y="6365624"/>
            <a:ext cx="6210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Poll available </a:t>
            </a:r>
            <a:r>
              <a:rPr lang="en-US" sz="1400" dirty="0" smtClean="0">
                <a:solidFill>
                  <a:schemeClr val="bg1"/>
                </a:solidFill>
              </a:rPr>
              <a:t>at </a:t>
            </a:r>
            <a:r>
              <a:rPr lang="en-US" sz="1400" dirty="0" smtClean="0">
                <a:solidFill>
                  <a:srgbClr val="FFFF00"/>
                </a:solidFill>
                <a:hlinkClick r:id="rId20"/>
              </a:rPr>
              <a:t>PollEv.com/STEPHENKELLY452</a:t>
            </a:r>
            <a:r>
              <a:rPr lang="en-US" sz="1400" dirty="0" smtClean="0">
                <a:solidFill>
                  <a:srgbClr val="FFFF00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OR </a:t>
            </a:r>
            <a:r>
              <a:rPr lang="en-US" sz="1400" dirty="0" smtClean="0">
                <a:solidFill>
                  <a:srgbClr val="FFFF00"/>
                </a:solidFill>
              </a:rPr>
              <a:t>text STEPHENKELLY452 to 22333</a:t>
            </a:r>
            <a:endParaRPr lang="en-US" sz="1400" dirty="0">
              <a:solidFill>
                <a:srgbClr val="FFFF00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8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hlinkClick r:id="rId2"/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691" y="1838318"/>
            <a:ext cx="7890618" cy="432023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FlexPace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50691" y="6158552"/>
            <a:ext cx="992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hlinkClick r:id="rId2"/>
              </a:rPr>
              <a:t>FlexPace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82868" y="1838318"/>
            <a:ext cx="109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4" action="ppaction://hlinksldjump"/>
              </a:rPr>
              <a:t>Return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  <a:hlinkClick r:id="rId4" action="ppaction://hlinksldjump"/>
              </a:rPr>
              <a:t>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yaStQmYTecg"/>
          <p:cNvPicPr>
            <a:picLocks noGrp="1" noRot="1" noChangeAspect="1"/>
          </p:cNvPicPr>
          <p:nvPr>
            <p:ph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75840" y="1900165"/>
            <a:ext cx="7640320" cy="4297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Reality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75840" y="6197845"/>
            <a:ext cx="188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4"/>
              </a:rPr>
              <a:t>Virtual Reality Lab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82868" y="1838318"/>
            <a:ext cx="109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5" action="ppaction://hlinksldjump"/>
              </a:rPr>
              <a:t>Return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  <a:hlinkClick r:id="rId5" action="ppaction://hlinksldjump"/>
              </a:rPr>
              <a:t>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3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ephen-custom-template-v3">
  <a:themeElements>
    <a:clrScheme name="Custom 1">
      <a:dk1>
        <a:srgbClr val="000000"/>
      </a:dk1>
      <a:lt1>
        <a:srgbClr val="FFFFFF"/>
      </a:lt1>
      <a:dk2>
        <a:srgbClr val="04305C"/>
      </a:dk2>
      <a:lt2>
        <a:srgbClr val="139445"/>
      </a:lt2>
      <a:accent1>
        <a:srgbClr val="006CB7"/>
      </a:accent1>
      <a:accent2>
        <a:srgbClr val="0095DA"/>
      </a:accent2>
      <a:accent3>
        <a:srgbClr val="73CEE4"/>
      </a:accent3>
      <a:accent4>
        <a:srgbClr val="62BB46"/>
      </a:accent4>
      <a:accent5>
        <a:srgbClr val="D3E27E"/>
      </a:accent5>
      <a:accent6>
        <a:srgbClr val="E8EDDB"/>
      </a:accent6>
      <a:hlink>
        <a:srgbClr val="FFFFFF"/>
      </a:hlink>
      <a:folHlink>
        <a:srgbClr val="9D9F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phen-custom-template-v3.pptx" id="{0DA280E1-58B2-4602-B078-101E74992F42}" vid="{07B6CC39-B299-4A38-9221-5FF4D8EC5E25}"/>
    </a:ext>
  </a:extLst>
</a:theme>
</file>

<file path=ppt/theme/theme2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55A6F9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stephen-custom-template-v3.pptx</Template>
  <TotalTime>2649</TotalTime>
  <Words>508</Words>
  <Application>Microsoft Office PowerPoint</Application>
  <PresentationFormat>Widescreen</PresentationFormat>
  <Paragraphs>107</Paragraphs>
  <Slides>18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Haettenschweiler</vt:lpstr>
      <vt:lpstr>Wingdings</vt:lpstr>
      <vt:lpstr>stephen-custom-template-v3</vt:lpstr>
      <vt:lpstr>Office Theme</vt:lpstr>
      <vt:lpstr>PowerPoint Presentation</vt:lpstr>
      <vt:lpstr>Minnesota State</vt:lpstr>
      <vt:lpstr>About Educational Innovations</vt:lpstr>
      <vt:lpstr>PowerPoint Presentation</vt:lpstr>
      <vt:lpstr>PowerPoint Presentation</vt:lpstr>
      <vt:lpstr>Today’s question:</vt:lpstr>
      <vt:lpstr>Choose a Deeper Dive</vt:lpstr>
      <vt:lpstr>FlexPace</vt:lpstr>
      <vt:lpstr>Virtual Reality</vt:lpstr>
      <vt:lpstr>Open Educational Resources / Z-Degree</vt:lpstr>
      <vt:lpstr>Performance Enhanced Biology</vt:lpstr>
      <vt:lpstr>Telepresence Robots</vt:lpstr>
      <vt:lpstr>Inclusion and Campus Culture Initiatives</vt:lpstr>
      <vt:lpstr>Smarter (and cheaper) Wireless Classrooms</vt:lpstr>
      <vt:lpstr>Podcasting</vt:lpstr>
      <vt:lpstr>Telemedicine</vt:lpstr>
      <vt:lpstr>Credits</vt:lpstr>
      <vt:lpstr>PowerPoint Presentation</vt:lpstr>
    </vt:vector>
  </TitlesOfParts>
  <Company>MnSCU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Kelly</dc:creator>
  <cp:lastModifiedBy>Stephen Kelly</cp:lastModifiedBy>
  <cp:revision>39</cp:revision>
  <dcterms:created xsi:type="dcterms:W3CDTF">2019-07-17T17:56:15Z</dcterms:created>
  <dcterms:modified xsi:type="dcterms:W3CDTF">2019-08-02T14:46:10Z</dcterms:modified>
</cp:coreProperties>
</file>