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5"/>
  </p:notesMasterIdLst>
  <p:sldIdLst>
    <p:sldId id="256" r:id="rId2"/>
    <p:sldId id="257" r:id="rId3"/>
    <p:sldId id="260" r:id="rId4"/>
    <p:sldId id="259" r:id="rId5"/>
    <p:sldId id="261" r:id="rId6"/>
    <p:sldId id="263" r:id="rId7"/>
    <p:sldId id="262" r:id="rId8"/>
    <p:sldId id="264" r:id="rId9"/>
    <p:sldId id="265" r:id="rId10"/>
    <p:sldId id="266" r:id="rId11"/>
    <p:sldId id="267" r:id="rId12"/>
    <p:sldId id="268" r:id="rId13"/>
    <p:sldId id="2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6"/>
    <p:restoredTop sz="94710"/>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DA367-7BAA-FA47-B13E-A93DEE55F27A}" type="datetimeFigureOut">
              <a:rPr lang="en-US" smtClean="0"/>
              <a:t>8/1/19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86BC-3FE7-3E45-888F-3B053E12A262}" type="slidenum">
              <a:rPr lang="en-US" smtClean="0"/>
              <a:t>‹#›</a:t>
            </a:fld>
            <a:endParaRPr lang="en-US"/>
          </a:p>
        </p:txBody>
      </p:sp>
    </p:spTree>
    <p:extLst>
      <p:ext uri="{BB962C8B-B14F-4D97-AF65-F5344CB8AC3E}">
        <p14:creationId xmlns:p14="http://schemas.microsoft.com/office/powerpoint/2010/main" val="250575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dirty="0" err="1"/>
              <a:t>InsideHigherEd.com</a:t>
            </a:r>
            <a:r>
              <a:rPr lang="en-US" dirty="0"/>
              <a:t> article (2019, February 13) by Doug Lederman gave an overview of results from a survey of public college provosts. The survey in partnership with the American Association of State Colleges and Universities, by Learning Hours reported that many forms of training and support for those who teach online is lacking, even as institutions' expectations for online learning capacity and quality grow. The Learning House offered recommendations based on the findings. They include: </a:t>
            </a:r>
          </a:p>
          <a:p>
            <a:pPr fontAlgn="base"/>
            <a:r>
              <a:rPr lang="en-US" dirty="0"/>
              <a:t>mandatory or incentivized training for instructors who have not taught online. </a:t>
            </a:r>
          </a:p>
          <a:p>
            <a:pPr fontAlgn="base"/>
            <a:r>
              <a:rPr lang="en-US" dirty="0"/>
              <a:t>a regular feedback cycle for continuous professional development. </a:t>
            </a:r>
          </a:p>
          <a:p>
            <a:pPr fontAlgn="base"/>
            <a:r>
              <a:rPr lang="en-US" dirty="0"/>
              <a:t>a regular feedback cycle for instructor evaluation, including peer feedback. </a:t>
            </a:r>
          </a:p>
          <a:p>
            <a:pPr fontAlgn="base"/>
            <a:r>
              <a:rPr lang="en-US" dirty="0"/>
              <a:t>a uniform learning experience for standard components of an online course. </a:t>
            </a:r>
          </a:p>
          <a:p>
            <a:endParaRPr lang="en-US" dirty="0"/>
          </a:p>
          <a:p>
            <a:endParaRPr lang="en-US" dirty="0"/>
          </a:p>
        </p:txBody>
      </p:sp>
      <p:sp>
        <p:nvSpPr>
          <p:cNvPr id="4" name="Slide Number Placeholder 3"/>
          <p:cNvSpPr>
            <a:spLocks noGrp="1"/>
          </p:cNvSpPr>
          <p:nvPr>
            <p:ph type="sldNum" sz="quarter" idx="5"/>
          </p:nvPr>
        </p:nvSpPr>
        <p:spPr/>
        <p:txBody>
          <a:bodyPr/>
          <a:lstStyle/>
          <a:p>
            <a:fld id="{5CC986BC-3FE7-3E45-888F-3B053E12A262}" type="slidenum">
              <a:rPr lang="en-US" smtClean="0"/>
              <a:t>2</a:t>
            </a:fld>
            <a:endParaRPr lang="en-US"/>
          </a:p>
        </p:txBody>
      </p:sp>
    </p:spTree>
    <p:extLst>
      <p:ext uri="{BB962C8B-B14F-4D97-AF65-F5344CB8AC3E}">
        <p14:creationId xmlns:p14="http://schemas.microsoft.com/office/powerpoint/2010/main" val="272684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Divide into Groups of 5-7 people</a:t>
            </a:r>
            <a:r>
              <a:rPr lang="en-US" dirty="0"/>
              <a:t> </a:t>
            </a:r>
          </a:p>
          <a:p>
            <a:pPr fontAlgn="base"/>
            <a:r>
              <a:rPr lang="en-US" b="1" dirty="0"/>
              <a:t>Establish Roles</a:t>
            </a:r>
            <a:r>
              <a:rPr lang="en-US" dirty="0"/>
              <a:t> </a:t>
            </a:r>
          </a:p>
          <a:p>
            <a:pPr fontAlgn="base"/>
            <a:r>
              <a:rPr lang="en-US" dirty="0"/>
              <a:t>Monitor-Keep on track of time, assures everyone shares if they wish, follows group process </a:t>
            </a:r>
          </a:p>
          <a:p>
            <a:pPr fontAlgn="base"/>
            <a:r>
              <a:rPr lang="en-US" dirty="0"/>
              <a:t>Scribe-Backchannel </a:t>
            </a:r>
          </a:p>
          <a:p>
            <a:pPr fontAlgn="base"/>
            <a:r>
              <a:rPr lang="en-US" dirty="0"/>
              <a:t>Reporter-Speaker </a:t>
            </a:r>
          </a:p>
          <a:p>
            <a:pPr fontAlgn="base"/>
            <a:r>
              <a:rPr lang="en-US" b="1" dirty="0"/>
              <a:t>Step 1: Think </a:t>
            </a:r>
            <a:r>
              <a:rPr lang="en-US" dirty="0"/>
              <a:t>Allow individuals to take notes, think about questions briefly. Use Poll Everywhere individually, if desired (2-3 minutes) </a:t>
            </a:r>
          </a:p>
          <a:p>
            <a:pPr fontAlgn="base"/>
            <a:r>
              <a:rPr lang="en-US" b="1" dirty="0"/>
              <a:t>Step 2: Individual Share </a:t>
            </a:r>
            <a:r>
              <a:rPr lang="en-US" dirty="0"/>
              <a:t>Each person shares for one minute their thoughts, no one else talks or responds. Monitor keeps track of time, and assures everyone shares who wishes to.  (5-7 minutes) </a:t>
            </a:r>
          </a:p>
          <a:p>
            <a:pPr fontAlgn="base"/>
            <a:r>
              <a:rPr lang="en-US" b="1" dirty="0"/>
              <a:t>Step 3: Open discussion. </a:t>
            </a:r>
            <a:r>
              <a:rPr lang="en-US" dirty="0"/>
              <a:t>Now everyone can ask individuals questions, offer examples, offer confirmation or offer a counter story, ask for clarification. Scribe takes notes and shares group feedback notes on Poll Everywhere. Reporter prepares to share summary with the group.  (5-7 minutes) </a:t>
            </a:r>
          </a:p>
          <a:p>
            <a:pPr fontAlgn="base"/>
            <a:r>
              <a:rPr lang="en-US" b="1" dirty="0"/>
              <a:t>Step 4: Report Back to the entire room</a:t>
            </a:r>
            <a:r>
              <a:rPr lang="en-US" dirty="0"/>
              <a:t> </a:t>
            </a:r>
          </a:p>
          <a:p>
            <a:pPr fontAlgn="base"/>
            <a:r>
              <a:rPr lang="en-US" dirty="0"/>
              <a:t>Group reporter shared back to the entire round table the commonalities and innovations. A group scribe adds those comments to the Poll Everywhere.  (2-3 minutes per a group) </a:t>
            </a:r>
          </a:p>
          <a:p>
            <a:endParaRPr lang="en-US" dirty="0"/>
          </a:p>
          <a:p>
            <a:endParaRPr lang="en-US" dirty="0"/>
          </a:p>
        </p:txBody>
      </p:sp>
      <p:sp>
        <p:nvSpPr>
          <p:cNvPr id="4" name="Slide Number Placeholder 3"/>
          <p:cNvSpPr>
            <a:spLocks noGrp="1"/>
          </p:cNvSpPr>
          <p:nvPr>
            <p:ph type="sldNum" sz="quarter" idx="5"/>
          </p:nvPr>
        </p:nvSpPr>
        <p:spPr/>
        <p:txBody>
          <a:bodyPr/>
          <a:lstStyle/>
          <a:p>
            <a:fld id="{5CC986BC-3FE7-3E45-888F-3B053E12A262}" type="slidenum">
              <a:rPr lang="en-US" smtClean="0"/>
              <a:t>6</a:t>
            </a:fld>
            <a:endParaRPr lang="en-US"/>
          </a:p>
        </p:txBody>
      </p:sp>
    </p:spTree>
    <p:extLst>
      <p:ext uri="{BB962C8B-B14F-4D97-AF65-F5344CB8AC3E}">
        <p14:creationId xmlns:p14="http://schemas.microsoft.com/office/powerpoint/2010/main" val="390577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Divide into Groups of 5-7 people</a:t>
            </a:r>
            <a:r>
              <a:rPr lang="en-US" dirty="0"/>
              <a:t> </a:t>
            </a:r>
          </a:p>
          <a:p>
            <a:pPr fontAlgn="base"/>
            <a:r>
              <a:rPr lang="en-US" b="1" dirty="0"/>
              <a:t>Establish Roles</a:t>
            </a:r>
            <a:r>
              <a:rPr lang="en-US" dirty="0"/>
              <a:t> </a:t>
            </a:r>
          </a:p>
          <a:p>
            <a:pPr fontAlgn="base"/>
            <a:r>
              <a:rPr lang="en-US" dirty="0"/>
              <a:t>Monitor-Keep on track of time, assures everyone shares if they wish, follows group process </a:t>
            </a:r>
          </a:p>
          <a:p>
            <a:pPr fontAlgn="base"/>
            <a:r>
              <a:rPr lang="en-US" dirty="0"/>
              <a:t>Scribe-Backchannel </a:t>
            </a:r>
          </a:p>
          <a:p>
            <a:pPr fontAlgn="base"/>
            <a:r>
              <a:rPr lang="en-US" dirty="0"/>
              <a:t>Reporter-Speaker </a:t>
            </a:r>
          </a:p>
          <a:p>
            <a:pPr fontAlgn="base"/>
            <a:r>
              <a:rPr lang="en-US" b="1" dirty="0"/>
              <a:t>Step 1: Think </a:t>
            </a:r>
            <a:r>
              <a:rPr lang="en-US" dirty="0"/>
              <a:t>Allow individuals to take notes, think about questions briefly. Use Poll Everywhere individually, if desired (2-3 minutes) </a:t>
            </a:r>
          </a:p>
          <a:p>
            <a:pPr fontAlgn="base"/>
            <a:r>
              <a:rPr lang="en-US" b="1" dirty="0"/>
              <a:t>Step 2: Individual Share </a:t>
            </a:r>
            <a:r>
              <a:rPr lang="en-US" dirty="0"/>
              <a:t>Each person shares for one minute their thoughts, no one else talks or responds. Monitor keeps track of time, and assures everyone shares who wishes to.  (5-7 minutes) </a:t>
            </a:r>
          </a:p>
          <a:p>
            <a:pPr fontAlgn="base"/>
            <a:r>
              <a:rPr lang="en-US" b="1" dirty="0"/>
              <a:t>Step 3: Open discussion. </a:t>
            </a:r>
            <a:r>
              <a:rPr lang="en-US" dirty="0"/>
              <a:t>Now everyone can ask individuals questions, offer examples, offer confirmation or offer a counter story, ask for clarification. Scribe takes notes and shares group feedback notes on Poll Everywhere. Reporter prepares to share summary with the group.  (5-7 minutes) </a:t>
            </a:r>
          </a:p>
          <a:p>
            <a:pPr fontAlgn="base"/>
            <a:r>
              <a:rPr lang="en-US" b="1" dirty="0"/>
              <a:t>Step 4: Report Back to the entire room</a:t>
            </a:r>
            <a:r>
              <a:rPr lang="en-US" dirty="0"/>
              <a:t> </a:t>
            </a:r>
          </a:p>
          <a:p>
            <a:pPr fontAlgn="base"/>
            <a:r>
              <a:rPr lang="en-US" dirty="0"/>
              <a:t>Group reporter shared back to the entire round table the commonalities and innovations. A group scribe adds those comments to the Poll Everywhere.  (2-3 minutes per a group) </a:t>
            </a:r>
          </a:p>
          <a:p>
            <a:endParaRPr lang="en-US" dirty="0"/>
          </a:p>
          <a:p>
            <a:endParaRPr lang="en-US" dirty="0"/>
          </a:p>
        </p:txBody>
      </p:sp>
      <p:sp>
        <p:nvSpPr>
          <p:cNvPr id="4" name="Slide Number Placeholder 3"/>
          <p:cNvSpPr>
            <a:spLocks noGrp="1"/>
          </p:cNvSpPr>
          <p:nvPr>
            <p:ph type="sldNum" sz="quarter" idx="5"/>
          </p:nvPr>
        </p:nvSpPr>
        <p:spPr/>
        <p:txBody>
          <a:bodyPr/>
          <a:lstStyle/>
          <a:p>
            <a:fld id="{5CC986BC-3FE7-3E45-888F-3B053E12A262}" type="slidenum">
              <a:rPr lang="en-US" smtClean="0"/>
              <a:t>7</a:t>
            </a:fld>
            <a:endParaRPr lang="en-US"/>
          </a:p>
        </p:txBody>
      </p:sp>
    </p:spTree>
    <p:extLst>
      <p:ext uri="{BB962C8B-B14F-4D97-AF65-F5344CB8AC3E}">
        <p14:creationId xmlns:p14="http://schemas.microsoft.com/office/powerpoint/2010/main" val="124981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8/1/19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8/1/19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8/1/19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8/1/19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arninghouse.com/knowledge-center/research-reports/online-learning-at-public-universities/#cta-anchor" TargetMode="External"/><Relationship Id="rId2" Type="http://schemas.openxmlformats.org/officeDocument/2006/relationships/hyperlink" Target="https://www.insidehighered.com/digital-learning/article/2019/02/13/assessing-faculty-role-online-learning-public-comprehensi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CC07-940B-B749-A546-74BBBC347D1C}"/>
              </a:ext>
            </a:extLst>
          </p:cNvPr>
          <p:cNvSpPr>
            <a:spLocks noGrp="1"/>
          </p:cNvSpPr>
          <p:nvPr>
            <p:ph type="ctrTitle"/>
          </p:nvPr>
        </p:nvSpPr>
        <p:spPr/>
        <p:txBody>
          <a:bodyPr>
            <a:normAutofit fontScale="90000"/>
          </a:bodyPr>
          <a:lstStyle/>
          <a:p>
            <a:r>
              <a:rPr lang="en-US" dirty="0"/>
              <a:t>Are We Doing Enough for Faculty who are Teaching Online? </a:t>
            </a:r>
          </a:p>
        </p:txBody>
      </p:sp>
      <p:sp>
        <p:nvSpPr>
          <p:cNvPr id="3" name="Subtitle 2">
            <a:extLst>
              <a:ext uri="{FF2B5EF4-FFF2-40B4-BE49-F238E27FC236}">
                <a16:creationId xmlns:a16="http://schemas.microsoft.com/office/drawing/2014/main" id="{C345CBE2-C94F-F141-ABF4-1D3F4A4A36A9}"/>
              </a:ext>
            </a:extLst>
          </p:cNvPr>
          <p:cNvSpPr>
            <a:spLocks noGrp="1"/>
          </p:cNvSpPr>
          <p:nvPr>
            <p:ph type="subTitle" idx="1"/>
          </p:nvPr>
        </p:nvSpPr>
        <p:spPr/>
        <p:txBody>
          <a:bodyPr/>
          <a:lstStyle/>
          <a:p>
            <a:r>
              <a:rPr lang="en-US" dirty="0"/>
              <a:t>Roundtable facilitated by:</a:t>
            </a:r>
          </a:p>
          <a:p>
            <a:r>
              <a:rPr lang="en-US" dirty="0"/>
              <a:t>Elizabeth A. </a:t>
            </a:r>
            <a:r>
              <a:rPr lang="en-US" dirty="0" err="1"/>
              <a:t>Harsma</a:t>
            </a:r>
            <a:endParaRPr lang="en-US" dirty="0"/>
          </a:p>
        </p:txBody>
      </p:sp>
    </p:spTree>
    <p:extLst>
      <p:ext uri="{BB962C8B-B14F-4D97-AF65-F5344CB8AC3E}">
        <p14:creationId xmlns:p14="http://schemas.microsoft.com/office/powerpoint/2010/main" val="162930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2FAFF1-4D98-E74B-BF9E-721F17E7FFAB}"/>
              </a:ext>
            </a:extLst>
          </p:cNvPr>
          <p:cNvSpPr>
            <a:spLocks noGrp="1"/>
          </p:cNvSpPr>
          <p:nvPr>
            <p:ph type="title"/>
          </p:nvPr>
        </p:nvSpPr>
        <p:spPr/>
        <p:txBody>
          <a:bodyPr/>
          <a:lstStyle/>
          <a:p>
            <a:r>
              <a:rPr lang="en-US" dirty="0"/>
              <a:t>Round 1: Evaluate</a:t>
            </a:r>
          </a:p>
        </p:txBody>
      </p:sp>
      <p:sp>
        <p:nvSpPr>
          <p:cNvPr id="6" name="Content Placeholder 5">
            <a:extLst>
              <a:ext uri="{FF2B5EF4-FFF2-40B4-BE49-F238E27FC236}">
                <a16:creationId xmlns:a16="http://schemas.microsoft.com/office/drawing/2014/main" id="{001766D3-B3B4-7341-A3E5-D9516EF9337B}"/>
              </a:ext>
            </a:extLst>
          </p:cNvPr>
          <p:cNvSpPr>
            <a:spLocks noGrp="1"/>
          </p:cNvSpPr>
          <p:nvPr>
            <p:ph sz="half" idx="1"/>
          </p:nvPr>
        </p:nvSpPr>
        <p:spPr/>
        <p:txBody>
          <a:bodyPr/>
          <a:lstStyle/>
          <a:p>
            <a:r>
              <a:rPr lang="en-US" dirty="0"/>
              <a:t>What are you doing currently for faculty development in (online) teaching and learning? </a:t>
            </a:r>
          </a:p>
          <a:p>
            <a:r>
              <a:rPr lang="en-US" dirty="0"/>
              <a:t>Are the Learning House recommendations appropriate for public higher education institutions? </a:t>
            </a:r>
          </a:p>
          <a:p>
            <a:r>
              <a:rPr lang="en-US" dirty="0"/>
              <a:t>What should be taken out? What is missing? </a:t>
            </a:r>
          </a:p>
        </p:txBody>
      </p:sp>
      <p:pic>
        <p:nvPicPr>
          <p:cNvPr id="9" name="Content Placeholder 8">
            <a:extLst>
              <a:ext uri="{FF2B5EF4-FFF2-40B4-BE49-F238E27FC236}">
                <a16:creationId xmlns:a16="http://schemas.microsoft.com/office/drawing/2014/main" id="{3D361E41-ABED-6F40-A9EE-2796F3C219ED}"/>
              </a:ext>
            </a:extLst>
          </p:cNvPr>
          <p:cNvPicPr>
            <a:picLocks noGrp="1" noChangeAspect="1"/>
          </p:cNvPicPr>
          <p:nvPr>
            <p:ph sz="half" idx="2"/>
          </p:nvPr>
        </p:nvPicPr>
        <p:blipFill>
          <a:blip r:embed="rId2"/>
          <a:stretch>
            <a:fillRect/>
          </a:stretch>
        </p:blipFill>
        <p:spPr>
          <a:xfrm>
            <a:off x="5853683" y="3165601"/>
            <a:ext cx="5848462" cy="1653534"/>
          </a:xfrm>
        </p:spPr>
      </p:pic>
    </p:spTree>
    <p:extLst>
      <p:ext uri="{BB962C8B-B14F-4D97-AF65-F5344CB8AC3E}">
        <p14:creationId xmlns:p14="http://schemas.microsoft.com/office/powerpoint/2010/main" val="403702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2FAFF1-4D98-E74B-BF9E-721F17E7FFAB}"/>
              </a:ext>
            </a:extLst>
          </p:cNvPr>
          <p:cNvSpPr>
            <a:spLocks noGrp="1"/>
          </p:cNvSpPr>
          <p:nvPr>
            <p:ph type="title"/>
          </p:nvPr>
        </p:nvSpPr>
        <p:spPr/>
        <p:txBody>
          <a:bodyPr/>
          <a:lstStyle/>
          <a:p>
            <a:r>
              <a:rPr lang="en-US" dirty="0"/>
              <a:t>Round 2: Assess</a:t>
            </a:r>
          </a:p>
        </p:txBody>
      </p:sp>
      <p:sp>
        <p:nvSpPr>
          <p:cNvPr id="6" name="Content Placeholder 5">
            <a:extLst>
              <a:ext uri="{FF2B5EF4-FFF2-40B4-BE49-F238E27FC236}">
                <a16:creationId xmlns:a16="http://schemas.microsoft.com/office/drawing/2014/main" id="{001766D3-B3B4-7341-A3E5-D9516EF9337B}"/>
              </a:ext>
            </a:extLst>
          </p:cNvPr>
          <p:cNvSpPr>
            <a:spLocks noGrp="1"/>
          </p:cNvSpPr>
          <p:nvPr>
            <p:ph sz="half" idx="1"/>
          </p:nvPr>
        </p:nvSpPr>
        <p:spPr/>
        <p:txBody>
          <a:bodyPr/>
          <a:lstStyle/>
          <a:p>
            <a:r>
              <a:rPr lang="en-US" dirty="0"/>
              <a:t>How do you/your institution motivate and incentivize pro dev? </a:t>
            </a:r>
          </a:p>
          <a:p>
            <a:r>
              <a:rPr lang="en-US" dirty="0"/>
              <a:t>How do you/your institution build a culture of pro dev/innovation? </a:t>
            </a:r>
          </a:p>
          <a:p>
            <a:r>
              <a:rPr lang="en-US" dirty="0"/>
              <a:t>Is an institutional culture change needed for these recommendations to be implemented in a meaningful way? </a:t>
            </a:r>
          </a:p>
          <a:p>
            <a:r>
              <a:rPr lang="en-US" dirty="0"/>
              <a:t>If so, what are the components and process of that culture change? </a:t>
            </a:r>
          </a:p>
        </p:txBody>
      </p:sp>
      <p:pic>
        <p:nvPicPr>
          <p:cNvPr id="9" name="Content Placeholder 8">
            <a:extLst>
              <a:ext uri="{FF2B5EF4-FFF2-40B4-BE49-F238E27FC236}">
                <a16:creationId xmlns:a16="http://schemas.microsoft.com/office/drawing/2014/main" id="{3D361E41-ABED-6F40-A9EE-2796F3C219ED}"/>
              </a:ext>
            </a:extLst>
          </p:cNvPr>
          <p:cNvPicPr>
            <a:picLocks noGrp="1" noChangeAspect="1"/>
          </p:cNvPicPr>
          <p:nvPr>
            <p:ph sz="half" idx="2"/>
          </p:nvPr>
        </p:nvPicPr>
        <p:blipFill>
          <a:blip r:embed="rId2"/>
          <a:stretch>
            <a:fillRect/>
          </a:stretch>
        </p:blipFill>
        <p:spPr>
          <a:xfrm>
            <a:off x="5853683" y="3165601"/>
            <a:ext cx="5848462" cy="1653534"/>
          </a:xfrm>
        </p:spPr>
      </p:pic>
    </p:spTree>
    <p:extLst>
      <p:ext uri="{BB962C8B-B14F-4D97-AF65-F5344CB8AC3E}">
        <p14:creationId xmlns:p14="http://schemas.microsoft.com/office/powerpoint/2010/main" val="18343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2FAFF1-4D98-E74B-BF9E-721F17E7FFAB}"/>
              </a:ext>
            </a:extLst>
          </p:cNvPr>
          <p:cNvSpPr>
            <a:spLocks noGrp="1"/>
          </p:cNvSpPr>
          <p:nvPr>
            <p:ph type="title"/>
          </p:nvPr>
        </p:nvSpPr>
        <p:spPr/>
        <p:txBody>
          <a:bodyPr/>
          <a:lstStyle/>
          <a:p>
            <a:r>
              <a:rPr lang="en-US" dirty="0"/>
              <a:t>Round 3: Apply</a:t>
            </a:r>
          </a:p>
        </p:txBody>
      </p:sp>
      <p:sp>
        <p:nvSpPr>
          <p:cNvPr id="6" name="Content Placeholder 5">
            <a:extLst>
              <a:ext uri="{FF2B5EF4-FFF2-40B4-BE49-F238E27FC236}">
                <a16:creationId xmlns:a16="http://schemas.microsoft.com/office/drawing/2014/main" id="{001766D3-B3B4-7341-A3E5-D9516EF9337B}"/>
              </a:ext>
            </a:extLst>
          </p:cNvPr>
          <p:cNvSpPr>
            <a:spLocks noGrp="1"/>
          </p:cNvSpPr>
          <p:nvPr>
            <p:ph sz="half" idx="1"/>
          </p:nvPr>
        </p:nvSpPr>
        <p:spPr/>
        <p:txBody>
          <a:bodyPr/>
          <a:lstStyle/>
          <a:p>
            <a:r>
              <a:rPr lang="en-US" dirty="0"/>
              <a:t>What’s on the horizon for faculty development for you/your institution? </a:t>
            </a:r>
          </a:p>
          <a:p>
            <a:r>
              <a:rPr lang="en-US" dirty="0"/>
              <a:t>What are you doing to plan for it? </a:t>
            </a:r>
          </a:p>
          <a:p>
            <a:r>
              <a:rPr lang="en-US" dirty="0"/>
              <a:t>What could these recommendations look like in public higher education institutions? </a:t>
            </a:r>
          </a:p>
          <a:p>
            <a:r>
              <a:rPr lang="en-US" dirty="0"/>
              <a:t>What are the best practices for establishing and maintaining sustainable practice of these recommendations? </a:t>
            </a:r>
          </a:p>
        </p:txBody>
      </p:sp>
      <p:pic>
        <p:nvPicPr>
          <p:cNvPr id="9" name="Content Placeholder 8">
            <a:extLst>
              <a:ext uri="{FF2B5EF4-FFF2-40B4-BE49-F238E27FC236}">
                <a16:creationId xmlns:a16="http://schemas.microsoft.com/office/drawing/2014/main" id="{3D361E41-ABED-6F40-A9EE-2796F3C219ED}"/>
              </a:ext>
            </a:extLst>
          </p:cNvPr>
          <p:cNvPicPr>
            <a:picLocks noGrp="1" noChangeAspect="1"/>
          </p:cNvPicPr>
          <p:nvPr>
            <p:ph sz="half" idx="2"/>
          </p:nvPr>
        </p:nvPicPr>
        <p:blipFill>
          <a:blip r:embed="rId2"/>
          <a:stretch>
            <a:fillRect/>
          </a:stretch>
        </p:blipFill>
        <p:spPr>
          <a:xfrm>
            <a:off x="5853683" y="3165601"/>
            <a:ext cx="5848462" cy="1653534"/>
          </a:xfrm>
        </p:spPr>
      </p:pic>
    </p:spTree>
    <p:extLst>
      <p:ext uri="{BB962C8B-B14F-4D97-AF65-F5344CB8AC3E}">
        <p14:creationId xmlns:p14="http://schemas.microsoft.com/office/powerpoint/2010/main" val="322960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5AEB-455B-C649-B5CD-1EDAFAC7BA2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4B6628C-102D-FB4C-87CD-D6EC973D6834}"/>
              </a:ext>
            </a:extLst>
          </p:cNvPr>
          <p:cNvSpPr>
            <a:spLocks noGrp="1"/>
          </p:cNvSpPr>
          <p:nvPr>
            <p:ph idx="1"/>
          </p:nvPr>
        </p:nvSpPr>
        <p:spPr/>
        <p:txBody>
          <a:bodyPr/>
          <a:lstStyle/>
          <a:p>
            <a:pPr marL="0" indent="0">
              <a:buNone/>
            </a:pPr>
            <a:r>
              <a:rPr lang="en-US" dirty="0"/>
              <a:t>Lederman, D. (2019, February 13). </a:t>
            </a:r>
            <a:r>
              <a:rPr lang="en-US" i="1" dirty="0"/>
              <a:t>Too Little Help for Professors Teaching Online</a:t>
            </a:r>
            <a:r>
              <a:rPr lang="en-US" dirty="0"/>
              <a:t>. Retrieved March 7, 2019, from </a:t>
            </a:r>
            <a:r>
              <a:rPr lang="en-US" dirty="0">
                <a:hlinkClick r:id="rId2"/>
              </a:rPr>
              <a:t>https://www.insidehighered.com/digital-learning/article/2019/02/13/assessing-faculty-role-online-learning-public-comprehensive</a:t>
            </a:r>
            <a:r>
              <a:rPr lang="en-US" dirty="0"/>
              <a:t> </a:t>
            </a:r>
          </a:p>
          <a:p>
            <a:pPr marL="0" indent="0">
              <a:buNone/>
            </a:pPr>
            <a:br>
              <a:rPr lang="en-US" dirty="0"/>
            </a:br>
            <a:r>
              <a:rPr lang="en-US" dirty="0"/>
              <a:t>Magda, A.J. (2019). </a:t>
            </a:r>
            <a:r>
              <a:rPr lang="en-US" i="1" dirty="0"/>
              <a:t>Online learning at public universities: Recruiting, orienting, and supporting online faculty</a:t>
            </a:r>
            <a:r>
              <a:rPr lang="en-US" dirty="0"/>
              <a:t>. Learning House. Louisville, KY. Retrieved from </a:t>
            </a:r>
            <a:r>
              <a:rPr lang="en-US" dirty="0">
                <a:hlinkClick r:id="rId3"/>
              </a:rPr>
              <a:t>https://www.learninghouse.com/knowledge-center/research-reports/online-learning-at-public-universities/</a:t>
            </a:r>
            <a:r>
              <a:rPr lang="en-US" dirty="0"/>
              <a:t> </a:t>
            </a:r>
          </a:p>
        </p:txBody>
      </p:sp>
    </p:spTree>
    <p:extLst>
      <p:ext uri="{BB962C8B-B14F-4D97-AF65-F5344CB8AC3E}">
        <p14:creationId xmlns:p14="http://schemas.microsoft.com/office/powerpoint/2010/main" val="76291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38E4-27C7-7945-B604-511CFDD6921D}"/>
              </a:ext>
            </a:extLst>
          </p:cNvPr>
          <p:cNvSpPr>
            <a:spLocks noGrp="1"/>
          </p:cNvSpPr>
          <p:nvPr>
            <p:ph type="title"/>
          </p:nvPr>
        </p:nvSpPr>
        <p:spPr/>
        <p:txBody>
          <a:bodyPr/>
          <a:lstStyle/>
          <a:p>
            <a:r>
              <a:rPr lang="en-US" dirty="0"/>
              <a:t>Intro</a:t>
            </a:r>
          </a:p>
        </p:txBody>
      </p:sp>
      <p:pic>
        <p:nvPicPr>
          <p:cNvPr id="5" name="Content Placeholder 4">
            <a:extLst>
              <a:ext uri="{FF2B5EF4-FFF2-40B4-BE49-F238E27FC236}">
                <a16:creationId xmlns:a16="http://schemas.microsoft.com/office/drawing/2014/main" id="{BDDF69EC-FB15-3848-8D05-97227AEDA8BB}"/>
              </a:ext>
            </a:extLst>
          </p:cNvPr>
          <p:cNvPicPr>
            <a:picLocks noGrp="1" noChangeAspect="1"/>
          </p:cNvPicPr>
          <p:nvPr>
            <p:ph idx="1"/>
          </p:nvPr>
        </p:nvPicPr>
        <p:blipFill>
          <a:blip r:embed="rId3"/>
          <a:stretch>
            <a:fillRect/>
          </a:stretch>
        </p:blipFill>
        <p:spPr>
          <a:xfrm>
            <a:off x="3882571" y="2428218"/>
            <a:ext cx="4426858" cy="4067176"/>
          </a:xfrm>
        </p:spPr>
      </p:pic>
    </p:spTree>
    <p:extLst>
      <p:ext uri="{BB962C8B-B14F-4D97-AF65-F5344CB8AC3E}">
        <p14:creationId xmlns:p14="http://schemas.microsoft.com/office/powerpoint/2010/main" val="183173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9835-D0CD-1940-987B-520E58C4147D}"/>
              </a:ext>
            </a:extLst>
          </p:cNvPr>
          <p:cNvSpPr>
            <a:spLocks noGrp="1"/>
          </p:cNvSpPr>
          <p:nvPr>
            <p:ph type="title"/>
          </p:nvPr>
        </p:nvSpPr>
        <p:spPr/>
        <p:txBody>
          <a:bodyPr/>
          <a:lstStyle/>
          <a:p>
            <a:r>
              <a:rPr lang="en-US" dirty="0"/>
              <a:t>Not enough?</a:t>
            </a:r>
          </a:p>
        </p:txBody>
      </p:sp>
      <p:sp>
        <p:nvSpPr>
          <p:cNvPr id="3" name="Content Placeholder 2">
            <a:extLst>
              <a:ext uri="{FF2B5EF4-FFF2-40B4-BE49-F238E27FC236}">
                <a16:creationId xmlns:a16="http://schemas.microsoft.com/office/drawing/2014/main" id="{39BF83A2-759D-2840-9BFE-4ABE95FBEEA7}"/>
              </a:ext>
            </a:extLst>
          </p:cNvPr>
          <p:cNvSpPr>
            <a:spLocks noGrp="1"/>
          </p:cNvSpPr>
          <p:nvPr>
            <p:ph idx="1"/>
          </p:nvPr>
        </p:nvSpPr>
        <p:spPr/>
        <p:txBody>
          <a:bodyPr>
            <a:normAutofit/>
          </a:bodyPr>
          <a:lstStyle/>
          <a:p>
            <a:pPr marL="0" indent="0">
              <a:buNone/>
            </a:pPr>
            <a:r>
              <a:rPr lang="en-US" sz="2200" dirty="0"/>
              <a:t>“they [higher ed public institutions] are often not training faculty members in advance or giving them the support they might need to be effective and to continue to develop their skills” (Lederman, 2019)</a:t>
            </a:r>
          </a:p>
        </p:txBody>
      </p:sp>
    </p:spTree>
    <p:extLst>
      <p:ext uri="{BB962C8B-B14F-4D97-AF65-F5344CB8AC3E}">
        <p14:creationId xmlns:p14="http://schemas.microsoft.com/office/powerpoint/2010/main" val="346451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3256-9C92-B84A-986C-39F455BDAAF7}"/>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092D55BC-CA7C-B846-BFBE-E5400024120D}"/>
              </a:ext>
            </a:extLst>
          </p:cNvPr>
          <p:cNvSpPr>
            <a:spLocks noGrp="1"/>
          </p:cNvSpPr>
          <p:nvPr>
            <p:ph idx="1"/>
          </p:nvPr>
        </p:nvSpPr>
        <p:spPr/>
        <p:txBody>
          <a:bodyPr/>
          <a:lstStyle/>
          <a:p>
            <a:pPr fontAlgn="base"/>
            <a:r>
              <a:rPr lang="en-US" dirty="0"/>
              <a:t>Mandatory or incentivized training for instructors who have not taught online. </a:t>
            </a:r>
          </a:p>
          <a:p>
            <a:pPr fontAlgn="base"/>
            <a:r>
              <a:rPr lang="en-US" dirty="0"/>
              <a:t>Regular feedback cycle for continuous professional development. </a:t>
            </a:r>
          </a:p>
          <a:p>
            <a:pPr fontAlgn="base"/>
            <a:r>
              <a:rPr lang="en-US" dirty="0"/>
              <a:t>Regular feedback cycle for instructor evaluation, including peer feedback. </a:t>
            </a:r>
          </a:p>
          <a:p>
            <a:pPr fontAlgn="base"/>
            <a:r>
              <a:rPr lang="en-US" dirty="0"/>
              <a:t>Uniform learning experience for standard components of an online course. </a:t>
            </a:r>
          </a:p>
          <a:p>
            <a:pPr marL="0" indent="0">
              <a:buNone/>
            </a:pPr>
            <a:endParaRPr lang="en-US" dirty="0"/>
          </a:p>
          <a:p>
            <a:endParaRPr lang="en-US" dirty="0"/>
          </a:p>
        </p:txBody>
      </p:sp>
    </p:spTree>
    <p:extLst>
      <p:ext uri="{BB962C8B-B14F-4D97-AF65-F5344CB8AC3E}">
        <p14:creationId xmlns:p14="http://schemas.microsoft.com/office/powerpoint/2010/main" val="226675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7AD6-07E6-3448-98F3-A34EAF5806F0}"/>
              </a:ext>
            </a:extLst>
          </p:cNvPr>
          <p:cNvSpPr>
            <a:spLocks noGrp="1"/>
          </p:cNvSpPr>
          <p:nvPr>
            <p:ph type="title"/>
          </p:nvPr>
        </p:nvSpPr>
        <p:spPr/>
        <p:txBody>
          <a:bodyPr/>
          <a:lstStyle/>
          <a:p>
            <a:r>
              <a:rPr lang="en-US" dirty="0"/>
              <a:t>Roundtable outcomes</a:t>
            </a:r>
          </a:p>
        </p:txBody>
      </p:sp>
      <p:sp>
        <p:nvSpPr>
          <p:cNvPr id="3" name="Content Placeholder 2">
            <a:extLst>
              <a:ext uri="{FF2B5EF4-FFF2-40B4-BE49-F238E27FC236}">
                <a16:creationId xmlns:a16="http://schemas.microsoft.com/office/drawing/2014/main" id="{BCE98458-B9F7-7547-95E1-C23668954B2B}"/>
              </a:ext>
            </a:extLst>
          </p:cNvPr>
          <p:cNvSpPr>
            <a:spLocks noGrp="1"/>
          </p:cNvSpPr>
          <p:nvPr>
            <p:ph idx="1"/>
          </p:nvPr>
        </p:nvSpPr>
        <p:spPr/>
        <p:txBody>
          <a:bodyPr/>
          <a:lstStyle/>
          <a:p>
            <a:pPr fontAlgn="base"/>
            <a:r>
              <a:rPr lang="en-US" dirty="0"/>
              <a:t>Evaluate recommendations for faculty professional development in online teaching in higher education.  </a:t>
            </a:r>
          </a:p>
          <a:p>
            <a:pPr fontAlgn="base"/>
            <a:r>
              <a:rPr lang="en-US" dirty="0"/>
              <a:t>Assess the necessity of institutional culture change to the implementation of the proposed recommendations.  </a:t>
            </a:r>
          </a:p>
          <a:p>
            <a:pPr fontAlgn="base"/>
            <a:r>
              <a:rPr lang="en-US" dirty="0"/>
              <a:t>Apply best practices in professional/human development to hypothesize about or share programming models and practices of these recommendations.  </a:t>
            </a:r>
          </a:p>
          <a:p>
            <a:pPr marL="0" indent="0">
              <a:buNone/>
            </a:pPr>
            <a:endParaRPr lang="en-US" dirty="0"/>
          </a:p>
        </p:txBody>
      </p:sp>
    </p:spTree>
    <p:extLst>
      <p:ext uri="{BB962C8B-B14F-4D97-AF65-F5344CB8AC3E}">
        <p14:creationId xmlns:p14="http://schemas.microsoft.com/office/powerpoint/2010/main" val="319443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C2DF-3E4C-4147-9F01-824164BB4CC7}"/>
              </a:ext>
            </a:extLst>
          </p:cNvPr>
          <p:cNvSpPr>
            <a:spLocks noGrp="1"/>
          </p:cNvSpPr>
          <p:nvPr>
            <p:ph type="title"/>
          </p:nvPr>
        </p:nvSpPr>
        <p:spPr/>
        <p:txBody>
          <a:bodyPr/>
          <a:lstStyle/>
          <a:p>
            <a:r>
              <a:rPr lang="en-US" dirty="0"/>
              <a:t>Group Process</a:t>
            </a:r>
          </a:p>
        </p:txBody>
      </p:sp>
      <p:sp>
        <p:nvSpPr>
          <p:cNvPr id="3" name="Content Placeholder 2">
            <a:extLst>
              <a:ext uri="{FF2B5EF4-FFF2-40B4-BE49-F238E27FC236}">
                <a16:creationId xmlns:a16="http://schemas.microsoft.com/office/drawing/2014/main" id="{D18432A3-3A39-F54C-B80F-E0BD4ED75A94}"/>
              </a:ext>
            </a:extLst>
          </p:cNvPr>
          <p:cNvSpPr>
            <a:spLocks noGrp="1"/>
          </p:cNvSpPr>
          <p:nvPr>
            <p:ph idx="1"/>
          </p:nvPr>
        </p:nvSpPr>
        <p:spPr/>
        <p:txBody>
          <a:bodyPr>
            <a:normAutofit/>
          </a:bodyPr>
          <a:lstStyle/>
          <a:p>
            <a:pPr fontAlgn="base"/>
            <a:r>
              <a:rPr lang="en-US" b="1" dirty="0"/>
              <a:t>Divide into Groups of 5-7 people</a:t>
            </a:r>
            <a:r>
              <a:rPr lang="en-US" dirty="0"/>
              <a:t> </a:t>
            </a:r>
          </a:p>
          <a:p>
            <a:pPr fontAlgn="base"/>
            <a:r>
              <a:rPr lang="en-US" b="1" dirty="0"/>
              <a:t>Establish Roles: </a:t>
            </a:r>
            <a:r>
              <a:rPr lang="en-US" dirty="0"/>
              <a:t>Member,</a:t>
            </a:r>
            <a:r>
              <a:rPr lang="en-US" b="1" dirty="0"/>
              <a:t> </a:t>
            </a:r>
            <a:r>
              <a:rPr lang="en-US" dirty="0"/>
              <a:t>Monitor, Scribe, Reporter</a:t>
            </a:r>
          </a:p>
          <a:p>
            <a:pPr lvl="1" fontAlgn="base"/>
            <a:r>
              <a:rPr lang="en-US" b="1" dirty="0"/>
              <a:t>Member</a:t>
            </a:r>
            <a:r>
              <a:rPr lang="en-US" dirty="0"/>
              <a:t>: Participate in the discussion, share your thoughts, use the Poll Everywhere individually</a:t>
            </a:r>
          </a:p>
          <a:p>
            <a:pPr lvl="1" fontAlgn="base"/>
            <a:r>
              <a:rPr lang="en-US" b="1" dirty="0"/>
              <a:t>Monitor</a:t>
            </a:r>
            <a:r>
              <a:rPr lang="en-US" dirty="0"/>
              <a:t>: Keep on track of time, assures everyone shares if they wish, follows group process </a:t>
            </a:r>
          </a:p>
          <a:p>
            <a:pPr lvl="1" fontAlgn="base"/>
            <a:r>
              <a:rPr lang="en-US" b="1" dirty="0"/>
              <a:t>Scribe</a:t>
            </a:r>
            <a:r>
              <a:rPr lang="en-US" dirty="0"/>
              <a:t>: Take notes, shares on Poll Everywhere for the group </a:t>
            </a:r>
          </a:p>
          <a:p>
            <a:pPr lvl="1" fontAlgn="base"/>
            <a:r>
              <a:rPr lang="en-US" b="1" dirty="0"/>
              <a:t>Reporter</a:t>
            </a:r>
            <a:r>
              <a:rPr lang="en-US" dirty="0"/>
              <a:t>: Speaker summarizes group finds and reports to the whole room after each round</a:t>
            </a:r>
          </a:p>
        </p:txBody>
      </p:sp>
    </p:spTree>
    <p:extLst>
      <p:ext uri="{BB962C8B-B14F-4D97-AF65-F5344CB8AC3E}">
        <p14:creationId xmlns:p14="http://schemas.microsoft.com/office/powerpoint/2010/main" val="5148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C2DF-3E4C-4147-9F01-824164BB4CC7}"/>
              </a:ext>
            </a:extLst>
          </p:cNvPr>
          <p:cNvSpPr>
            <a:spLocks noGrp="1"/>
          </p:cNvSpPr>
          <p:nvPr>
            <p:ph type="title"/>
          </p:nvPr>
        </p:nvSpPr>
        <p:spPr/>
        <p:txBody>
          <a:bodyPr/>
          <a:lstStyle/>
          <a:p>
            <a:r>
              <a:rPr lang="en-US" dirty="0"/>
              <a:t>Group Process for each round</a:t>
            </a:r>
          </a:p>
        </p:txBody>
      </p:sp>
      <p:sp>
        <p:nvSpPr>
          <p:cNvPr id="3" name="Content Placeholder 2">
            <a:extLst>
              <a:ext uri="{FF2B5EF4-FFF2-40B4-BE49-F238E27FC236}">
                <a16:creationId xmlns:a16="http://schemas.microsoft.com/office/drawing/2014/main" id="{D18432A3-3A39-F54C-B80F-E0BD4ED75A94}"/>
              </a:ext>
            </a:extLst>
          </p:cNvPr>
          <p:cNvSpPr>
            <a:spLocks noGrp="1"/>
          </p:cNvSpPr>
          <p:nvPr>
            <p:ph idx="1"/>
          </p:nvPr>
        </p:nvSpPr>
        <p:spPr/>
        <p:txBody>
          <a:bodyPr>
            <a:normAutofit fontScale="92500" lnSpcReduction="20000"/>
          </a:bodyPr>
          <a:lstStyle/>
          <a:p>
            <a:pPr fontAlgn="base"/>
            <a:r>
              <a:rPr lang="en-US" b="1" dirty="0"/>
              <a:t>Step 1:  Think </a:t>
            </a:r>
            <a:r>
              <a:rPr lang="en-US" dirty="0"/>
              <a:t>Allow individuals to take notes, think about questions briefly. Use Poll Everywhere individually, if desired (2-3 minutes) </a:t>
            </a:r>
          </a:p>
          <a:p>
            <a:pPr fontAlgn="base"/>
            <a:r>
              <a:rPr lang="en-US" b="1" dirty="0"/>
              <a:t>Step 2:  Share </a:t>
            </a:r>
            <a:r>
              <a:rPr lang="en-US" dirty="0"/>
              <a:t>Each person shares for one minute their thoughts, no one else talks or responds. Monitor keeps track of time, and assures everyone shares who wishes to.  (5-7 minutes) </a:t>
            </a:r>
          </a:p>
          <a:p>
            <a:pPr fontAlgn="base"/>
            <a:r>
              <a:rPr lang="en-US" b="1" dirty="0"/>
              <a:t>Step 3: Discuss. </a:t>
            </a:r>
            <a:r>
              <a:rPr lang="en-US" dirty="0"/>
              <a:t>Now everyone can ask individuals questions, offer examples, offer confirmation or offer a counter story, ask for clarification. Scribe takes notes and shares group feedback notes on Poll Everywhere. Reporter prepares to share summary with the group.  (5-7 minutes) </a:t>
            </a:r>
          </a:p>
          <a:p>
            <a:pPr fontAlgn="base"/>
            <a:r>
              <a:rPr lang="en-US" b="1" dirty="0"/>
              <a:t>Step 4: Report.</a:t>
            </a:r>
            <a:r>
              <a:rPr lang="en-US" dirty="0"/>
              <a:t> Group reporter shared back to the entire round table the commonalities and innovations. A group scribe adds those comments to the Poll Everywhere.  (2-3 minutes per a group) </a:t>
            </a:r>
          </a:p>
          <a:p>
            <a:pPr marL="0" indent="0" fontAlgn="base">
              <a:buNone/>
            </a:pPr>
            <a:endParaRPr lang="en-US" dirty="0"/>
          </a:p>
        </p:txBody>
      </p:sp>
    </p:spTree>
    <p:extLst>
      <p:ext uri="{BB962C8B-B14F-4D97-AF65-F5344CB8AC3E}">
        <p14:creationId xmlns:p14="http://schemas.microsoft.com/office/powerpoint/2010/main" val="307686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CBC2-A085-9F49-8E7E-A17BE2F51056}"/>
              </a:ext>
            </a:extLst>
          </p:cNvPr>
          <p:cNvSpPr>
            <a:spLocks noGrp="1"/>
          </p:cNvSpPr>
          <p:nvPr>
            <p:ph type="title"/>
          </p:nvPr>
        </p:nvSpPr>
        <p:spPr/>
        <p:txBody>
          <a:bodyPr/>
          <a:lstStyle/>
          <a:p>
            <a:r>
              <a:rPr lang="en-US" dirty="0"/>
              <a:t>Tech set-up</a:t>
            </a:r>
          </a:p>
        </p:txBody>
      </p:sp>
      <p:pic>
        <p:nvPicPr>
          <p:cNvPr id="5" name="Content Placeholder 4">
            <a:extLst>
              <a:ext uri="{FF2B5EF4-FFF2-40B4-BE49-F238E27FC236}">
                <a16:creationId xmlns:a16="http://schemas.microsoft.com/office/drawing/2014/main" id="{1B33631F-7A15-034C-A3BF-99A8976FFF2A}"/>
              </a:ext>
            </a:extLst>
          </p:cNvPr>
          <p:cNvPicPr>
            <a:picLocks noGrp="1" noChangeAspect="1"/>
          </p:cNvPicPr>
          <p:nvPr>
            <p:ph idx="1"/>
          </p:nvPr>
        </p:nvPicPr>
        <p:blipFill>
          <a:blip r:embed="rId2"/>
          <a:stretch>
            <a:fillRect/>
          </a:stretch>
        </p:blipFill>
        <p:spPr>
          <a:xfrm>
            <a:off x="2933247" y="2626068"/>
            <a:ext cx="6325506" cy="3758573"/>
          </a:xfrm>
        </p:spPr>
      </p:pic>
    </p:spTree>
    <p:extLst>
      <p:ext uri="{BB962C8B-B14F-4D97-AF65-F5344CB8AC3E}">
        <p14:creationId xmlns:p14="http://schemas.microsoft.com/office/powerpoint/2010/main" val="35632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CBC2-A085-9F49-8E7E-A17BE2F51056}"/>
              </a:ext>
            </a:extLst>
          </p:cNvPr>
          <p:cNvSpPr>
            <a:spLocks noGrp="1"/>
          </p:cNvSpPr>
          <p:nvPr>
            <p:ph type="title"/>
          </p:nvPr>
        </p:nvSpPr>
        <p:spPr/>
        <p:txBody>
          <a:bodyPr/>
          <a:lstStyle/>
          <a:p>
            <a:r>
              <a:rPr lang="en-US" dirty="0"/>
              <a:t>Tech test</a:t>
            </a:r>
          </a:p>
        </p:txBody>
      </p:sp>
      <p:sp>
        <p:nvSpPr>
          <p:cNvPr id="4" name="Content Placeholder 3">
            <a:extLst>
              <a:ext uri="{FF2B5EF4-FFF2-40B4-BE49-F238E27FC236}">
                <a16:creationId xmlns:a16="http://schemas.microsoft.com/office/drawing/2014/main" id="{4CA78AFE-62E2-8449-AD38-DD59C8F58FDA}"/>
              </a:ext>
            </a:extLst>
          </p:cNvPr>
          <p:cNvSpPr>
            <a:spLocks noGrp="1"/>
          </p:cNvSpPr>
          <p:nvPr>
            <p:ph sz="half" idx="1"/>
          </p:nvPr>
        </p:nvSpPr>
        <p:spPr/>
        <p:txBody>
          <a:bodyPr/>
          <a:lstStyle/>
          <a:p>
            <a:r>
              <a:rPr lang="en-US" dirty="0"/>
              <a:t>In </a:t>
            </a:r>
            <a:r>
              <a:rPr lang="en-US" dirty="0" err="1"/>
              <a:t>PollEverywhere</a:t>
            </a:r>
            <a:r>
              <a:rPr lang="en-US" dirty="0"/>
              <a:t> share:</a:t>
            </a:r>
          </a:p>
          <a:p>
            <a:pPr lvl="1"/>
            <a:r>
              <a:rPr lang="en-US" dirty="0"/>
              <a:t>What type of institution do you work at?</a:t>
            </a:r>
          </a:p>
          <a:p>
            <a:pPr lvl="2"/>
            <a:r>
              <a:rPr lang="en-US" dirty="0"/>
              <a:t>K-12, 2-year college, university</a:t>
            </a:r>
          </a:p>
          <a:p>
            <a:pPr lvl="1"/>
            <a:r>
              <a:rPr lang="en-US" dirty="0"/>
              <a:t>What is your role there?</a:t>
            </a:r>
          </a:p>
          <a:p>
            <a:pPr lvl="2"/>
            <a:r>
              <a:rPr lang="en-US" dirty="0"/>
              <a:t>Student, Faculty/Teacher, Teacher Trainer, Professional Development Provider/Coordinator, Instructional Designer, Support Staff, </a:t>
            </a:r>
            <a:r>
              <a:rPr lang="en-US" dirty="0" err="1"/>
              <a:t>etc</a:t>
            </a:r>
            <a:r>
              <a:rPr lang="en-US" dirty="0"/>
              <a:t>…</a:t>
            </a:r>
          </a:p>
          <a:p>
            <a:pPr lvl="1"/>
            <a:r>
              <a:rPr lang="en-US" dirty="0"/>
              <a:t>Have you taught or taken online courses?</a:t>
            </a:r>
          </a:p>
        </p:txBody>
      </p:sp>
      <p:pic>
        <p:nvPicPr>
          <p:cNvPr id="6" name="Content Placeholder 4">
            <a:extLst>
              <a:ext uri="{FF2B5EF4-FFF2-40B4-BE49-F238E27FC236}">
                <a16:creationId xmlns:a16="http://schemas.microsoft.com/office/drawing/2014/main" id="{DB726197-A21D-2F4F-A0E4-9F16C68E1068}"/>
              </a:ext>
            </a:extLst>
          </p:cNvPr>
          <p:cNvPicPr>
            <a:picLocks noChangeAspect="1"/>
          </p:cNvPicPr>
          <p:nvPr/>
        </p:nvPicPr>
        <p:blipFill>
          <a:blip r:embed="rId2"/>
          <a:stretch>
            <a:fillRect/>
          </a:stretch>
        </p:blipFill>
        <p:spPr>
          <a:xfrm>
            <a:off x="6111526" y="2785603"/>
            <a:ext cx="4723823" cy="2806864"/>
          </a:xfrm>
          <a:prstGeom prst="rect">
            <a:avLst/>
          </a:prstGeom>
        </p:spPr>
      </p:pic>
    </p:spTree>
    <p:extLst>
      <p:ext uri="{BB962C8B-B14F-4D97-AF65-F5344CB8AC3E}">
        <p14:creationId xmlns:p14="http://schemas.microsoft.com/office/powerpoint/2010/main" val="294248345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120</TotalTime>
  <Words>488</Words>
  <Application>Microsoft Macintosh PowerPoint</Application>
  <PresentationFormat>Widescreen</PresentationFormat>
  <Paragraphs>80</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MT</vt:lpstr>
      <vt:lpstr>Parcel</vt:lpstr>
      <vt:lpstr>Are We Doing Enough for Faculty who are Teaching Online? </vt:lpstr>
      <vt:lpstr>Intro</vt:lpstr>
      <vt:lpstr>Not enough?</vt:lpstr>
      <vt:lpstr>Recommendations</vt:lpstr>
      <vt:lpstr>Roundtable outcomes</vt:lpstr>
      <vt:lpstr>Group Process</vt:lpstr>
      <vt:lpstr>Group Process for each round</vt:lpstr>
      <vt:lpstr>Tech set-up</vt:lpstr>
      <vt:lpstr>Tech test</vt:lpstr>
      <vt:lpstr>Round 1: Evaluate</vt:lpstr>
      <vt:lpstr>Round 2: Assess</vt:lpstr>
      <vt:lpstr>Round 3: Apply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Doing Enough for Faculty who are Teaching Online? </dc:title>
  <dc:creator>Microsoft Office User</dc:creator>
  <cp:lastModifiedBy>Microsoft Office User</cp:lastModifiedBy>
  <cp:revision>5</cp:revision>
  <dcterms:created xsi:type="dcterms:W3CDTF">2019-08-01T16:30:31Z</dcterms:created>
  <dcterms:modified xsi:type="dcterms:W3CDTF">2019-08-01T18:30:46Z</dcterms:modified>
</cp:coreProperties>
</file>