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50" r:id="rId3"/>
  </p:sldMasterIdLst>
  <p:notesMasterIdLst>
    <p:notesMasterId r:id="rId34"/>
  </p:notesMasterIdLst>
  <p:sldIdLst>
    <p:sldId id="265" r:id="rId4"/>
    <p:sldId id="257" r:id="rId5"/>
    <p:sldId id="282" r:id="rId6"/>
    <p:sldId id="301" r:id="rId7"/>
    <p:sldId id="283" r:id="rId8"/>
    <p:sldId id="286" r:id="rId9"/>
    <p:sldId id="284" r:id="rId10"/>
    <p:sldId id="287" r:id="rId11"/>
    <p:sldId id="303" r:id="rId12"/>
    <p:sldId id="321" r:id="rId13"/>
    <p:sldId id="307" r:id="rId14"/>
    <p:sldId id="305" r:id="rId15"/>
    <p:sldId id="308" r:id="rId16"/>
    <p:sldId id="302" r:id="rId17"/>
    <p:sldId id="309" r:id="rId18"/>
    <p:sldId id="258" r:id="rId19"/>
    <p:sldId id="261" r:id="rId20"/>
    <p:sldId id="311" r:id="rId21"/>
    <p:sldId id="306" r:id="rId22"/>
    <p:sldId id="319" r:id="rId23"/>
    <p:sldId id="288" r:id="rId24"/>
    <p:sldId id="313" r:id="rId25"/>
    <p:sldId id="289" r:id="rId26"/>
    <p:sldId id="314" r:id="rId27"/>
    <p:sldId id="315" r:id="rId28"/>
    <p:sldId id="316" r:id="rId29"/>
    <p:sldId id="256" r:id="rId30"/>
    <p:sldId id="320" r:id="rId31"/>
    <p:sldId id="317" r:id="rId32"/>
    <p:sldId id="31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F2B4BE"/>
    <a:srgbClr val="FEF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69697" autoAdjust="0"/>
  </p:normalViewPr>
  <p:slideViewPr>
    <p:cSldViewPr>
      <p:cViewPr varScale="1">
        <p:scale>
          <a:sx n="43" d="100"/>
          <a:sy n="43" d="100"/>
        </p:scale>
        <p:origin x="125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A2A37-B41C-444D-B564-E60F8CD63DF2}" type="datetimeFigureOut">
              <a:rPr lang="en-US" smtClean="0"/>
              <a:pPr/>
              <a:t>7/31/2019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026B9-CDB8-4BD7-B4C2-2EBCD0EAF09E}" type="slidenum">
              <a:rPr lang="en-US" smtClean="0"/>
              <a:pPr/>
              <a:t>‹#›</a:t>
            </a:fld>
            <a:endParaRPr lang="en-US"/>
          </a:p>
        </p:txBody>
      </p:sp>
    </p:spTree>
    <p:extLst>
      <p:ext uri="{BB962C8B-B14F-4D97-AF65-F5344CB8AC3E}">
        <p14:creationId xmlns:p14="http://schemas.microsoft.com/office/powerpoint/2010/main" val="59495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adlet.com/MrsMartinMNOHS/FarmingForag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adlet.com/MrsMartinMNOHS/FarmingForag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dlet.com/MrsMartinMNOHS/FarmingForag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adlet.com/MrsMartinMNOHS/FarmingForag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adlet.com/MrsMartinMNOHS/FarmingForag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dlet.com/MrsMartinMNOHS/FarmingForag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Quizlet</a:t>
            </a:r>
          </a:p>
          <a:p>
            <a:r>
              <a:rPr lang="en-US" dirty="0"/>
              <a:t>VoiceThread pages</a:t>
            </a:r>
          </a:p>
          <a:p>
            <a:endParaRPr lang="en-US" dirty="0"/>
          </a:p>
          <a:p>
            <a:endParaRPr lang="en-US" dirty="0"/>
          </a:p>
          <a:p>
            <a:r>
              <a:rPr lang="en-US" dirty="0"/>
              <a:t>Welcome!  I’m Anastasia Martin from Minnesota Online High School.  Or MNOHS as we affectionately call it.  </a:t>
            </a:r>
          </a:p>
          <a:p>
            <a:r>
              <a:rPr lang="en-US" dirty="0"/>
              <a:t>I’ve been teaching at MNOHS since the Fall of 2005.</a:t>
            </a:r>
          </a:p>
        </p:txBody>
      </p:sp>
      <p:sp>
        <p:nvSpPr>
          <p:cNvPr id="4" name="Slide Number Placeholder 3"/>
          <p:cNvSpPr>
            <a:spLocks noGrp="1"/>
          </p:cNvSpPr>
          <p:nvPr>
            <p:ph type="sldNum" sz="quarter" idx="10"/>
          </p:nvPr>
        </p:nvSpPr>
        <p:spPr/>
        <p:txBody>
          <a:bodyPr/>
          <a:lstStyle/>
          <a:p>
            <a:fld id="{B21026B9-CDB8-4BD7-B4C2-2EBCD0EAF0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Week 2 is the first week that students will be required to actively post by voice in a VoiceThread.  (https://voicethread.com/share/9581964/)</a:t>
            </a:r>
          </a:p>
          <a:p>
            <a:endParaRPr lang="en-US" dirty="0"/>
          </a:p>
          <a:p>
            <a:endParaRPr lang="en-US" dirty="0"/>
          </a:p>
          <a:p>
            <a:r>
              <a:rPr lang="en-US" dirty="0"/>
              <a:t>Padlet: </a:t>
            </a:r>
            <a:r>
              <a:rPr lang="en-US" dirty="0">
                <a:hlinkClick r:id="rId3"/>
              </a:rPr>
              <a:t>https://padlet.com/MrsMartinMNOHS/FarmingForaging</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5904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Week 2 is the first week that students will be required to actively post by voice in a VoiceThread.  (https://voicethread.com/share/9581964/)</a:t>
            </a:r>
          </a:p>
          <a:p>
            <a:endParaRPr lang="en-US" dirty="0"/>
          </a:p>
          <a:p>
            <a:endParaRPr lang="en-US" dirty="0"/>
          </a:p>
          <a:p>
            <a:r>
              <a:rPr lang="en-US" dirty="0"/>
              <a:t>Padlet: </a:t>
            </a:r>
            <a:r>
              <a:rPr lang="en-US" dirty="0">
                <a:hlinkClick r:id="rId3"/>
              </a:rPr>
              <a:t>https://padlet.com/MrsMartinMNOHS/FarmingForaging</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0634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026B9-CDB8-4BD7-B4C2-2EBCD0EAF09E}" type="slidenum">
              <a:rPr lang="en-US" smtClean="0"/>
              <a:pPr/>
              <a:t>12</a:t>
            </a:fld>
            <a:endParaRPr lang="en-US"/>
          </a:p>
        </p:txBody>
      </p:sp>
    </p:spTree>
    <p:extLst>
      <p:ext uri="{BB962C8B-B14F-4D97-AF65-F5344CB8AC3E}">
        <p14:creationId xmlns:p14="http://schemas.microsoft.com/office/powerpoint/2010/main" val="210064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Week 2 is the first week that students will be required to actively post by voice in a VoiceThread.  (https://voicethread.com/share/9581964/)</a:t>
            </a:r>
          </a:p>
          <a:p>
            <a:endParaRPr lang="en-US" dirty="0"/>
          </a:p>
          <a:p>
            <a:endParaRPr lang="en-US" dirty="0"/>
          </a:p>
          <a:p>
            <a:r>
              <a:rPr lang="en-US" dirty="0"/>
              <a:t>Padlet: </a:t>
            </a:r>
            <a:r>
              <a:rPr lang="en-US" dirty="0">
                <a:hlinkClick r:id="rId3"/>
              </a:rPr>
              <a:t>https://padlet.com/MrsMartinMNOHS/FarmingForaging</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4681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Week 2 is the first week that students will be required to actively post by voice in a VoiceThread.  (https://voicethread.com/share/9581964/)</a:t>
            </a:r>
          </a:p>
          <a:p>
            <a:endParaRPr lang="en-US" dirty="0"/>
          </a:p>
          <a:p>
            <a:endParaRPr lang="en-US" dirty="0"/>
          </a:p>
          <a:p>
            <a:r>
              <a:rPr lang="en-US" dirty="0"/>
              <a:t>Padlet: </a:t>
            </a:r>
            <a:r>
              <a:rPr lang="en-US" dirty="0">
                <a:hlinkClick r:id="rId3"/>
              </a:rPr>
              <a:t>https://padlet.com/MrsMartinMNOHS/FarmingForaging</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8823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you will show your thinking by sharing your position about the degree to which life in agrarian societies was better or worse than life in foraging societies.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Think about: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 evidence from the readings/documents to support your view – give at least 2 specific examples.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should include your first impressions about the quality of life among agrarian and foraging societies, the key elements of the evidence provided, an opposing viewpoint, and reasons for your conclusions. You should use and cite information from the texts to support your argument and to acknowledge the opposing point of view.</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A2B4F6-A5D0-44FE-9ED1-C7D4E0E868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05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4183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Week 2 is the first week that students will be required to actively post by voice in a VoiceThread.  (https://voicethread.com/share/9581964/)</a:t>
            </a:r>
          </a:p>
          <a:p>
            <a:endParaRPr lang="en-US" dirty="0"/>
          </a:p>
          <a:p>
            <a:endParaRPr lang="en-US" dirty="0"/>
          </a:p>
          <a:p>
            <a:r>
              <a:rPr lang="en-US" dirty="0"/>
              <a:t>Padlet: </a:t>
            </a:r>
            <a:r>
              <a:rPr lang="en-US" dirty="0">
                <a:hlinkClick r:id="rId3"/>
              </a:rPr>
              <a:t>https://padlet.com/MrsMartinMNOHS/FarmingForaging</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DE0187-8954-4200-9E4C-EE742E3885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314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2965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 reason I started to be intentional about teaching students how to talk early in the year was because I wanted to try doing a Model UN Conference at the end of the year.  </a:t>
            </a:r>
          </a:p>
          <a:p>
            <a:endParaRPr lang="en-US" dirty="0"/>
          </a:p>
          <a:p>
            <a:r>
              <a:rPr lang="en-US" dirty="0"/>
              <a:t>Previously I had students doing research projects and a VoiceThread presentation at the end of each quarter.  And I learned that without heavily using the tool (VoiceThread) and practicing speaking, students would either skip the project or the quality was meh.  (Of course there were exceptions – there is a select group of students who doesn’t really need all this scaffolding, but it certainly doesn’t hurt them to do it)</a:t>
            </a:r>
          </a:p>
          <a:p>
            <a:endParaRPr lang="en-US" dirty="0"/>
          </a:p>
          <a:p>
            <a:r>
              <a:rPr lang="en-US" dirty="0"/>
              <a:t>So at the same time that students are doing class Voice discussions for their weekly assignments, they are scaffolding to prepare to participate in the Model UN Conference.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81425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a:t>
            </a:r>
            <a:r>
              <a:rPr lang="en-US" baseline="0" dirty="0"/>
              <a:t> of you know MNOHS or ‘minnows’ (as we call ourselves) and probably some of you have never hear of us or mix us up with some other online high schools in the state.  There are about 30 online programs for MN high school students.  </a:t>
            </a:r>
          </a:p>
          <a:p>
            <a:endParaRPr lang="en-US" baseline="0" dirty="0"/>
          </a:p>
          <a:p>
            <a:r>
              <a:rPr lang="en-US" baseline="0" dirty="0"/>
              <a:t>How many of you are fully online? </a:t>
            </a:r>
          </a:p>
          <a:p>
            <a:r>
              <a:rPr lang="en-US" baseline="0" dirty="0"/>
              <a:t>Blended? </a:t>
            </a:r>
          </a:p>
          <a:p>
            <a:r>
              <a:rPr lang="en-US" baseline="0" dirty="0"/>
              <a:t>Classroom-based?</a:t>
            </a:r>
          </a:p>
          <a:p>
            <a:endParaRPr lang="en-US" baseline="0" dirty="0"/>
          </a:p>
          <a:p>
            <a:r>
              <a:rPr lang="en-US" baseline="0" dirty="0"/>
              <a:t>We are a fully online charter school serving students state-wide and even a couple tuition-paying out-of-state students.  We have students who are both comprehensive (full time) and supplemental.   Most of our interactions with students are asynchronous BUT we offer many synchronous supports….and you will see examples of the ways my colleagues and I create presence in this setting.  MNOHS is teacher and student-led which makes for a unique model in online education – we just celebrated our 10</a:t>
            </a:r>
            <a:r>
              <a:rPr lang="en-US" baseline="30000" dirty="0"/>
              <a:t>th</a:t>
            </a:r>
            <a:r>
              <a:rPr lang="en-US" baseline="0" dirty="0"/>
              <a:t> school year and most of the teachers on staff were here when we started, including myself.  And we are always looking for new ideas to be creative in our classrooms and connected to students and the greater MNOHS community.   </a:t>
            </a:r>
          </a:p>
          <a:p>
            <a:endParaRPr lang="en-US" baseline="0" dirty="0"/>
          </a:p>
          <a:p>
            <a:r>
              <a:rPr lang="en-US" baseline="0" dirty="0"/>
              <a:t>So, that brings me to why I’m here today!   To share some of what I have learned in the last 14 years of teaching (and learning!) in a fully online setting.    Throughout the next two days I hope to also learn from you and others who might be presenting. </a:t>
            </a:r>
            <a:endParaRPr lang="en-US" dirty="0"/>
          </a:p>
        </p:txBody>
      </p:sp>
      <p:sp>
        <p:nvSpPr>
          <p:cNvPr id="4" name="Slide Number Placeholder 3"/>
          <p:cNvSpPr>
            <a:spLocks noGrp="1"/>
          </p:cNvSpPr>
          <p:nvPr>
            <p:ph type="sldNum" sz="quarter" idx="10"/>
          </p:nvPr>
        </p:nvSpPr>
        <p:spPr/>
        <p:txBody>
          <a:bodyPr/>
          <a:lstStyle/>
          <a:p>
            <a:fld id="{6F600887-6EE8-4AE0-AC1E-3AD3248C1381}" type="slidenum">
              <a:rPr lang="en-US" smtClean="0"/>
              <a:pPr/>
              <a:t>2</a:t>
            </a:fld>
            <a:endParaRPr lang="en-US" dirty="0"/>
          </a:p>
        </p:txBody>
      </p:sp>
      <p:sp>
        <p:nvSpPr>
          <p:cNvPr id="5" name="Header Placeholder 4"/>
          <p:cNvSpPr>
            <a:spLocks noGrp="1"/>
          </p:cNvSpPr>
          <p:nvPr>
            <p:ph type="hdr" sz="quarter" idx="11"/>
          </p:nvPr>
        </p:nvSpPr>
        <p:spPr/>
        <p:txBody>
          <a:bodyPr/>
          <a:lstStyle/>
          <a:p>
            <a:r>
              <a:rPr lang="en-US" dirty="0"/>
              <a:t>The Presence Trifecta.  MN eLearning Summit</a:t>
            </a:r>
          </a:p>
        </p:txBody>
      </p:sp>
      <p:sp>
        <p:nvSpPr>
          <p:cNvPr id="6" name="Date Placeholder 5"/>
          <p:cNvSpPr>
            <a:spLocks noGrp="1"/>
          </p:cNvSpPr>
          <p:nvPr>
            <p:ph type="dt" idx="12"/>
          </p:nvPr>
        </p:nvSpPr>
        <p:spPr/>
        <p:txBody>
          <a:bodyPr/>
          <a:lstStyle/>
          <a:p>
            <a:fld id="{4C7D92B4-51C6-4956-8E4E-657109CF0C10}" type="datetime1">
              <a:rPr lang="en-US" smtClean="0"/>
              <a:pPr/>
              <a:t>7/31/2019</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 reason I started to be intentional about teaching students how to talk early in the year was because I wanted to try doing a Model UN Conference at the end of the year.  </a:t>
            </a:r>
          </a:p>
          <a:p>
            <a:endParaRPr lang="en-US" dirty="0"/>
          </a:p>
          <a:p>
            <a:r>
              <a:rPr lang="en-US" dirty="0"/>
              <a:t>Previously I had students doing research projects and a VoiceThread presentation at the end of each quarter.  And I learned that without heavily using the tool (VoiceThread) and practicing speaking, students would either skip the project or the quality was meh.  (Of course there were exceptions – there is a select group of students who doesn’t really need all this scaffolding, but it certainly doesn’t hurt them to do it)</a:t>
            </a:r>
          </a:p>
          <a:p>
            <a:endParaRPr lang="en-US" dirty="0"/>
          </a:p>
          <a:p>
            <a:r>
              <a:rPr lang="en-US" dirty="0"/>
              <a:t>So at the same time that students are doing class Voice discussions for their weekly assignments, they are scaffolding to prepare to participate in the Model UN Conference.  </a:t>
            </a:r>
          </a:p>
          <a:p>
            <a:endParaRPr lang="en-US" dirty="0"/>
          </a:p>
          <a:p>
            <a:r>
              <a:rPr lang="en-US" dirty="0"/>
              <a:t>Model UN VT</a:t>
            </a:r>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84060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0098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3094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195943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https://voicethread.com/share/10827185/</a:t>
            </a:r>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48463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https://voicethread.com/share/10876479/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Honestly, by the time we get to this assignment in Week 14 of Quarter 4, students are so well versed in VT and discussing by voice that it is almost anti-climatic!  </a:t>
            </a:r>
          </a:p>
          <a:p>
            <a:endParaRPr lang="en-US" dirty="0"/>
          </a:p>
        </p:txBody>
      </p:sp>
      <p:sp>
        <p:nvSpPr>
          <p:cNvPr id="4" name="Slide Number Placeholder 3"/>
          <p:cNvSpPr>
            <a:spLocks noGrp="1"/>
          </p:cNvSpPr>
          <p:nvPr>
            <p:ph type="sldNum" sz="quarter" idx="5"/>
          </p:nvPr>
        </p:nvSpPr>
        <p:spPr/>
        <p:txBody>
          <a:bodyPr/>
          <a:lstStyle/>
          <a:p>
            <a:fld id="{B21026B9-CDB8-4BD7-B4C2-2EBCD0EAF09E}" type="slidenum">
              <a:rPr lang="en-US" smtClean="0"/>
              <a:pPr/>
              <a:t>27</a:t>
            </a:fld>
            <a:endParaRPr lang="en-US"/>
          </a:p>
        </p:txBody>
      </p:sp>
    </p:spTree>
    <p:extLst>
      <p:ext uri="{BB962C8B-B14F-4D97-AF65-F5344CB8AC3E}">
        <p14:creationId xmlns:p14="http://schemas.microsoft.com/office/powerpoint/2010/main" val="2937223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DE0187-8954-4200-9E4C-EE742E3885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788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96068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4173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Getting students to talk by voice in an online classroom is a challenge. The default setting for modern communication is text and, yet, we become frustrated when students don't want to use their voice to speak in our classrooms. We have to be intentional about teaching them to talk. What I want to share is one way I have found success. </a:t>
            </a:r>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9306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scaffolding begins on Day 1 in my classroom.  At MNOHS we use a tool called VoiceThread.</a:t>
            </a:r>
          </a:p>
          <a:p>
            <a:endParaRPr lang="en-US" dirty="0"/>
          </a:p>
          <a:p>
            <a:r>
              <a:rPr lang="en-US" dirty="0"/>
              <a:t>These are some of the tools I use – not all</a:t>
            </a:r>
            <a:r>
              <a:rPr lang="en-US" baseline="0" dirty="0"/>
              <a:t> – but you will hear me talk about these many times today.  </a:t>
            </a:r>
          </a:p>
          <a:p>
            <a:endParaRPr lang="en-US" baseline="0" dirty="0"/>
          </a:p>
          <a:p>
            <a:r>
              <a:rPr lang="en-US" baseline="0" dirty="0"/>
              <a:t>Poll to see who is familiar with each of these.  </a:t>
            </a:r>
          </a:p>
          <a:p>
            <a:endParaRPr lang="en-US" baseline="0" dirty="0"/>
          </a:p>
          <a:p>
            <a:r>
              <a:rPr lang="en-US" baseline="0" dirty="0"/>
              <a:t>How many of you have used or heard of VoiceThread?</a:t>
            </a:r>
          </a:p>
          <a:p>
            <a:r>
              <a:rPr lang="en-US" baseline="0" dirty="0"/>
              <a:t>VoiceThread is a web-based </a:t>
            </a:r>
            <a:r>
              <a:rPr lang="en-US" dirty="0"/>
              <a:t>collaboration and sharing tool that allows the users to add images, documents, and videos, and then add their own comments by audio,</a:t>
            </a:r>
            <a:r>
              <a:rPr lang="en-US" baseline="0" dirty="0"/>
              <a:t> text or video.  Then other users can view these VTs and add additional</a:t>
            </a:r>
            <a:r>
              <a:rPr lang="en-US" dirty="0"/>
              <a:t> comments by audio, text,</a:t>
            </a:r>
            <a:r>
              <a:rPr lang="en-US" baseline="0" dirty="0"/>
              <a:t> </a:t>
            </a:r>
            <a:r>
              <a:rPr lang="en-US" dirty="0"/>
              <a:t>or video.</a:t>
            </a:r>
          </a:p>
          <a:p>
            <a:endParaRPr lang="en-US" dirty="0"/>
          </a:p>
          <a:p>
            <a:endParaRPr lang="en-US" dirty="0"/>
          </a:p>
          <a:p>
            <a:r>
              <a:rPr lang="en-US" dirty="0"/>
              <a:t>Your Learning Management System might have a built-in voice authoring tool – </a:t>
            </a:r>
            <a:r>
              <a:rPr lang="en-US" dirty="0" err="1"/>
              <a:t>wimba</a:t>
            </a:r>
            <a:r>
              <a:rPr lang="en-US" dirty="0"/>
              <a:t>? ‘</a:t>
            </a:r>
          </a:p>
          <a:p>
            <a:r>
              <a:rPr lang="en-US" dirty="0"/>
              <a:t>What tools do you use? </a:t>
            </a:r>
          </a:p>
          <a:p>
            <a:endParaRPr lang="en-US" dirty="0"/>
          </a:p>
          <a:p>
            <a:r>
              <a:rPr lang="en-US" dirty="0"/>
              <a:t>VT pricing for individuals</a:t>
            </a:r>
          </a:p>
          <a:p>
            <a:r>
              <a:rPr lang="en-US" dirty="0"/>
              <a:t>K-12 $79/year or $15/month</a:t>
            </a:r>
          </a:p>
          <a:p>
            <a:r>
              <a:rPr lang="en-US" dirty="0"/>
              <a:t>Higher Ed $99/year</a:t>
            </a:r>
          </a:p>
        </p:txBody>
      </p:sp>
      <p:sp>
        <p:nvSpPr>
          <p:cNvPr id="4" name="Slide Number Placeholder 3"/>
          <p:cNvSpPr>
            <a:spLocks noGrp="1"/>
          </p:cNvSpPr>
          <p:nvPr>
            <p:ph type="sldNum" sz="quarter" idx="10"/>
          </p:nvPr>
        </p:nvSpPr>
        <p:spPr/>
        <p:txBody>
          <a:bodyPr/>
          <a:lstStyle/>
          <a:p>
            <a:fld id="{6F600887-6EE8-4AE0-AC1E-3AD3248C1381}" type="slidenum">
              <a:rPr lang="en-US" smtClean="0"/>
              <a:pPr/>
              <a:t>4</a:t>
            </a:fld>
            <a:endParaRPr lang="en-US" dirty="0"/>
          </a:p>
        </p:txBody>
      </p:sp>
      <p:sp>
        <p:nvSpPr>
          <p:cNvPr id="5" name="Header Placeholder 4"/>
          <p:cNvSpPr>
            <a:spLocks noGrp="1"/>
          </p:cNvSpPr>
          <p:nvPr>
            <p:ph type="hdr" sz="quarter" idx="11"/>
          </p:nvPr>
        </p:nvSpPr>
        <p:spPr/>
        <p:txBody>
          <a:bodyPr/>
          <a:lstStyle/>
          <a:p>
            <a:r>
              <a:rPr lang="en-US" dirty="0"/>
              <a:t>The Presence Trifecta.  MN eLearning Summit</a:t>
            </a:r>
          </a:p>
        </p:txBody>
      </p:sp>
      <p:sp>
        <p:nvSpPr>
          <p:cNvPr id="6" name="Date Placeholder 5"/>
          <p:cNvSpPr>
            <a:spLocks noGrp="1"/>
          </p:cNvSpPr>
          <p:nvPr>
            <p:ph type="dt" idx="12"/>
          </p:nvPr>
        </p:nvSpPr>
        <p:spPr/>
        <p:txBody>
          <a:bodyPr/>
          <a:lstStyle/>
          <a:p>
            <a:fld id="{17433DBC-01CF-493E-9397-963C02D097FD}" type="datetime1">
              <a:rPr lang="en-US" smtClean="0"/>
              <a:pPr/>
              <a:t>7/31/2019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 scaffolding begins on Day 1 in my classroom (but, of course, my students don’t actually know this!).  I post a welcome VoiceThread (combination of image and audio – using whatever tool you want to use)</a:t>
            </a:r>
          </a:p>
          <a:p>
            <a:endParaRPr lang="en-US" dirty="0"/>
          </a:p>
          <a:p>
            <a:r>
              <a:rPr lang="en-US" dirty="0"/>
              <a:t>Step 1:   Share Welcome VT:   https://voicethread.com/share/12780686/</a:t>
            </a:r>
          </a:p>
          <a:p>
            <a:r>
              <a:rPr lang="en-US" dirty="0"/>
              <a:t>I post by voice</a:t>
            </a:r>
          </a:p>
          <a:p>
            <a:r>
              <a:rPr lang="en-US" dirty="0"/>
              <a:t>Students can post by text or voice – they choose</a:t>
            </a:r>
          </a:p>
          <a:p>
            <a:endParaRPr lang="en-US" dirty="0"/>
          </a:p>
          <a:p>
            <a:r>
              <a:rPr lang="en-US" dirty="0"/>
              <a:t>This kind of participation is non-threatening.  They are sharing information that they already know – their name, why they chose MNOHS and something they like to do in the summer.  If you are in physical classroom on Day 1, voice is automatically required.  BUT you could have students first share this information with an elbow partner and then introduce their partner to the larger group. </a:t>
            </a:r>
          </a:p>
          <a:p>
            <a:endParaRPr lang="en-US" dirty="0"/>
          </a:p>
          <a:p>
            <a:r>
              <a:rPr lang="en-US" dirty="0"/>
              <a:t>They are ALSO learning how to use the technology if it is new to them.  </a:t>
            </a:r>
          </a:p>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0426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In the first week of class, students will also participate in a webinar (synchronous) class meeting OR a VoiceThread make-up session (https://voicethread.com/share/8163339/). Both start with an icebreaker each week -  Week 1 is the Story of Your Name (another non-threatening post)</a:t>
            </a:r>
          </a:p>
          <a:p>
            <a:endParaRPr lang="en-US" dirty="0"/>
          </a:p>
          <a:p>
            <a:r>
              <a:rPr lang="en-US" dirty="0"/>
              <a:t>In the synchronous meeting, I let students mostly use the chat.  In VoiceThread, I ask them to use their voice.  I use my webcam so they can see me and recognize that I’m a person.  I also use my webcam in VoiceThread.</a:t>
            </a:r>
          </a:p>
          <a:p>
            <a:endParaRPr lang="en-US" dirty="0"/>
          </a:p>
          <a:p>
            <a:r>
              <a:rPr lang="en-US" dirty="0"/>
              <a:t>The first discussion is also non-threatening --- not based on any specific content knowledge, but related to the Week 1 content which is about human origins and how early humans adapted to their environment as a means of survival. </a:t>
            </a:r>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3467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102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Week 2 is the first week that students will be required to actively post by voice in a VoiceThread.  (https://voicethread.com/share/9581964/)</a:t>
            </a:r>
          </a:p>
          <a:p>
            <a:endParaRPr lang="en-US" dirty="0"/>
          </a:p>
          <a:p>
            <a:endParaRPr lang="en-US" dirty="0"/>
          </a:p>
          <a:p>
            <a:r>
              <a:rPr lang="en-US" dirty="0"/>
              <a:t>Padlet: </a:t>
            </a:r>
            <a:r>
              <a:rPr lang="en-US" dirty="0">
                <a:hlinkClick r:id="rId3"/>
              </a:rPr>
              <a:t>https://padlet.com/MrsMartinMNOHS/FarmingForaging</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DE0187-8954-4200-9E4C-EE742E38856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0130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026B9-CDB8-4BD7-B4C2-2EBCD0EAF09E}" type="slidenum">
              <a:rPr lang="en-US" smtClean="0"/>
              <a:pPr/>
              <a:t>9</a:t>
            </a:fld>
            <a:endParaRPr lang="en-US"/>
          </a:p>
        </p:txBody>
      </p:sp>
    </p:spTree>
    <p:extLst>
      <p:ext uri="{BB962C8B-B14F-4D97-AF65-F5344CB8AC3E}">
        <p14:creationId xmlns:p14="http://schemas.microsoft.com/office/powerpoint/2010/main" val="206593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18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2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30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DDB4486E-BA42-4F9B-B3AA-0179B1DA804E}"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368732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4486E-BA42-4F9B-B3AA-0179B1DA804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207821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B4486E-BA42-4F9B-B3AA-0179B1DA804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344017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B4486E-BA42-4F9B-B3AA-0179B1DA804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10129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B4486E-BA42-4F9B-B3AA-0179B1DA804E}"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385249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B4486E-BA42-4F9B-B3AA-0179B1DA804E}"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2293272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4486E-BA42-4F9B-B3AA-0179B1DA804E}"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599518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B4486E-BA42-4F9B-B3AA-0179B1DA804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352186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58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B4486E-BA42-4F9B-B3AA-0179B1DA804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203715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B4486E-BA42-4F9B-B3AA-0179B1DA804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312511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B4486E-BA42-4F9B-B3AA-0179B1DA804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1396438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B4486E-BA42-4F9B-B3AA-0179B1DA804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F4471-CDC7-43F5-A1DD-C47451FC5E69}"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12859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B4486E-BA42-4F9B-B3AA-0179B1DA804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40359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DDB4486E-BA42-4F9B-B3AA-0179B1DA804E}"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241950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DDB4486E-BA42-4F9B-B3AA-0179B1DA804E}"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1561195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4486E-BA42-4F9B-B3AA-0179B1DA804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2877012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4486E-BA42-4F9B-B3AA-0179B1DA804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F4471-CDC7-43F5-A1DD-C47451FC5E69}" type="slidenum">
              <a:rPr lang="en-US" smtClean="0"/>
              <a:t>‹#›</a:t>
            </a:fld>
            <a:endParaRPr lang="en-US"/>
          </a:p>
        </p:txBody>
      </p:sp>
    </p:spTree>
    <p:extLst>
      <p:ext uri="{BB962C8B-B14F-4D97-AF65-F5344CB8AC3E}">
        <p14:creationId xmlns:p14="http://schemas.microsoft.com/office/powerpoint/2010/main" val="2011695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E5A611-E5C4-482D-A0BC-B7144F6185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F68F-E619-451A-8BAC-5B8FB6ED051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8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49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A611-E5C4-482D-A0BC-B7144F6185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F68F-E619-451A-8BAC-5B8FB6ED051D}" type="slidenum">
              <a:rPr lang="en-US" smtClean="0"/>
              <a:t>‹#›</a:t>
            </a:fld>
            <a:endParaRPr lang="en-US"/>
          </a:p>
        </p:txBody>
      </p:sp>
    </p:spTree>
    <p:extLst>
      <p:ext uri="{BB962C8B-B14F-4D97-AF65-F5344CB8AC3E}">
        <p14:creationId xmlns:p14="http://schemas.microsoft.com/office/powerpoint/2010/main" val="346250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E5A611-E5C4-482D-A0BC-B7144F6185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F68F-E619-451A-8BAC-5B8FB6ED051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830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E5A611-E5C4-482D-A0BC-B7144F61853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8F68F-E619-451A-8BAC-5B8FB6ED051D}" type="slidenum">
              <a:rPr lang="en-US" smtClean="0"/>
              <a:t>‹#›</a:t>
            </a:fld>
            <a:endParaRPr lang="en-US"/>
          </a:p>
        </p:txBody>
      </p:sp>
    </p:spTree>
    <p:extLst>
      <p:ext uri="{BB962C8B-B14F-4D97-AF65-F5344CB8AC3E}">
        <p14:creationId xmlns:p14="http://schemas.microsoft.com/office/powerpoint/2010/main" val="148985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E5A611-E5C4-482D-A0BC-B7144F61853E}"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8F68F-E619-451A-8BAC-5B8FB6ED051D}" type="slidenum">
              <a:rPr lang="en-US" smtClean="0"/>
              <a:t>‹#›</a:t>
            </a:fld>
            <a:endParaRPr lang="en-US"/>
          </a:p>
        </p:txBody>
      </p:sp>
    </p:spTree>
    <p:extLst>
      <p:ext uri="{BB962C8B-B14F-4D97-AF65-F5344CB8AC3E}">
        <p14:creationId xmlns:p14="http://schemas.microsoft.com/office/powerpoint/2010/main" val="3030910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E5A611-E5C4-482D-A0BC-B7144F61853E}"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8F68F-E619-451A-8BAC-5B8FB6ED051D}" type="slidenum">
              <a:rPr lang="en-US" smtClean="0"/>
              <a:t>‹#›</a:t>
            </a:fld>
            <a:endParaRPr lang="en-US"/>
          </a:p>
        </p:txBody>
      </p:sp>
    </p:spTree>
    <p:extLst>
      <p:ext uri="{BB962C8B-B14F-4D97-AF65-F5344CB8AC3E}">
        <p14:creationId xmlns:p14="http://schemas.microsoft.com/office/powerpoint/2010/main" val="1638538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E5A611-E5C4-482D-A0BC-B7144F61853E}" type="datetimeFigureOut">
              <a:rPr lang="en-US" smtClean="0"/>
              <a:t>7/31/2019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F68F68F-E619-451A-8BAC-5B8FB6ED051D}" type="slidenum">
              <a:rPr lang="en-US" smtClean="0"/>
              <a:t>‹#›</a:t>
            </a:fld>
            <a:endParaRPr lang="en-US"/>
          </a:p>
        </p:txBody>
      </p:sp>
    </p:spTree>
    <p:extLst>
      <p:ext uri="{BB962C8B-B14F-4D97-AF65-F5344CB8AC3E}">
        <p14:creationId xmlns:p14="http://schemas.microsoft.com/office/powerpoint/2010/main" val="3171024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3E5A611-E5C4-482D-A0BC-B7144F61853E}" type="datetimeFigureOut">
              <a:rPr lang="en-US" smtClean="0"/>
              <a:t>7/31/2019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68F68F-E619-451A-8BAC-5B8FB6ED051D}" type="slidenum">
              <a:rPr lang="en-US" smtClean="0"/>
              <a:t>‹#›</a:t>
            </a:fld>
            <a:endParaRPr lang="en-US"/>
          </a:p>
        </p:txBody>
      </p:sp>
    </p:spTree>
    <p:extLst>
      <p:ext uri="{BB962C8B-B14F-4D97-AF65-F5344CB8AC3E}">
        <p14:creationId xmlns:p14="http://schemas.microsoft.com/office/powerpoint/2010/main" val="3043706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E5A611-E5C4-482D-A0BC-B7144F61853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8F68F-E619-451A-8BAC-5B8FB6ED051D}" type="slidenum">
              <a:rPr lang="en-US" smtClean="0"/>
              <a:t>‹#›</a:t>
            </a:fld>
            <a:endParaRPr lang="en-US"/>
          </a:p>
        </p:txBody>
      </p:sp>
    </p:spTree>
    <p:extLst>
      <p:ext uri="{BB962C8B-B14F-4D97-AF65-F5344CB8AC3E}">
        <p14:creationId xmlns:p14="http://schemas.microsoft.com/office/powerpoint/2010/main" val="437458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A611-E5C4-482D-A0BC-B7144F6185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F68F-E619-451A-8BAC-5B8FB6ED051D}" type="slidenum">
              <a:rPr lang="en-US" smtClean="0"/>
              <a:t>‹#›</a:t>
            </a:fld>
            <a:endParaRPr lang="en-US"/>
          </a:p>
        </p:txBody>
      </p:sp>
    </p:spTree>
    <p:extLst>
      <p:ext uri="{BB962C8B-B14F-4D97-AF65-F5344CB8AC3E}">
        <p14:creationId xmlns:p14="http://schemas.microsoft.com/office/powerpoint/2010/main" val="395123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A611-E5C4-482D-A0BC-B7144F6185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F68F-E619-451A-8BAC-5B8FB6ED051D}" type="slidenum">
              <a:rPr lang="en-US" smtClean="0"/>
              <a:t>‹#›</a:t>
            </a:fld>
            <a:endParaRPr lang="en-US"/>
          </a:p>
        </p:txBody>
      </p:sp>
    </p:spTree>
    <p:extLst>
      <p:ext uri="{BB962C8B-B14F-4D97-AF65-F5344CB8AC3E}">
        <p14:creationId xmlns:p14="http://schemas.microsoft.com/office/powerpoint/2010/main" val="261325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0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19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06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63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31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147ED-01C5-7041-9C86-34B585BD3093}"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0B1D4-89D7-4345-9A88-A1CC4CC92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00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34C147ED-01C5-7041-9C86-34B585BD3093}" type="datetimeFigureOut">
              <a:rPr lang="en-US" smtClean="0">
                <a:solidFill>
                  <a:prstClr val="black">
                    <a:tint val="75000"/>
                  </a:prstClr>
                </a:solidFill>
              </a:rPr>
              <a:pPr defTabSz="342900"/>
              <a:t>7/31/2019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2280B1D4-89D7-4345-9A88-A1CC4CC92263}"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30895689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DB4486E-BA42-4F9B-B3AA-0179B1DA804E}" type="datetimeFigureOut">
              <a:rPr lang="en-US" smtClean="0"/>
              <a:t>7/31/2019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10F4471-CDC7-43F5-A1DD-C47451FC5E69}" type="slidenum">
              <a:rPr lang="en-US" smtClean="0"/>
              <a:t>‹#›</a:t>
            </a:fld>
            <a:endParaRPr lang="en-US"/>
          </a:p>
        </p:txBody>
      </p:sp>
    </p:spTree>
    <p:extLst>
      <p:ext uri="{BB962C8B-B14F-4D97-AF65-F5344CB8AC3E}">
        <p14:creationId xmlns:p14="http://schemas.microsoft.com/office/powerpoint/2010/main" val="350822538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3E5A611-E5C4-482D-A0BC-B7144F61853E}" type="datetimeFigureOut">
              <a:rPr lang="en-US" smtClean="0"/>
              <a:t>7/31/2019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F68F68F-E619-451A-8BAC-5B8FB6ED051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23513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a.martin@mail.mnoh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3124200"/>
            <a:ext cx="7372350" cy="994172"/>
          </a:xfrm>
        </p:spPr>
        <p:txBody>
          <a:bodyPr>
            <a:normAutofit fontScale="90000"/>
          </a:bodyPr>
          <a:lstStyle/>
          <a:p>
            <a:pPr algn="ctr"/>
            <a:r>
              <a:rPr lang="en-US" dirty="0"/>
              <a:t>From Chat Boxes to Chatter Boxes:  Get them to talk!</a:t>
            </a:r>
            <a:br>
              <a:rPr lang="en-US" dirty="0"/>
            </a:br>
            <a:endParaRPr lang="en-US" dirty="0"/>
          </a:p>
        </p:txBody>
      </p:sp>
      <p:pic>
        <p:nvPicPr>
          <p:cNvPr id="11" name="Picture 10" descr="http://www.mnohs.org/images/Public/mnohs_logo_black_2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0"/>
            <a:ext cx="5421346" cy="1238379"/>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EB04D892-20EB-4419-9E6E-A299C3DE0C33}"/>
              </a:ext>
            </a:extLst>
          </p:cNvPr>
          <p:cNvSpPr txBox="1">
            <a:spLocks/>
          </p:cNvSpPr>
          <p:nvPr/>
        </p:nvSpPr>
        <p:spPr>
          <a:xfrm>
            <a:off x="1524000" y="4288970"/>
            <a:ext cx="6400800" cy="256902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lumMod val="95000"/>
                    <a:lumOff val="5000"/>
                  </a:schemeClr>
                </a:solidFill>
              </a:rPr>
              <a:t>Minnesota Summit on Learning &amp; Technology</a:t>
            </a:r>
          </a:p>
          <a:p>
            <a:pPr marL="0" indent="0" algn="ctr">
              <a:buNone/>
            </a:pPr>
            <a:r>
              <a:rPr lang="en-US" sz="2400" dirty="0">
                <a:solidFill>
                  <a:schemeClr val="tx1">
                    <a:lumMod val="95000"/>
                    <a:lumOff val="5000"/>
                  </a:schemeClr>
                </a:solidFill>
              </a:rPr>
              <a:t>August 1, 2019</a:t>
            </a:r>
          </a:p>
          <a:p>
            <a:pPr marL="0" indent="0" algn="ctr">
              <a:buNone/>
            </a:pPr>
            <a:endParaRPr lang="en-US" dirty="0">
              <a:solidFill>
                <a:schemeClr val="tx1">
                  <a:lumMod val="95000"/>
                  <a:lumOff val="5000"/>
                </a:schemeClr>
              </a:solidFill>
            </a:endParaRPr>
          </a:p>
          <a:p>
            <a:pPr marL="0" indent="0" algn="ctr">
              <a:buNone/>
            </a:pPr>
            <a:r>
              <a:rPr lang="en-US" sz="3300" dirty="0">
                <a:solidFill>
                  <a:schemeClr val="tx1">
                    <a:lumMod val="95000"/>
                    <a:lumOff val="5000"/>
                  </a:schemeClr>
                </a:solidFill>
              </a:rPr>
              <a:t>Anastasia Martin</a:t>
            </a:r>
          </a:p>
          <a:p>
            <a:pPr marL="0" indent="0" algn="ctr">
              <a:buNone/>
            </a:pPr>
            <a:r>
              <a:rPr lang="en-US" sz="2600" dirty="0">
                <a:solidFill>
                  <a:schemeClr val="tx1">
                    <a:lumMod val="95000"/>
                    <a:lumOff val="5000"/>
                  </a:schemeClr>
                </a:solidFill>
              </a:rPr>
              <a:t>Social Studies Teacher</a:t>
            </a:r>
          </a:p>
          <a:p>
            <a:pPr marL="0" indent="0" algn="ctr">
              <a:buNone/>
            </a:pPr>
            <a:r>
              <a:rPr lang="en-US" sz="2600" dirty="0">
                <a:solidFill>
                  <a:schemeClr val="tx1">
                    <a:lumMod val="95000"/>
                    <a:lumOff val="5000"/>
                  </a:schemeClr>
                </a:solidFill>
              </a:rPr>
              <a:t>Minnesota Online High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990600"/>
            <a:ext cx="7886700" cy="1325563"/>
          </a:xfrm>
        </p:spPr>
        <p:txBody>
          <a:bodyPr/>
          <a:lstStyle/>
          <a:p>
            <a:r>
              <a:rPr lang="en-US" dirty="0"/>
              <a:t>Week 2</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596900" y="2394357"/>
            <a:ext cx="8534400" cy="3736975"/>
          </a:xfrm>
        </p:spPr>
        <p:txBody>
          <a:bodyPr/>
          <a:lstStyle/>
          <a:p>
            <a:r>
              <a:rPr lang="en-US" dirty="0"/>
              <a:t>Vocabulary (student)</a:t>
            </a:r>
          </a:p>
          <a:p>
            <a:r>
              <a:rPr lang="en-US" b="1" dirty="0"/>
              <a:t>Context (teacher)</a:t>
            </a:r>
          </a:p>
          <a:p>
            <a:r>
              <a:rPr lang="en-US" dirty="0"/>
              <a:t>Vote (initial opinion) (student)</a:t>
            </a:r>
          </a:p>
          <a:p>
            <a:r>
              <a:rPr lang="en-US" dirty="0"/>
              <a:t>Read/Watch background information with Graphic Organizer (student)</a:t>
            </a:r>
          </a:p>
          <a:p>
            <a:r>
              <a:rPr lang="en-US" dirty="0"/>
              <a:t>Use notes to post in discussion &amp; reply (student)</a:t>
            </a:r>
          </a:p>
          <a:p>
            <a:r>
              <a:rPr lang="en-US" dirty="0"/>
              <a:t>Write reasons to support (new) opinion (student)</a:t>
            </a:r>
          </a:p>
          <a:p>
            <a:endParaRPr lang="en-US" dirty="0"/>
          </a:p>
          <a:p>
            <a:endParaRPr lang="en-US" dirty="0"/>
          </a:p>
        </p:txBody>
      </p:sp>
      <p:pic>
        <p:nvPicPr>
          <p:cNvPr id="4" name="Picture 3">
            <a:extLst>
              <a:ext uri="{FF2B5EF4-FFF2-40B4-BE49-F238E27FC236}">
                <a16:creationId xmlns:a16="http://schemas.microsoft.com/office/drawing/2014/main" id="{9A45DCF3-D6E5-4D07-8A33-D567307E7C05}"/>
              </a:ext>
            </a:extLst>
          </p:cNvPr>
          <p:cNvPicPr>
            <a:picLocks noChangeAspect="1"/>
          </p:cNvPicPr>
          <p:nvPr/>
        </p:nvPicPr>
        <p:blipFill>
          <a:blip r:embed="rId4"/>
          <a:stretch>
            <a:fillRect/>
          </a:stretch>
        </p:blipFill>
        <p:spPr>
          <a:xfrm>
            <a:off x="4324773" y="1068794"/>
            <a:ext cx="4844627" cy="2208988"/>
          </a:xfrm>
          <a:prstGeom prst="rect">
            <a:avLst/>
          </a:prstGeom>
        </p:spPr>
      </p:pic>
    </p:spTree>
    <p:extLst>
      <p:ext uri="{BB962C8B-B14F-4D97-AF65-F5344CB8AC3E}">
        <p14:creationId xmlns:p14="http://schemas.microsoft.com/office/powerpoint/2010/main" val="33840860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990600"/>
            <a:ext cx="7886700" cy="1325563"/>
          </a:xfrm>
        </p:spPr>
        <p:txBody>
          <a:bodyPr/>
          <a:lstStyle/>
          <a:p>
            <a:r>
              <a:rPr lang="en-US" dirty="0"/>
              <a:t>Week 2</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596900" y="2394357"/>
            <a:ext cx="8534400" cy="3736975"/>
          </a:xfrm>
        </p:spPr>
        <p:txBody>
          <a:bodyPr/>
          <a:lstStyle/>
          <a:p>
            <a:r>
              <a:rPr lang="en-US" dirty="0"/>
              <a:t>Vocabulary (student)</a:t>
            </a:r>
          </a:p>
          <a:p>
            <a:r>
              <a:rPr lang="en-US" dirty="0"/>
              <a:t>Context (teacher)</a:t>
            </a:r>
          </a:p>
          <a:p>
            <a:r>
              <a:rPr lang="en-US" b="1" dirty="0"/>
              <a:t>Vote (initial opinion) (student)</a:t>
            </a:r>
          </a:p>
          <a:p>
            <a:r>
              <a:rPr lang="en-US" dirty="0"/>
              <a:t>Read/Watch background information with Graphic Organizer (student)</a:t>
            </a:r>
          </a:p>
          <a:p>
            <a:r>
              <a:rPr lang="en-US" dirty="0"/>
              <a:t>Use notes to post in discussion &amp; reply (student)</a:t>
            </a:r>
          </a:p>
          <a:p>
            <a:r>
              <a:rPr lang="en-US" dirty="0"/>
              <a:t>Write reasons to support (new) opinion (student)</a:t>
            </a:r>
          </a:p>
          <a:p>
            <a:endParaRPr lang="en-US" dirty="0"/>
          </a:p>
          <a:p>
            <a:endParaRPr lang="en-US" dirty="0"/>
          </a:p>
        </p:txBody>
      </p:sp>
      <p:pic>
        <p:nvPicPr>
          <p:cNvPr id="4" name="Picture 3">
            <a:extLst>
              <a:ext uri="{FF2B5EF4-FFF2-40B4-BE49-F238E27FC236}">
                <a16:creationId xmlns:a16="http://schemas.microsoft.com/office/drawing/2014/main" id="{9A45DCF3-D6E5-4D07-8A33-D567307E7C05}"/>
              </a:ext>
            </a:extLst>
          </p:cNvPr>
          <p:cNvPicPr>
            <a:picLocks noChangeAspect="1"/>
          </p:cNvPicPr>
          <p:nvPr/>
        </p:nvPicPr>
        <p:blipFill>
          <a:blip r:embed="rId4"/>
          <a:stretch>
            <a:fillRect/>
          </a:stretch>
        </p:blipFill>
        <p:spPr>
          <a:xfrm>
            <a:off x="4324773" y="1068794"/>
            <a:ext cx="4844627" cy="2208988"/>
          </a:xfrm>
          <a:prstGeom prst="rect">
            <a:avLst/>
          </a:prstGeom>
        </p:spPr>
      </p:pic>
    </p:spTree>
    <p:extLst>
      <p:ext uri="{BB962C8B-B14F-4D97-AF65-F5344CB8AC3E}">
        <p14:creationId xmlns:p14="http://schemas.microsoft.com/office/powerpoint/2010/main" val="6602433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nohs.org/images/Public/mnohs_logo_black_2016.png">
            <a:extLst>
              <a:ext uri="{FF2B5EF4-FFF2-40B4-BE49-F238E27FC236}">
                <a16:creationId xmlns:a16="http://schemas.microsoft.com/office/drawing/2014/main" id="{83197BFF-535E-492C-9E37-F88C9ECBF6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008222-A71C-46DA-93A2-39D21BBC699D}"/>
              </a:ext>
            </a:extLst>
          </p:cNvPr>
          <p:cNvPicPr>
            <a:picLocks noChangeAspect="1"/>
          </p:cNvPicPr>
          <p:nvPr/>
        </p:nvPicPr>
        <p:blipFill>
          <a:blip r:embed="rId4"/>
          <a:stretch>
            <a:fillRect/>
          </a:stretch>
        </p:blipFill>
        <p:spPr>
          <a:xfrm>
            <a:off x="0" y="1158066"/>
            <a:ext cx="9144000" cy="4541867"/>
          </a:xfrm>
          <a:prstGeom prst="rect">
            <a:avLst/>
          </a:prstGeom>
        </p:spPr>
      </p:pic>
      <p:sp>
        <p:nvSpPr>
          <p:cNvPr id="5" name="Rectangle 4">
            <a:extLst>
              <a:ext uri="{FF2B5EF4-FFF2-40B4-BE49-F238E27FC236}">
                <a16:creationId xmlns:a16="http://schemas.microsoft.com/office/drawing/2014/main" id="{77BB6F54-FAB6-4D1D-9C4C-08BC6DA28925}"/>
              </a:ext>
            </a:extLst>
          </p:cNvPr>
          <p:cNvSpPr/>
          <p:nvPr/>
        </p:nvSpPr>
        <p:spPr>
          <a:xfrm>
            <a:off x="0" y="3886200"/>
            <a:ext cx="2438400" cy="137160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56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990600"/>
            <a:ext cx="7886700" cy="1325563"/>
          </a:xfrm>
        </p:spPr>
        <p:txBody>
          <a:bodyPr/>
          <a:lstStyle/>
          <a:p>
            <a:r>
              <a:rPr lang="en-US" dirty="0"/>
              <a:t>Week 2</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596900" y="2394357"/>
            <a:ext cx="8534400" cy="3736975"/>
          </a:xfrm>
        </p:spPr>
        <p:txBody>
          <a:bodyPr/>
          <a:lstStyle/>
          <a:p>
            <a:r>
              <a:rPr lang="en-US" dirty="0"/>
              <a:t>Vocabulary (student)</a:t>
            </a:r>
          </a:p>
          <a:p>
            <a:r>
              <a:rPr lang="en-US" dirty="0"/>
              <a:t>Context (teacher)</a:t>
            </a:r>
          </a:p>
          <a:p>
            <a:r>
              <a:rPr lang="en-US" dirty="0"/>
              <a:t>Vote (initial opinion) (student)</a:t>
            </a:r>
          </a:p>
          <a:p>
            <a:r>
              <a:rPr lang="en-US" b="1" dirty="0"/>
              <a:t>Read/Watch background information with Graphic Organizer (student)</a:t>
            </a:r>
          </a:p>
          <a:p>
            <a:r>
              <a:rPr lang="en-US" dirty="0"/>
              <a:t>Use notes to post in discussion &amp; reply (student)</a:t>
            </a:r>
          </a:p>
          <a:p>
            <a:r>
              <a:rPr lang="en-US" dirty="0"/>
              <a:t>Write reasons to support (new) opinion (student)</a:t>
            </a:r>
          </a:p>
          <a:p>
            <a:endParaRPr lang="en-US" dirty="0"/>
          </a:p>
          <a:p>
            <a:endParaRPr lang="en-US" dirty="0"/>
          </a:p>
        </p:txBody>
      </p:sp>
      <p:pic>
        <p:nvPicPr>
          <p:cNvPr id="4" name="Picture 3">
            <a:extLst>
              <a:ext uri="{FF2B5EF4-FFF2-40B4-BE49-F238E27FC236}">
                <a16:creationId xmlns:a16="http://schemas.microsoft.com/office/drawing/2014/main" id="{9A45DCF3-D6E5-4D07-8A33-D567307E7C05}"/>
              </a:ext>
            </a:extLst>
          </p:cNvPr>
          <p:cNvPicPr>
            <a:picLocks noChangeAspect="1"/>
          </p:cNvPicPr>
          <p:nvPr/>
        </p:nvPicPr>
        <p:blipFill>
          <a:blip r:embed="rId4"/>
          <a:stretch>
            <a:fillRect/>
          </a:stretch>
        </p:blipFill>
        <p:spPr>
          <a:xfrm>
            <a:off x="4324773" y="1068794"/>
            <a:ext cx="4844627" cy="2208988"/>
          </a:xfrm>
          <a:prstGeom prst="rect">
            <a:avLst/>
          </a:prstGeom>
        </p:spPr>
      </p:pic>
    </p:spTree>
    <p:extLst>
      <p:ext uri="{BB962C8B-B14F-4D97-AF65-F5344CB8AC3E}">
        <p14:creationId xmlns:p14="http://schemas.microsoft.com/office/powerpoint/2010/main" val="22360073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5B00-8374-476C-986C-F5E9D6609B6E}"/>
              </a:ext>
            </a:extLst>
          </p:cNvPr>
          <p:cNvSpPr>
            <a:spLocks noGrp="1"/>
          </p:cNvSpPr>
          <p:nvPr>
            <p:ph type="title"/>
          </p:nvPr>
        </p:nvSpPr>
        <p:spPr>
          <a:xfrm>
            <a:off x="9448800" y="304800"/>
            <a:ext cx="7886700" cy="1325563"/>
          </a:xfrm>
        </p:spPr>
        <p:txBody>
          <a:bodyPr/>
          <a:lstStyle/>
          <a:p>
            <a:r>
              <a:rPr lang="en-US" dirty="0"/>
              <a:t>Graphic Organizer</a:t>
            </a:r>
          </a:p>
        </p:txBody>
      </p:sp>
      <p:sp>
        <p:nvSpPr>
          <p:cNvPr id="3" name="Content Placeholder 2">
            <a:extLst>
              <a:ext uri="{FF2B5EF4-FFF2-40B4-BE49-F238E27FC236}">
                <a16:creationId xmlns:a16="http://schemas.microsoft.com/office/drawing/2014/main" id="{B4A47DE4-FF75-45B0-A06B-C43637DA997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9B3FA9-51D2-43D8-B048-68D5DBAB0300}"/>
              </a:ext>
            </a:extLst>
          </p:cNvPr>
          <p:cNvPicPr>
            <a:picLocks noChangeAspect="1"/>
          </p:cNvPicPr>
          <p:nvPr/>
        </p:nvPicPr>
        <p:blipFill>
          <a:blip r:embed="rId2"/>
          <a:stretch>
            <a:fillRect/>
          </a:stretch>
        </p:blipFill>
        <p:spPr>
          <a:xfrm>
            <a:off x="38100" y="1149664"/>
            <a:ext cx="9144000" cy="5555936"/>
          </a:xfrm>
          <a:prstGeom prst="rect">
            <a:avLst/>
          </a:prstGeom>
        </p:spPr>
      </p:pic>
      <p:pic>
        <p:nvPicPr>
          <p:cNvPr id="5" name="Picture 4" descr="http://www.mnohs.org/images/Public/mnohs_logo_black_2016.png">
            <a:extLst>
              <a:ext uri="{FF2B5EF4-FFF2-40B4-BE49-F238E27FC236}">
                <a16:creationId xmlns:a16="http://schemas.microsoft.com/office/drawing/2014/main" id="{CAC2BC5B-D66F-4B92-B954-02AA19FF79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1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990600"/>
            <a:ext cx="7886700" cy="1325563"/>
          </a:xfrm>
        </p:spPr>
        <p:txBody>
          <a:bodyPr/>
          <a:lstStyle/>
          <a:p>
            <a:r>
              <a:rPr lang="en-US" dirty="0"/>
              <a:t>Week 2</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596900" y="2394357"/>
            <a:ext cx="8534400" cy="3736975"/>
          </a:xfrm>
        </p:spPr>
        <p:txBody>
          <a:bodyPr/>
          <a:lstStyle/>
          <a:p>
            <a:r>
              <a:rPr lang="en-US" dirty="0"/>
              <a:t>Vocabulary (student)</a:t>
            </a:r>
          </a:p>
          <a:p>
            <a:r>
              <a:rPr lang="en-US" dirty="0"/>
              <a:t>Context (teacher)</a:t>
            </a:r>
          </a:p>
          <a:p>
            <a:r>
              <a:rPr lang="en-US" dirty="0"/>
              <a:t>Vote (initial opinion) (student)</a:t>
            </a:r>
          </a:p>
          <a:p>
            <a:r>
              <a:rPr lang="en-US" dirty="0"/>
              <a:t>Read/Watch background information with Graphic Organizer (student)</a:t>
            </a:r>
          </a:p>
          <a:p>
            <a:r>
              <a:rPr lang="en-US" b="1" dirty="0"/>
              <a:t>Use notes to post in discussion &amp; reply (student)</a:t>
            </a:r>
          </a:p>
          <a:p>
            <a:r>
              <a:rPr lang="en-US" dirty="0"/>
              <a:t>Write reasons to support (new) opinion (student)</a:t>
            </a:r>
          </a:p>
          <a:p>
            <a:endParaRPr lang="en-US" dirty="0"/>
          </a:p>
          <a:p>
            <a:endParaRPr lang="en-US" dirty="0"/>
          </a:p>
        </p:txBody>
      </p:sp>
      <p:pic>
        <p:nvPicPr>
          <p:cNvPr id="4" name="Picture 3">
            <a:extLst>
              <a:ext uri="{FF2B5EF4-FFF2-40B4-BE49-F238E27FC236}">
                <a16:creationId xmlns:a16="http://schemas.microsoft.com/office/drawing/2014/main" id="{9A45DCF3-D6E5-4D07-8A33-D567307E7C05}"/>
              </a:ext>
            </a:extLst>
          </p:cNvPr>
          <p:cNvPicPr>
            <a:picLocks noChangeAspect="1"/>
          </p:cNvPicPr>
          <p:nvPr/>
        </p:nvPicPr>
        <p:blipFill>
          <a:blip r:embed="rId4"/>
          <a:stretch>
            <a:fillRect/>
          </a:stretch>
        </p:blipFill>
        <p:spPr>
          <a:xfrm>
            <a:off x="4324773" y="1068794"/>
            <a:ext cx="4844627" cy="2208988"/>
          </a:xfrm>
          <a:prstGeom prst="rect">
            <a:avLst/>
          </a:prstGeom>
        </p:spPr>
      </p:pic>
    </p:spTree>
    <p:extLst>
      <p:ext uri="{BB962C8B-B14F-4D97-AF65-F5344CB8AC3E}">
        <p14:creationId xmlns:p14="http://schemas.microsoft.com/office/powerpoint/2010/main" val="14351485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96E6-2065-4E58-8E9A-7D207A766C5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F762E2F2-3221-4371-B94F-D8AAFADDE849}"/>
              </a:ext>
            </a:extLst>
          </p:cNvPr>
          <p:cNvSpPr>
            <a:spLocks noGrp="1"/>
          </p:cNvSpPr>
          <p:nvPr>
            <p:ph idx="1"/>
          </p:nvPr>
        </p:nvSpPr>
        <p:spPr>
          <a:xfrm>
            <a:off x="762068" y="2125267"/>
            <a:ext cx="8168918" cy="571175"/>
          </a:xfrm>
        </p:spPr>
        <p:txBody>
          <a:bodyPr>
            <a:normAutofit/>
          </a:bodyPr>
          <a:lstStyle/>
          <a:p>
            <a:pPr marL="0" indent="0">
              <a:buNone/>
            </a:pPr>
            <a:r>
              <a:rPr lang="en-US" sz="3000" dirty="0"/>
              <a:t>Was </a:t>
            </a:r>
            <a:r>
              <a:rPr lang="en-US" sz="3000" dirty="0">
                <a:solidFill>
                  <a:srgbClr val="00B050"/>
                </a:solidFill>
              </a:rPr>
              <a:t>FARMING</a:t>
            </a:r>
            <a:r>
              <a:rPr lang="en-US" sz="3000" dirty="0"/>
              <a:t> an improvement over </a:t>
            </a:r>
            <a:r>
              <a:rPr lang="en-US" sz="3000" dirty="0">
                <a:solidFill>
                  <a:schemeClr val="accent3">
                    <a:lumMod val="75000"/>
                  </a:schemeClr>
                </a:solidFill>
              </a:rPr>
              <a:t>FORAGING</a:t>
            </a:r>
            <a:r>
              <a:rPr lang="en-US" sz="3000" dirty="0"/>
              <a:t>?</a:t>
            </a:r>
          </a:p>
        </p:txBody>
      </p:sp>
      <p:sp>
        <p:nvSpPr>
          <p:cNvPr id="4" name="TextBox 3">
            <a:extLst>
              <a:ext uri="{FF2B5EF4-FFF2-40B4-BE49-F238E27FC236}">
                <a16:creationId xmlns:a16="http://schemas.microsoft.com/office/drawing/2014/main" id="{ABE54993-AEB1-4362-9A36-A3998E056D0F}"/>
              </a:ext>
            </a:extLst>
          </p:cNvPr>
          <p:cNvSpPr txBox="1"/>
          <p:nvPr/>
        </p:nvSpPr>
        <p:spPr>
          <a:xfrm>
            <a:off x="807893" y="3119438"/>
            <a:ext cx="7528214" cy="2677656"/>
          </a:xfrm>
          <a:prstGeom prst="rect">
            <a:avLst/>
          </a:prstGeom>
          <a:noFill/>
        </p:spPr>
        <p:txBody>
          <a:bodyPr wrap="square" rtlCol="0">
            <a:spAutoFit/>
          </a:bodyPr>
          <a:lstStyle/>
          <a:p>
            <a:pPr defTabSz="342900"/>
            <a:r>
              <a:rPr lang="en-US" sz="2400" u="sng" dirty="0">
                <a:solidFill>
                  <a:prstClr val="white"/>
                </a:solidFill>
                <a:latin typeface="Corbel" panose="020B0503020204020204"/>
              </a:rPr>
              <a:t>Think about</a:t>
            </a:r>
            <a:r>
              <a:rPr lang="en-US" sz="2400" dirty="0">
                <a:solidFill>
                  <a:prstClr val="white"/>
                </a:solidFill>
                <a:latin typeface="Corbel" panose="020B0503020204020204"/>
              </a:rPr>
              <a:t>: </a:t>
            </a:r>
          </a:p>
          <a:p>
            <a:pPr marL="257175" indent="-257175" defTabSz="342900">
              <a:buFont typeface="Symbol" panose="05050102010706020507" pitchFamily="18" charset="2"/>
              <a:buChar char=""/>
            </a:pPr>
            <a:r>
              <a:rPr lang="en-US" sz="2400" dirty="0">
                <a:solidFill>
                  <a:prstClr val="white"/>
                </a:solidFill>
                <a:latin typeface="Corbel" panose="020B0503020204020204"/>
              </a:rPr>
              <a:t>What is the difference in lifestyle?</a:t>
            </a:r>
          </a:p>
          <a:p>
            <a:pPr marL="257175" indent="-257175" defTabSz="342900">
              <a:buFont typeface="Symbol" panose="05050102010706020507" pitchFamily="18" charset="2"/>
              <a:buChar char=""/>
            </a:pPr>
            <a:r>
              <a:rPr lang="en-US" sz="2400" dirty="0">
                <a:solidFill>
                  <a:prstClr val="white"/>
                </a:solidFill>
                <a:latin typeface="Corbel" panose="020B0503020204020204"/>
              </a:rPr>
              <a:t>How is the health of each group?</a:t>
            </a:r>
          </a:p>
          <a:p>
            <a:pPr marL="257175" indent="-257175" defTabSz="342900">
              <a:buFont typeface="Symbol" panose="05050102010706020507" pitchFamily="18" charset="2"/>
              <a:buChar char=""/>
            </a:pPr>
            <a:r>
              <a:rPr lang="en-US" sz="2400" dirty="0">
                <a:solidFill>
                  <a:prstClr val="white"/>
                </a:solidFill>
                <a:latin typeface="Corbel" panose="020B0503020204020204"/>
              </a:rPr>
              <a:t>Are the tools or shelter improved?</a:t>
            </a:r>
          </a:p>
          <a:p>
            <a:pPr marL="257175" indent="-257175" defTabSz="342900">
              <a:buFont typeface="Symbol" panose="05050102010706020507" pitchFamily="18" charset="2"/>
              <a:buChar char=""/>
            </a:pPr>
            <a:r>
              <a:rPr lang="en-US" sz="2400" dirty="0">
                <a:solidFill>
                  <a:prstClr val="white"/>
                </a:solidFill>
                <a:latin typeface="Corbel" panose="020B0503020204020204"/>
              </a:rPr>
              <a:t>What are the advantages or disadvantages that need to be considered?</a:t>
            </a:r>
          </a:p>
          <a:p>
            <a:pPr defTabSz="342900"/>
            <a:endParaRPr lang="en-US" sz="2400" dirty="0">
              <a:solidFill>
                <a:prstClr val="white"/>
              </a:solidFill>
              <a:latin typeface="Corbel" panose="020B0503020204020204"/>
            </a:endParaRPr>
          </a:p>
        </p:txBody>
      </p:sp>
    </p:spTree>
    <p:extLst>
      <p:ext uri="{BB962C8B-B14F-4D97-AF65-F5344CB8AC3E}">
        <p14:creationId xmlns:p14="http://schemas.microsoft.com/office/powerpoint/2010/main" val="257777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886" y="162228"/>
            <a:ext cx="3654227" cy="83472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285750" y="1600200"/>
            <a:ext cx="8631338" cy="4286250"/>
          </a:xfrm>
        </p:spPr>
        <p:txBody>
          <a:bodyPr>
            <a:normAutofit/>
          </a:bodyPr>
          <a:lstStyle/>
          <a:p>
            <a:pPr marL="0" indent="0">
              <a:buNone/>
            </a:pPr>
            <a:r>
              <a:rPr lang="en-US" sz="2400" dirty="0"/>
              <a:t>Listen to what your classmates have posted. </a:t>
            </a:r>
          </a:p>
          <a:p>
            <a:pPr marL="0" indent="0">
              <a:buNone/>
            </a:pPr>
            <a:r>
              <a:rPr lang="en-US" sz="2400" dirty="0"/>
              <a:t>Return to post at least one thoughtful response to a classmate. </a:t>
            </a:r>
          </a:p>
          <a:p>
            <a:pPr marL="0" indent="0">
              <a:buNone/>
            </a:pPr>
            <a:endParaRPr lang="en-US" sz="3600" dirty="0"/>
          </a:p>
          <a:p>
            <a:pPr marL="0" indent="0">
              <a:buNone/>
            </a:pPr>
            <a:r>
              <a:rPr lang="en-US" sz="2400" dirty="0"/>
              <a:t>What is a “thoughtful response”?</a:t>
            </a:r>
          </a:p>
          <a:p>
            <a:r>
              <a:rPr lang="en-US" sz="2400" dirty="0"/>
              <a:t>A question, comment or wondering that adds to the discussion.</a:t>
            </a:r>
          </a:p>
          <a:p>
            <a:pPr lvl="1"/>
            <a:r>
              <a:rPr lang="en-US" sz="2100" dirty="0"/>
              <a:t>“What do you think about….?”</a:t>
            </a:r>
          </a:p>
          <a:p>
            <a:pPr lvl="1"/>
            <a:r>
              <a:rPr lang="en-US" sz="2100" dirty="0"/>
              <a:t>“I wonder if …”</a:t>
            </a:r>
          </a:p>
          <a:p>
            <a:pPr lvl="1"/>
            <a:r>
              <a:rPr lang="en-US" sz="2100" dirty="0"/>
              <a:t>“I disagree/agree with you…and here’s evidence why…”</a:t>
            </a:r>
          </a:p>
          <a:p>
            <a:pPr lvl="1"/>
            <a:r>
              <a:rPr lang="en-US" sz="2100" dirty="0"/>
              <a:t>“Can you tell me more about…”</a:t>
            </a:r>
          </a:p>
          <a:p>
            <a:pPr lvl="1"/>
            <a:endParaRPr lang="en-US" sz="2100" dirty="0"/>
          </a:p>
          <a:p>
            <a:pPr lvl="1"/>
            <a:endParaRPr lang="en-US" sz="2100" dirty="0"/>
          </a:p>
          <a:p>
            <a:endParaRPr lang="en-US" sz="2400" dirty="0"/>
          </a:p>
        </p:txBody>
      </p:sp>
      <p:pic>
        <p:nvPicPr>
          <p:cNvPr id="3" name="Picture 2"/>
          <p:cNvPicPr>
            <a:picLocks noChangeAspect="1"/>
          </p:cNvPicPr>
          <p:nvPr/>
        </p:nvPicPr>
        <p:blipFill>
          <a:blip r:embed="rId4"/>
          <a:stretch>
            <a:fillRect/>
          </a:stretch>
        </p:blipFill>
        <p:spPr>
          <a:xfrm>
            <a:off x="6399113" y="2514600"/>
            <a:ext cx="1764506" cy="671513"/>
          </a:xfrm>
          <a:prstGeom prst="rect">
            <a:avLst/>
          </a:prstGeom>
        </p:spPr>
      </p:pic>
    </p:spTree>
    <p:extLst>
      <p:ext uri="{BB962C8B-B14F-4D97-AF65-F5344CB8AC3E}">
        <p14:creationId xmlns:p14="http://schemas.microsoft.com/office/powerpoint/2010/main" val="314304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990600"/>
            <a:ext cx="7886700" cy="1325563"/>
          </a:xfrm>
        </p:spPr>
        <p:txBody>
          <a:bodyPr/>
          <a:lstStyle/>
          <a:p>
            <a:r>
              <a:rPr lang="en-US" dirty="0"/>
              <a:t>Week 2</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596900" y="2394357"/>
            <a:ext cx="8534400" cy="3736975"/>
          </a:xfrm>
        </p:spPr>
        <p:txBody>
          <a:bodyPr/>
          <a:lstStyle/>
          <a:p>
            <a:r>
              <a:rPr lang="en-US" dirty="0"/>
              <a:t>Vocabulary (student)</a:t>
            </a:r>
          </a:p>
          <a:p>
            <a:r>
              <a:rPr lang="en-US" dirty="0"/>
              <a:t>Context (teacher)</a:t>
            </a:r>
          </a:p>
          <a:p>
            <a:r>
              <a:rPr lang="en-US" dirty="0"/>
              <a:t>Vote (initial opinion) (student)</a:t>
            </a:r>
          </a:p>
          <a:p>
            <a:r>
              <a:rPr lang="en-US" dirty="0"/>
              <a:t>Read/Watch background information with Graphic Organizer (student)</a:t>
            </a:r>
          </a:p>
          <a:p>
            <a:r>
              <a:rPr lang="en-US" dirty="0"/>
              <a:t>Use notes to post in discussion &amp; reply (student)</a:t>
            </a:r>
          </a:p>
          <a:p>
            <a:r>
              <a:rPr lang="en-US" b="1" dirty="0"/>
              <a:t>Write reasons to support (new) opinion (student)</a:t>
            </a:r>
          </a:p>
          <a:p>
            <a:endParaRPr lang="en-US" dirty="0"/>
          </a:p>
          <a:p>
            <a:endParaRPr lang="en-US" dirty="0"/>
          </a:p>
        </p:txBody>
      </p:sp>
      <p:pic>
        <p:nvPicPr>
          <p:cNvPr id="4" name="Picture 3">
            <a:extLst>
              <a:ext uri="{FF2B5EF4-FFF2-40B4-BE49-F238E27FC236}">
                <a16:creationId xmlns:a16="http://schemas.microsoft.com/office/drawing/2014/main" id="{9A45DCF3-D6E5-4D07-8A33-D567307E7C05}"/>
              </a:ext>
            </a:extLst>
          </p:cNvPr>
          <p:cNvPicPr>
            <a:picLocks noChangeAspect="1"/>
          </p:cNvPicPr>
          <p:nvPr/>
        </p:nvPicPr>
        <p:blipFill>
          <a:blip r:embed="rId4"/>
          <a:stretch>
            <a:fillRect/>
          </a:stretch>
        </p:blipFill>
        <p:spPr>
          <a:xfrm>
            <a:off x="4324773" y="1068794"/>
            <a:ext cx="4844627" cy="2208988"/>
          </a:xfrm>
          <a:prstGeom prst="rect">
            <a:avLst/>
          </a:prstGeom>
        </p:spPr>
      </p:pic>
    </p:spTree>
    <p:extLst>
      <p:ext uri="{BB962C8B-B14F-4D97-AF65-F5344CB8AC3E}">
        <p14:creationId xmlns:p14="http://schemas.microsoft.com/office/powerpoint/2010/main" val="2145897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473AD-FE7F-417A-B20C-F2B71A7A004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BC098DB-50BF-4E9E-9932-A0919C8ED621}"/>
              </a:ext>
            </a:extLst>
          </p:cNvPr>
          <p:cNvPicPr>
            <a:picLocks noChangeAspect="1"/>
          </p:cNvPicPr>
          <p:nvPr/>
        </p:nvPicPr>
        <p:blipFill>
          <a:blip r:embed="rId2"/>
          <a:stretch>
            <a:fillRect/>
          </a:stretch>
        </p:blipFill>
        <p:spPr>
          <a:xfrm>
            <a:off x="0" y="1158066"/>
            <a:ext cx="9144000" cy="4541867"/>
          </a:xfrm>
          <a:prstGeom prst="rect">
            <a:avLst/>
          </a:prstGeom>
        </p:spPr>
      </p:pic>
      <p:pic>
        <p:nvPicPr>
          <p:cNvPr id="5" name="Picture 4" descr="http://www.mnohs.org/images/Public/mnohs_logo_black_2016.png">
            <a:extLst>
              <a:ext uri="{FF2B5EF4-FFF2-40B4-BE49-F238E27FC236}">
                <a16:creationId xmlns:a16="http://schemas.microsoft.com/office/drawing/2014/main" id="{CE619C31-54AD-4364-BF6A-90755781E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8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5043" y="914400"/>
            <a:ext cx="8229600" cy="1143000"/>
          </a:xfrm>
        </p:spPr>
        <p:txBody>
          <a:bodyPr/>
          <a:lstStyle/>
          <a:p>
            <a:pPr algn="l" eaLnBrk="1" hangingPunct="1"/>
            <a:r>
              <a:rPr lang="en-US" altLang="en-US" dirty="0"/>
              <a:t>About MNOHS…</a:t>
            </a:r>
          </a:p>
        </p:txBody>
      </p:sp>
      <p:sp>
        <p:nvSpPr>
          <p:cNvPr id="4100" name="TextBox 2"/>
          <p:cNvSpPr txBox="1">
            <a:spLocks noChangeArrowheads="1"/>
          </p:cNvSpPr>
          <p:nvPr/>
        </p:nvSpPr>
        <p:spPr bwMode="auto">
          <a:xfrm>
            <a:off x="609600" y="2057400"/>
            <a:ext cx="8229600" cy="4308872"/>
          </a:xfrm>
          <a:prstGeom prst="rect">
            <a:avLst/>
          </a:prstGeom>
          <a:noFill/>
          <a:ln w="9525">
            <a:noFill/>
            <a:miter lim="800000"/>
            <a:headEnd/>
            <a:tailEnd/>
          </a:ln>
        </p:spPr>
        <p:txBody>
          <a:bodyPr wrap="square">
            <a:spAutoFit/>
          </a:bodyPr>
          <a:lstStyle/>
          <a:p>
            <a:pPr marL="285750" indent="-285750" eaLnBrk="1" hangingPunct="1">
              <a:spcAft>
                <a:spcPts val="1200"/>
              </a:spcAft>
              <a:buFontTx/>
              <a:buChar char="•"/>
            </a:pPr>
            <a:r>
              <a:rPr lang="en-US" altLang="en-US" sz="2800" dirty="0"/>
              <a:t>Fully online</a:t>
            </a:r>
          </a:p>
          <a:p>
            <a:pPr marL="285750" indent="-285750" eaLnBrk="1" hangingPunct="1">
              <a:spcAft>
                <a:spcPts val="1200"/>
              </a:spcAft>
              <a:buFontTx/>
              <a:buChar char="•"/>
            </a:pPr>
            <a:r>
              <a:rPr lang="en-US" altLang="en-US" sz="2800" dirty="0"/>
              <a:t>Statewide charter school</a:t>
            </a:r>
          </a:p>
          <a:p>
            <a:pPr marL="285750" indent="-285750" eaLnBrk="1" hangingPunct="1">
              <a:spcAft>
                <a:spcPts val="1200"/>
              </a:spcAft>
              <a:buFontTx/>
              <a:buChar char="•"/>
            </a:pPr>
            <a:r>
              <a:rPr lang="en-US" altLang="en-US" sz="2800" dirty="0"/>
              <a:t>Working with comprehensive (“full-time”) and supplemental students</a:t>
            </a:r>
          </a:p>
          <a:p>
            <a:pPr marL="285750" indent="-285750" eaLnBrk="1" hangingPunct="1">
              <a:spcAft>
                <a:spcPts val="1200"/>
              </a:spcAft>
              <a:buFontTx/>
              <a:buChar char="•"/>
            </a:pPr>
            <a:r>
              <a:rPr lang="en-US" altLang="en-US" sz="2800" dirty="0"/>
              <a:t>Mainly asynchronous with lots of synchronous support </a:t>
            </a:r>
          </a:p>
          <a:p>
            <a:pPr marL="285750" indent="-285750" eaLnBrk="1" hangingPunct="1">
              <a:spcAft>
                <a:spcPts val="1200"/>
              </a:spcAft>
              <a:buFontTx/>
              <a:buChar char="•"/>
            </a:pPr>
            <a:r>
              <a:rPr lang="en-US" altLang="en-US" sz="2800" dirty="0"/>
              <a:t>Teacher and student-led</a:t>
            </a:r>
          </a:p>
          <a:p>
            <a:pPr marL="285750" indent="-285750" eaLnBrk="1" hangingPunct="1">
              <a:spcAft>
                <a:spcPts val="1200"/>
              </a:spcAft>
              <a:buFontTx/>
              <a:buChar char="•"/>
            </a:pPr>
            <a:r>
              <a:rPr lang="en-US" altLang="en-US" sz="2800" dirty="0"/>
              <a:t>Creative and connected!</a:t>
            </a:r>
          </a:p>
        </p:txBody>
      </p:sp>
      <p:pic>
        <p:nvPicPr>
          <p:cNvPr id="7" name="Picture 6" descr="http://www.mnohs.org/images/Public/mnohs_logo_black_2016.png">
            <a:extLst>
              <a:ext uri="{FF2B5EF4-FFF2-40B4-BE49-F238E27FC236}">
                <a16:creationId xmlns:a16="http://schemas.microsoft.com/office/drawing/2014/main" id="{0DC703B2-CFF0-4D92-AA7B-7E8DEB2C42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65629" y="990600"/>
            <a:ext cx="7886700" cy="1325563"/>
          </a:xfrm>
        </p:spPr>
        <p:txBody>
          <a:bodyPr/>
          <a:lstStyle/>
          <a:p>
            <a:r>
              <a:rPr lang="en-US" dirty="0"/>
              <a:t>Basic Structure</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628650" y="2243232"/>
            <a:ext cx="7886700" cy="4351338"/>
          </a:xfrm>
        </p:spPr>
        <p:txBody>
          <a:bodyPr/>
          <a:lstStyle/>
          <a:p>
            <a:r>
              <a:rPr lang="en-US" dirty="0"/>
              <a:t>Vocabulary </a:t>
            </a:r>
          </a:p>
          <a:p>
            <a:r>
              <a:rPr lang="en-US" dirty="0"/>
              <a:t>Context (teacher)</a:t>
            </a:r>
          </a:p>
          <a:p>
            <a:r>
              <a:rPr lang="en-US" dirty="0"/>
              <a:t>Initial Thoughts </a:t>
            </a:r>
          </a:p>
          <a:p>
            <a:r>
              <a:rPr lang="en-US" dirty="0"/>
              <a:t>Background</a:t>
            </a:r>
          </a:p>
          <a:p>
            <a:r>
              <a:rPr lang="en-US" dirty="0"/>
              <a:t>Graphic Organizer/Notes</a:t>
            </a:r>
          </a:p>
          <a:p>
            <a:r>
              <a:rPr lang="en-US" dirty="0"/>
              <a:t>Discussion question (with prompts)</a:t>
            </a:r>
          </a:p>
          <a:p>
            <a:r>
              <a:rPr lang="en-US" dirty="0"/>
              <a:t>Respond to classmate (with prompts)</a:t>
            </a:r>
          </a:p>
          <a:p>
            <a:r>
              <a:rPr lang="en-US" dirty="0"/>
              <a:t>(Final thoughts)</a:t>
            </a:r>
          </a:p>
        </p:txBody>
      </p:sp>
    </p:spTree>
    <p:extLst>
      <p:ext uri="{BB962C8B-B14F-4D97-AF65-F5344CB8AC3E}">
        <p14:creationId xmlns:p14="http://schemas.microsoft.com/office/powerpoint/2010/main" val="22838477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228600"/>
            <a:ext cx="7886700" cy="1325563"/>
          </a:xfrm>
        </p:spPr>
        <p:txBody>
          <a:bodyPr/>
          <a:lstStyle/>
          <a:p>
            <a:r>
              <a:rPr lang="en-US" dirty="0"/>
              <a:t>Model United Nations Conference</a:t>
            </a:r>
          </a:p>
        </p:txBody>
      </p:sp>
      <p:graphicFrame>
        <p:nvGraphicFramePr>
          <p:cNvPr id="5" name="Content Placeholder 4">
            <a:extLst>
              <a:ext uri="{FF2B5EF4-FFF2-40B4-BE49-F238E27FC236}">
                <a16:creationId xmlns:a16="http://schemas.microsoft.com/office/drawing/2014/main" id="{A96A8BC3-60D7-48E2-83FD-E24A0718415A}"/>
              </a:ext>
            </a:extLst>
          </p:cNvPr>
          <p:cNvGraphicFramePr>
            <a:graphicFrameLocks noGrp="1"/>
          </p:cNvGraphicFramePr>
          <p:nvPr>
            <p:ph idx="1"/>
            <p:extLst>
              <p:ext uri="{D42A27DB-BD31-4B8C-83A1-F6EECF244321}">
                <p14:modId xmlns:p14="http://schemas.microsoft.com/office/powerpoint/2010/main" val="35383282"/>
              </p:ext>
            </p:extLst>
          </p:nvPr>
        </p:nvGraphicFramePr>
        <p:xfrm>
          <a:off x="76200" y="685800"/>
          <a:ext cx="8991600" cy="6172205"/>
        </p:xfrm>
        <a:graphic>
          <a:graphicData uri="http://schemas.openxmlformats.org/drawingml/2006/table">
            <a:tbl>
              <a:tblPr bandRow="1">
                <a:tableStyleId>{93296810-A885-4BE3-A3E7-6D5BEEA58F35}</a:tableStyleId>
              </a:tblPr>
              <a:tblGrid>
                <a:gridCol w="1628913">
                  <a:extLst>
                    <a:ext uri="{9D8B030D-6E8A-4147-A177-3AD203B41FA5}">
                      <a16:colId xmlns:a16="http://schemas.microsoft.com/office/drawing/2014/main" val="1209072687"/>
                    </a:ext>
                  </a:extLst>
                </a:gridCol>
                <a:gridCol w="7362687">
                  <a:extLst>
                    <a:ext uri="{9D8B030D-6E8A-4147-A177-3AD203B41FA5}">
                      <a16:colId xmlns:a16="http://schemas.microsoft.com/office/drawing/2014/main" val="315295528"/>
                    </a:ext>
                  </a:extLst>
                </a:gridCol>
              </a:tblGrid>
              <a:tr h="474785">
                <a:tc>
                  <a:txBody>
                    <a:bodyPr/>
                    <a:lstStyle/>
                    <a:p>
                      <a:r>
                        <a:rPr lang="en-US" dirty="0"/>
                        <a:t>Week 1</a:t>
                      </a:r>
                    </a:p>
                  </a:txBody>
                  <a:tcPr/>
                </a:tc>
                <a:tc>
                  <a:txBody>
                    <a:bodyPr/>
                    <a:lstStyle/>
                    <a:p>
                      <a:r>
                        <a:rPr lang="en-US" sz="2400" dirty="0"/>
                        <a:t>United Nations Vocabulary &amp; What is the United Nations?</a:t>
                      </a:r>
                    </a:p>
                  </a:txBody>
                  <a:tcPr/>
                </a:tc>
                <a:extLst>
                  <a:ext uri="{0D108BD9-81ED-4DB2-BD59-A6C34878D82A}">
                    <a16:rowId xmlns:a16="http://schemas.microsoft.com/office/drawing/2014/main" val="2070437672"/>
                  </a:ext>
                </a:extLst>
              </a:tr>
              <a:tr h="474785">
                <a:tc>
                  <a:txBody>
                    <a:bodyPr/>
                    <a:lstStyle/>
                    <a:p>
                      <a:r>
                        <a:rPr lang="en-US" dirty="0"/>
                        <a:t>Week 2</a:t>
                      </a:r>
                    </a:p>
                  </a:txBody>
                  <a:tcPr/>
                </a:tc>
                <a:tc>
                  <a:txBody>
                    <a:bodyPr/>
                    <a:lstStyle/>
                    <a:p>
                      <a:r>
                        <a:rPr lang="en-US" sz="2400" dirty="0"/>
                        <a:t>United Nations in the news</a:t>
                      </a:r>
                      <a:endParaRPr lang="en-US" sz="2400" dirty="0">
                        <a:highlight>
                          <a:srgbClr val="FFFF00"/>
                        </a:highlight>
                      </a:endParaRPr>
                    </a:p>
                  </a:txBody>
                  <a:tcPr/>
                </a:tc>
                <a:extLst>
                  <a:ext uri="{0D108BD9-81ED-4DB2-BD59-A6C34878D82A}">
                    <a16:rowId xmlns:a16="http://schemas.microsoft.com/office/drawing/2014/main" val="1949200872"/>
                  </a:ext>
                </a:extLst>
              </a:tr>
              <a:tr h="474785">
                <a:tc>
                  <a:txBody>
                    <a:bodyPr/>
                    <a:lstStyle/>
                    <a:p>
                      <a:r>
                        <a:rPr lang="en-US" dirty="0"/>
                        <a:t>Week 3 - 4</a:t>
                      </a:r>
                    </a:p>
                  </a:txBody>
                  <a:tcPr/>
                </a:tc>
                <a:tc>
                  <a:txBody>
                    <a:bodyPr/>
                    <a:lstStyle/>
                    <a:p>
                      <a:r>
                        <a:rPr lang="en-US" sz="2400" dirty="0"/>
                        <a:t>Source credibility &amp; Country Research</a:t>
                      </a:r>
                    </a:p>
                  </a:txBody>
                  <a:tcPr/>
                </a:tc>
                <a:extLst>
                  <a:ext uri="{0D108BD9-81ED-4DB2-BD59-A6C34878D82A}">
                    <a16:rowId xmlns:a16="http://schemas.microsoft.com/office/drawing/2014/main" val="2449066797"/>
                  </a:ext>
                </a:extLst>
              </a:tr>
              <a:tr h="474785">
                <a:tc>
                  <a:txBody>
                    <a:bodyPr/>
                    <a:lstStyle/>
                    <a:p>
                      <a:r>
                        <a:rPr lang="en-US" dirty="0"/>
                        <a:t>Week 5</a:t>
                      </a:r>
                    </a:p>
                  </a:txBody>
                  <a:tcPr/>
                </a:tc>
                <a:tc>
                  <a:txBody>
                    <a:bodyPr/>
                    <a:lstStyle/>
                    <a:p>
                      <a:r>
                        <a:rPr lang="en-US" sz="2400" dirty="0"/>
                        <a:t>Topic Research – Your Country &amp; Climate Change</a:t>
                      </a:r>
                      <a:endParaRPr lang="en-US" sz="2400" dirty="0">
                        <a:highlight>
                          <a:srgbClr val="FFFF00"/>
                        </a:highlight>
                      </a:endParaRPr>
                    </a:p>
                  </a:txBody>
                  <a:tcPr/>
                </a:tc>
                <a:extLst>
                  <a:ext uri="{0D108BD9-81ED-4DB2-BD59-A6C34878D82A}">
                    <a16:rowId xmlns:a16="http://schemas.microsoft.com/office/drawing/2014/main" val="579665380"/>
                  </a:ext>
                </a:extLst>
              </a:tr>
              <a:tr h="474785">
                <a:tc>
                  <a:txBody>
                    <a:bodyPr/>
                    <a:lstStyle/>
                    <a:p>
                      <a:r>
                        <a:rPr lang="en-US" dirty="0"/>
                        <a:t>Week 6</a:t>
                      </a:r>
                    </a:p>
                  </a:txBody>
                  <a:tcPr/>
                </a:tc>
                <a:tc>
                  <a:txBody>
                    <a:bodyPr/>
                    <a:lstStyle/>
                    <a:p>
                      <a:r>
                        <a:rPr lang="en-US" sz="2400" dirty="0"/>
                        <a:t>Position Paper Draft</a:t>
                      </a:r>
                    </a:p>
                  </a:txBody>
                  <a:tcPr/>
                </a:tc>
                <a:extLst>
                  <a:ext uri="{0D108BD9-81ED-4DB2-BD59-A6C34878D82A}">
                    <a16:rowId xmlns:a16="http://schemas.microsoft.com/office/drawing/2014/main" val="2531519529"/>
                  </a:ext>
                </a:extLst>
              </a:tr>
              <a:tr h="474785">
                <a:tc>
                  <a:txBody>
                    <a:bodyPr/>
                    <a:lstStyle/>
                    <a:p>
                      <a:r>
                        <a:rPr lang="en-US" dirty="0"/>
                        <a:t>Week 8</a:t>
                      </a:r>
                    </a:p>
                  </a:txBody>
                  <a:tcPr/>
                </a:tc>
                <a:tc>
                  <a:txBody>
                    <a:bodyPr/>
                    <a:lstStyle/>
                    <a:p>
                      <a:r>
                        <a:rPr lang="en-US" sz="2400" dirty="0"/>
                        <a:t>Final Position Paper Due</a:t>
                      </a:r>
                      <a:endParaRPr lang="en-US" sz="2400" dirty="0">
                        <a:highlight>
                          <a:srgbClr val="FFFF00"/>
                        </a:highlight>
                      </a:endParaRPr>
                    </a:p>
                  </a:txBody>
                  <a:tcPr/>
                </a:tc>
                <a:extLst>
                  <a:ext uri="{0D108BD9-81ED-4DB2-BD59-A6C34878D82A}">
                    <a16:rowId xmlns:a16="http://schemas.microsoft.com/office/drawing/2014/main" val="574915101"/>
                  </a:ext>
                </a:extLst>
              </a:tr>
              <a:tr h="474785">
                <a:tc>
                  <a:txBody>
                    <a:bodyPr/>
                    <a:lstStyle/>
                    <a:p>
                      <a:r>
                        <a:rPr lang="en-US" dirty="0"/>
                        <a:t>Week 9 - 10</a:t>
                      </a:r>
                    </a:p>
                  </a:txBody>
                  <a:tcPr/>
                </a:tc>
                <a:tc>
                  <a:txBody>
                    <a:bodyPr/>
                    <a:lstStyle/>
                    <a:p>
                      <a:r>
                        <a:rPr lang="en-US" sz="2400" dirty="0"/>
                        <a:t>Needs, Positions &amp; Win-Win Solutions </a:t>
                      </a:r>
                      <a:endParaRPr lang="en-US" sz="2400" dirty="0">
                        <a:highlight>
                          <a:srgbClr val="FFFF00"/>
                        </a:highlight>
                      </a:endParaRPr>
                    </a:p>
                  </a:txBody>
                  <a:tcPr/>
                </a:tc>
                <a:extLst>
                  <a:ext uri="{0D108BD9-81ED-4DB2-BD59-A6C34878D82A}">
                    <a16:rowId xmlns:a16="http://schemas.microsoft.com/office/drawing/2014/main" val="2526839355"/>
                  </a:ext>
                </a:extLst>
              </a:tr>
              <a:tr h="474785">
                <a:tc>
                  <a:txBody>
                    <a:bodyPr/>
                    <a:lstStyle/>
                    <a:p>
                      <a:r>
                        <a:rPr lang="en-US" dirty="0"/>
                        <a:t>Week 11</a:t>
                      </a:r>
                    </a:p>
                  </a:txBody>
                  <a:tcPr/>
                </a:tc>
                <a:tc>
                  <a:txBody>
                    <a:bodyPr/>
                    <a:lstStyle/>
                    <a:p>
                      <a:r>
                        <a:rPr lang="en-US" sz="2400" dirty="0"/>
                        <a:t>Write example Resolution (based on social scenario)</a:t>
                      </a:r>
                    </a:p>
                  </a:txBody>
                  <a:tcPr/>
                </a:tc>
                <a:extLst>
                  <a:ext uri="{0D108BD9-81ED-4DB2-BD59-A6C34878D82A}">
                    <a16:rowId xmlns:a16="http://schemas.microsoft.com/office/drawing/2014/main" val="4150451763"/>
                  </a:ext>
                </a:extLst>
              </a:tr>
              <a:tr h="474785">
                <a:tc>
                  <a:txBody>
                    <a:bodyPr/>
                    <a:lstStyle/>
                    <a:p>
                      <a:r>
                        <a:rPr lang="en-US" dirty="0"/>
                        <a:t>Week 12</a:t>
                      </a:r>
                    </a:p>
                  </a:txBody>
                  <a:tcPr/>
                </a:tc>
                <a:tc>
                  <a:txBody>
                    <a:bodyPr/>
                    <a:lstStyle/>
                    <a:p>
                      <a:r>
                        <a:rPr lang="en-US" sz="2400" dirty="0"/>
                        <a:t>Write Climate Change Resolution </a:t>
                      </a:r>
                    </a:p>
                  </a:txBody>
                  <a:tcPr/>
                </a:tc>
                <a:extLst>
                  <a:ext uri="{0D108BD9-81ED-4DB2-BD59-A6C34878D82A}">
                    <a16:rowId xmlns:a16="http://schemas.microsoft.com/office/drawing/2014/main" val="121252556"/>
                  </a:ext>
                </a:extLst>
              </a:tr>
              <a:tr h="474785">
                <a:tc>
                  <a:txBody>
                    <a:bodyPr/>
                    <a:lstStyle/>
                    <a:p>
                      <a:r>
                        <a:rPr lang="en-US" dirty="0"/>
                        <a:t>Week 13</a:t>
                      </a:r>
                    </a:p>
                  </a:txBody>
                  <a:tcPr/>
                </a:tc>
                <a:tc>
                  <a:txBody>
                    <a:bodyPr/>
                    <a:lstStyle/>
                    <a:p>
                      <a:r>
                        <a:rPr lang="en-US" sz="2400" dirty="0"/>
                        <a:t>Persuasive Speech (Listen, feedback, 30 second speech)</a:t>
                      </a:r>
                    </a:p>
                  </a:txBody>
                  <a:tcPr/>
                </a:tc>
                <a:extLst>
                  <a:ext uri="{0D108BD9-81ED-4DB2-BD59-A6C34878D82A}">
                    <a16:rowId xmlns:a16="http://schemas.microsoft.com/office/drawing/2014/main" val="2622079380"/>
                  </a:ext>
                </a:extLst>
              </a:tr>
              <a:tr h="474785">
                <a:tc>
                  <a:txBody>
                    <a:bodyPr/>
                    <a:lstStyle/>
                    <a:p>
                      <a:r>
                        <a:rPr lang="en-US" dirty="0"/>
                        <a:t>Week 14</a:t>
                      </a:r>
                    </a:p>
                  </a:txBody>
                  <a:tcPr/>
                </a:tc>
                <a:tc>
                  <a:txBody>
                    <a:bodyPr/>
                    <a:lstStyle/>
                    <a:p>
                      <a:r>
                        <a:rPr lang="en-US" sz="2400" dirty="0"/>
                        <a:t>Model UN Debate – Session 1</a:t>
                      </a:r>
                    </a:p>
                  </a:txBody>
                  <a:tcPr/>
                </a:tc>
                <a:extLst>
                  <a:ext uri="{0D108BD9-81ED-4DB2-BD59-A6C34878D82A}">
                    <a16:rowId xmlns:a16="http://schemas.microsoft.com/office/drawing/2014/main" val="3356121587"/>
                  </a:ext>
                </a:extLst>
              </a:tr>
              <a:tr h="474785">
                <a:tc>
                  <a:txBody>
                    <a:bodyPr/>
                    <a:lstStyle/>
                    <a:p>
                      <a:r>
                        <a:rPr lang="en-US" dirty="0"/>
                        <a:t>Week 15</a:t>
                      </a:r>
                    </a:p>
                  </a:txBody>
                  <a:tcPr/>
                </a:tc>
                <a:tc>
                  <a:txBody>
                    <a:bodyPr/>
                    <a:lstStyle/>
                    <a:p>
                      <a:r>
                        <a:rPr lang="en-US" sz="2400" dirty="0"/>
                        <a:t>Model UN Caucus</a:t>
                      </a:r>
                    </a:p>
                  </a:txBody>
                  <a:tcPr/>
                </a:tc>
                <a:extLst>
                  <a:ext uri="{0D108BD9-81ED-4DB2-BD59-A6C34878D82A}">
                    <a16:rowId xmlns:a16="http://schemas.microsoft.com/office/drawing/2014/main" val="3723122009"/>
                  </a:ext>
                </a:extLst>
              </a:tr>
              <a:tr h="474785">
                <a:tc>
                  <a:txBody>
                    <a:bodyPr/>
                    <a:lstStyle/>
                    <a:p>
                      <a:r>
                        <a:rPr lang="en-US" dirty="0"/>
                        <a:t>Week 16</a:t>
                      </a:r>
                    </a:p>
                  </a:txBody>
                  <a:tcPr/>
                </a:tc>
                <a:tc>
                  <a:txBody>
                    <a:bodyPr/>
                    <a:lstStyle/>
                    <a:p>
                      <a:r>
                        <a:rPr lang="en-US" sz="2400" dirty="0"/>
                        <a:t>Model UN Debate – Session 2</a:t>
                      </a:r>
                    </a:p>
                  </a:txBody>
                  <a:tcPr/>
                </a:tc>
                <a:extLst>
                  <a:ext uri="{0D108BD9-81ED-4DB2-BD59-A6C34878D82A}">
                    <a16:rowId xmlns:a16="http://schemas.microsoft.com/office/drawing/2014/main" val="2847740551"/>
                  </a:ext>
                </a:extLst>
              </a:tr>
            </a:tbl>
          </a:graphicData>
        </a:graphic>
      </p:graphicFrame>
    </p:spTree>
    <p:extLst>
      <p:ext uri="{BB962C8B-B14F-4D97-AF65-F5344CB8AC3E}">
        <p14:creationId xmlns:p14="http://schemas.microsoft.com/office/powerpoint/2010/main" val="122451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228600"/>
            <a:ext cx="7886700" cy="1325563"/>
          </a:xfrm>
        </p:spPr>
        <p:txBody>
          <a:bodyPr/>
          <a:lstStyle/>
          <a:p>
            <a:r>
              <a:rPr lang="en-US" dirty="0"/>
              <a:t>Model United Nations Conference</a:t>
            </a:r>
          </a:p>
        </p:txBody>
      </p:sp>
      <p:graphicFrame>
        <p:nvGraphicFramePr>
          <p:cNvPr id="5" name="Content Placeholder 4">
            <a:extLst>
              <a:ext uri="{FF2B5EF4-FFF2-40B4-BE49-F238E27FC236}">
                <a16:creationId xmlns:a16="http://schemas.microsoft.com/office/drawing/2014/main" id="{A96A8BC3-60D7-48E2-83FD-E24A0718415A}"/>
              </a:ext>
            </a:extLst>
          </p:cNvPr>
          <p:cNvGraphicFramePr>
            <a:graphicFrameLocks noGrp="1"/>
          </p:cNvGraphicFramePr>
          <p:nvPr>
            <p:ph idx="1"/>
            <p:extLst>
              <p:ext uri="{D42A27DB-BD31-4B8C-83A1-F6EECF244321}">
                <p14:modId xmlns:p14="http://schemas.microsoft.com/office/powerpoint/2010/main" val="3045282940"/>
              </p:ext>
            </p:extLst>
          </p:nvPr>
        </p:nvGraphicFramePr>
        <p:xfrm>
          <a:off x="0" y="685800"/>
          <a:ext cx="9144000" cy="6520380"/>
        </p:xfrm>
        <a:graphic>
          <a:graphicData uri="http://schemas.openxmlformats.org/drawingml/2006/table">
            <a:tbl>
              <a:tblPr bandRow="1">
                <a:tableStyleId>{93296810-A885-4BE3-A3E7-6D5BEEA58F35}</a:tableStyleId>
              </a:tblPr>
              <a:tblGrid>
                <a:gridCol w="1656521">
                  <a:extLst>
                    <a:ext uri="{9D8B030D-6E8A-4147-A177-3AD203B41FA5}">
                      <a16:colId xmlns:a16="http://schemas.microsoft.com/office/drawing/2014/main" val="1209072687"/>
                    </a:ext>
                  </a:extLst>
                </a:gridCol>
                <a:gridCol w="7487479">
                  <a:extLst>
                    <a:ext uri="{9D8B030D-6E8A-4147-A177-3AD203B41FA5}">
                      <a16:colId xmlns:a16="http://schemas.microsoft.com/office/drawing/2014/main" val="315295528"/>
                    </a:ext>
                  </a:extLst>
                </a:gridCol>
              </a:tblGrid>
              <a:tr h="474785">
                <a:tc>
                  <a:txBody>
                    <a:bodyPr/>
                    <a:lstStyle/>
                    <a:p>
                      <a:r>
                        <a:rPr lang="en-US" dirty="0"/>
                        <a:t>Week 1</a:t>
                      </a:r>
                    </a:p>
                  </a:txBody>
                  <a:tcPr/>
                </a:tc>
                <a:tc>
                  <a:txBody>
                    <a:bodyPr/>
                    <a:lstStyle/>
                    <a:p>
                      <a:r>
                        <a:rPr lang="en-US" sz="2400" dirty="0"/>
                        <a:t>United Nations </a:t>
                      </a:r>
                      <a:r>
                        <a:rPr lang="en-US" sz="2400" dirty="0">
                          <a:highlight>
                            <a:srgbClr val="FFFF00"/>
                          </a:highlight>
                        </a:rPr>
                        <a:t>Vocabulary</a:t>
                      </a:r>
                      <a:r>
                        <a:rPr lang="en-US" sz="2400" dirty="0"/>
                        <a:t> &amp; What is the United Nations?</a:t>
                      </a:r>
                    </a:p>
                  </a:txBody>
                  <a:tcPr/>
                </a:tc>
                <a:extLst>
                  <a:ext uri="{0D108BD9-81ED-4DB2-BD59-A6C34878D82A}">
                    <a16:rowId xmlns:a16="http://schemas.microsoft.com/office/drawing/2014/main" val="2070437672"/>
                  </a:ext>
                </a:extLst>
              </a:tr>
              <a:tr h="474785">
                <a:tc>
                  <a:txBody>
                    <a:bodyPr/>
                    <a:lstStyle/>
                    <a:p>
                      <a:r>
                        <a:rPr lang="en-US" dirty="0"/>
                        <a:t>Week 2</a:t>
                      </a:r>
                    </a:p>
                  </a:txBody>
                  <a:tcPr/>
                </a:tc>
                <a:tc>
                  <a:txBody>
                    <a:bodyPr/>
                    <a:lstStyle/>
                    <a:p>
                      <a:r>
                        <a:rPr lang="en-US" sz="2400" dirty="0"/>
                        <a:t>United Nations in the news          </a:t>
                      </a:r>
                      <a:r>
                        <a:rPr lang="en-US" sz="2400" dirty="0">
                          <a:highlight>
                            <a:srgbClr val="FFFF00"/>
                          </a:highlight>
                        </a:rPr>
                        <a:t>(Context)</a:t>
                      </a:r>
                    </a:p>
                  </a:txBody>
                  <a:tcPr/>
                </a:tc>
                <a:extLst>
                  <a:ext uri="{0D108BD9-81ED-4DB2-BD59-A6C34878D82A}">
                    <a16:rowId xmlns:a16="http://schemas.microsoft.com/office/drawing/2014/main" val="1949200872"/>
                  </a:ext>
                </a:extLst>
              </a:tr>
              <a:tr h="474785">
                <a:tc>
                  <a:txBody>
                    <a:bodyPr/>
                    <a:lstStyle/>
                    <a:p>
                      <a:r>
                        <a:rPr lang="en-US" dirty="0"/>
                        <a:t>Week 3 - 4</a:t>
                      </a:r>
                    </a:p>
                  </a:txBody>
                  <a:tcPr/>
                </a:tc>
                <a:tc>
                  <a:txBody>
                    <a:bodyPr/>
                    <a:lstStyle/>
                    <a:p>
                      <a:r>
                        <a:rPr lang="en-US" sz="2400" dirty="0"/>
                        <a:t>Source credibility &amp; Country Research</a:t>
                      </a:r>
                    </a:p>
                  </a:txBody>
                  <a:tcPr/>
                </a:tc>
                <a:extLst>
                  <a:ext uri="{0D108BD9-81ED-4DB2-BD59-A6C34878D82A}">
                    <a16:rowId xmlns:a16="http://schemas.microsoft.com/office/drawing/2014/main" val="2449066797"/>
                  </a:ext>
                </a:extLst>
              </a:tr>
              <a:tr h="474785">
                <a:tc>
                  <a:txBody>
                    <a:bodyPr/>
                    <a:lstStyle/>
                    <a:p>
                      <a:r>
                        <a:rPr lang="en-US" dirty="0"/>
                        <a:t>Week 5</a:t>
                      </a:r>
                    </a:p>
                  </a:txBody>
                  <a:tcPr/>
                </a:tc>
                <a:tc>
                  <a:txBody>
                    <a:bodyPr/>
                    <a:lstStyle/>
                    <a:p>
                      <a:r>
                        <a:rPr lang="en-US" sz="2400" dirty="0"/>
                        <a:t>Topic Research – Your Country &amp; Climate Change</a:t>
                      </a:r>
                      <a:endParaRPr lang="en-US" sz="2400" dirty="0">
                        <a:highlight>
                          <a:srgbClr val="FFFF00"/>
                        </a:highlight>
                      </a:endParaRPr>
                    </a:p>
                  </a:txBody>
                  <a:tcPr/>
                </a:tc>
                <a:extLst>
                  <a:ext uri="{0D108BD9-81ED-4DB2-BD59-A6C34878D82A}">
                    <a16:rowId xmlns:a16="http://schemas.microsoft.com/office/drawing/2014/main" val="579665380"/>
                  </a:ext>
                </a:extLst>
              </a:tr>
              <a:tr h="474785">
                <a:tc>
                  <a:txBody>
                    <a:bodyPr/>
                    <a:lstStyle/>
                    <a:p>
                      <a:r>
                        <a:rPr lang="en-US" dirty="0"/>
                        <a:t>Week 6</a:t>
                      </a:r>
                    </a:p>
                  </a:txBody>
                  <a:tcPr/>
                </a:tc>
                <a:tc>
                  <a:txBody>
                    <a:bodyPr/>
                    <a:lstStyle/>
                    <a:p>
                      <a:r>
                        <a:rPr lang="en-US" sz="2400" dirty="0"/>
                        <a:t>Position Paper Draft  </a:t>
                      </a:r>
                      <a:r>
                        <a:rPr lang="en-US" sz="2400" dirty="0">
                          <a:highlight>
                            <a:srgbClr val="FFFF00"/>
                          </a:highlight>
                        </a:rPr>
                        <a:t>(Initial thoughts)</a:t>
                      </a:r>
                    </a:p>
                  </a:txBody>
                  <a:tcPr/>
                </a:tc>
                <a:extLst>
                  <a:ext uri="{0D108BD9-81ED-4DB2-BD59-A6C34878D82A}">
                    <a16:rowId xmlns:a16="http://schemas.microsoft.com/office/drawing/2014/main" val="2531519529"/>
                  </a:ext>
                </a:extLst>
              </a:tr>
              <a:tr h="474785">
                <a:tc>
                  <a:txBody>
                    <a:bodyPr/>
                    <a:lstStyle/>
                    <a:p>
                      <a:r>
                        <a:rPr lang="en-US" dirty="0"/>
                        <a:t>Week 8</a:t>
                      </a:r>
                    </a:p>
                  </a:txBody>
                  <a:tcPr/>
                </a:tc>
                <a:tc>
                  <a:txBody>
                    <a:bodyPr/>
                    <a:lstStyle/>
                    <a:p>
                      <a:r>
                        <a:rPr lang="en-US" sz="2400" dirty="0"/>
                        <a:t>Final Position Paper </a:t>
                      </a:r>
                      <a:r>
                        <a:rPr lang="en-US" sz="2400" dirty="0">
                          <a:highlight>
                            <a:srgbClr val="FFFF00"/>
                          </a:highlight>
                        </a:rPr>
                        <a:t>(“Notes”)</a:t>
                      </a:r>
                    </a:p>
                  </a:txBody>
                  <a:tcPr/>
                </a:tc>
                <a:extLst>
                  <a:ext uri="{0D108BD9-81ED-4DB2-BD59-A6C34878D82A}">
                    <a16:rowId xmlns:a16="http://schemas.microsoft.com/office/drawing/2014/main" val="574915101"/>
                  </a:ext>
                </a:extLst>
              </a:tr>
              <a:tr h="474785">
                <a:tc>
                  <a:txBody>
                    <a:bodyPr/>
                    <a:lstStyle/>
                    <a:p>
                      <a:r>
                        <a:rPr lang="en-US" dirty="0"/>
                        <a:t>Week 9 - 10</a:t>
                      </a:r>
                    </a:p>
                  </a:txBody>
                  <a:tcPr/>
                </a:tc>
                <a:tc>
                  <a:txBody>
                    <a:bodyPr/>
                    <a:lstStyle/>
                    <a:p>
                      <a:r>
                        <a:rPr lang="en-US" sz="2400" dirty="0"/>
                        <a:t>Needs, Positions &amp; Win-Win Solutions </a:t>
                      </a:r>
                      <a:r>
                        <a:rPr lang="en-US" sz="2400" dirty="0">
                          <a:highlight>
                            <a:srgbClr val="FFFF00"/>
                          </a:highlight>
                        </a:rPr>
                        <a:t>(Background – UN process)</a:t>
                      </a:r>
                    </a:p>
                  </a:txBody>
                  <a:tcPr/>
                </a:tc>
                <a:extLst>
                  <a:ext uri="{0D108BD9-81ED-4DB2-BD59-A6C34878D82A}">
                    <a16:rowId xmlns:a16="http://schemas.microsoft.com/office/drawing/2014/main" val="2526839355"/>
                  </a:ext>
                </a:extLst>
              </a:tr>
              <a:tr h="474785">
                <a:tc>
                  <a:txBody>
                    <a:bodyPr/>
                    <a:lstStyle/>
                    <a:p>
                      <a:r>
                        <a:rPr lang="en-US" dirty="0"/>
                        <a:t>Week 11</a:t>
                      </a:r>
                    </a:p>
                  </a:txBody>
                  <a:tcPr/>
                </a:tc>
                <a:tc>
                  <a:txBody>
                    <a:bodyPr/>
                    <a:lstStyle/>
                    <a:p>
                      <a:r>
                        <a:rPr lang="en-US" sz="2400" dirty="0"/>
                        <a:t>Write example Resolution (based on social scenario)</a:t>
                      </a:r>
                    </a:p>
                  </a:txBody>
                  <a:tcPr/>
                </a:tc>
                <a:extLst>
                  <a:ext uri="{0D108BD9-81ED-4DB2-BD59-A6C34878D82A}">
                    <a16:rowId xmlns:a16="http://schemas.microsoft.com/office/drawing/2014/main" val="4150451763"/>
                  </a:ext>
                </a:extLst>
              </a:tr>
              <a:tr h="474785">
                <a:tc>
                  <a:txBody>
                    <a:bodyPr/>
                    <a:lstStyle/>
                    <a:p>
                      <a:r>
                        <a:rPr lang="en-US" dirty="0"/>
                        <a:t>Week 12</a:t>
                      </a:r>
                    </a:p>
                  </a:txBody>
                  <a:tcPr/>
                </a:tc>
                <a:tc>
                  <a:txBody>
                    <a:bodyPr/>
                    <a:lstStyle/>
                    <a:p>
                      <a:r>
                        <a:rPr lang="en-US" sz="2400" dirty="0"/>
                        <a:t>Write Climate Change Resolution </a:t>
                      </a:r>
                    </a:p>
                  </a:txBody>
                  <a:tcPr/>
                </a:tc>
                <a:extLst>
                  <a:ext uri="{0D108BD9-81ED-4DB2-BD59-A6C34878D82A}">
                    <a16:rowId xmlns:a16="http://schemas.microsoft.com/office/drawing/2014/main" val="121252556"/>
                  </a:ext>
                </a:extLst>
              </a:tr>
              <a:tr h="474785">
                <a:tc>
                  <a:txBody>
                    <a:bodyPr/>
                    <a:lstStyle/>
                    <a:p>
                      <a:r>
                        <a:rPr lang="en-US" dirty="0"/>
                        <a:t>Week 13</a:t>
                      </a:r>
                    </a:p>
                  </a:txBody>
                  <a:tcPr/>
                </a:tc>
                <a:tc>
                  <a:txBody>
                    <a:bodyPr/>
                    <a:lstStyle/>
                    <a:p>
                      <a:r>
                        <a:rPr lang="en-US" sz="2400" dirty="0"/>
                        <a:t>Persuasive Speech (Listen, feedback, 30 second speech)**</a:t>
                      </a:r>
                    </a:p>
                  </a:txBody>
                  <a:tcPr/>
                </a:tc>
                <a:extLst>
                  <a:ext uri="{0D108BD9-81ED-4DB2-BD59-A6C34878D82A}">
                    <a16:rowId xmlns:a16="http://schemas.microsoft.com/office/drawing/2014/main" val="2622079380"/>
                  </a:ext>
                </a:extLst>
              </a:tr>
              <a:tr h="474785">
                <a:tc>
                  <a:txBody>
                    <a:bodyPr/>
                    <a:lstStyle/>
                    <a:p>
                      <a:r>
                        <a:rPr lang="en-US" dirty="0"/>
                        <a:t>Week 14</a:t>
                      </a:r>
                    </a:p>
                  </a:txBody>
                  <a:tcPr/>
                </a:tc>
                <a:tc>
                  <a:txBody>
                    <a:bodyPr/>
                    <a:lstStyle/>
                    <a:p>
                      <a:r>
                        <a:rPr lang="en-US" sz="2400" dirty="0"/>
                        <a:t>Model UN Debate – Session 1  </a:t>
                      </a:r>
                      <a:r>
                        <a:rPr lang="en-US" sz="2400" dirty="0">
                          <a:highlight>
                            <a:srgbClr val="FFFF00"/>
                          </a:highlight>
                        </a:rPr>
                        <a:t>(Discussion)</a:t>
                      </a:r>
                    </a:p>
                  </a:txBody>
                  <a:tcPr/>
                </a:tc>
                <a:extLst>
                  <a:ext uri="{0D108BD9-81ED-4DB2-BD59-A6C34878D82A}">
                    <a16:rowId xmlns:a16="http://schemas.microsoft.com/office/drawing/2014/main" val="3356121587"/>
                  </a:ext>
                </a:extLst>
              </a:tr>
              <a:tr h="474785">
                <a:tc>
                  <a:txBody>
                    <a:bodyPr/>
                    <a:lstStyle/>
                    <a:p>
                      <a:r>
                        <a:rPr lang="en-US" dirty="0"/>
                        <a:t>Week 15</a:t>
                      </a:r>
                    </a:p>
                  </a:txBody>
                  <a:tcPr/>
                </a:tc>
                <a:tc>
                  <a:txBody>
                    <a:bodyPr/>
                    <a:lstStyle/>
                    <a:p>
                      <a:r>
                        <a:rPr lang="en-US" sz="2400" dirty="0"/>
                        <a:t>Model UN Caucus </a:t>
                      </a:r>
                      <a:r>
                        <a:rPr lang="en-US" sz="2400" dirty="0">
                          <a:highlight>
                            <a:srgbClr val="FFFF00"/>
                          </a:highlight>
                        </a:rPr>
                        <a:t>(Respond to classmate – written)</a:t>
                      </a:r>
                    </a:p>
                  </a:txBody>
                  <a:tcPr/>
                </a:tc>
                <a:extLst>
                  <a:ext uri="{0D108BD9-81ED-4DB2-BD59-A6C34878D82A}">
                    <a16:rowId xmlns:a16="http://schemas.microsoft.com/office/drawing/2014/main" val="3723122009"/>
                  </a:ext>
                </a:extLst>
              </a:tr>
              <a:tr h="474785">
                <a:tc>
                  <a:txBody>
                    <a:bodyPr/>
                    <a:lstStyle/>
                    <a:p>
                      <a:r>
                        <a:rPr lang="en-US" dirty="0"/>
                        <a:t>Week 16</a:t>
                      </a:r>
                    </a:p>
                  </a:txBody>
                  <a:tcPr/>
                </a:tc>
                <a:tc>
                  <a:txBody>
                    <a:bodyPr/>
                    <a:lstStyle/>
                    <a:p>
                      <a:r>
                        <a:rPr lang="en-US" sz="2400" dirty="0"/>
                        <a:t>Model UN Debate – Session 2 </a:t>
                      </a:r>
                      <a:r>
                        <a:rPr lang="en-US" sz="2400" dirty="0">
                          <a:highlight>
                            <a:srgbClr val="FFFF00"/>
                          </a:highlight>
                        </a:rPr>
                        <a:t>(Discussion)</a:t>
                      </a:r>
                      <a:endParaRPr lang="en-US" sz="2400" dirty="0"/>
                    </a:p>
                  </a:txBody>
                  <a:tcPr/>
                </a:tc>
                <a:extLst>
                  <a:ext uri="{0D108BD9-81ED-4DB2-BD59-A6C34878D82A}">
                    <a16:rowId xmlns:a16="http://schemas.microsoft.com/office/drawing/2014/main" val="2847740551"/>
                  </a:ext>
                </a:extLst>
              </a:tr>
            </a:tbl>
          </a:graphicData>
        </a:graphic>
      </p:graphicFrame>
      <p:cxnSp>
        <p:nvCxnSpPr>
          <p:cNvPr id="4" name="Straight Arrow Connector 3">
            <a:extLst>
              <a:ext uri="{FF2B5EF4-FFF2-40B4-BE49-F238E27FC236}">
                <a16:creationId xmlns:a16="http://schemas.microsoft.com/office/drawing/2014/main" id="{9BAAE1F5-D040-427B-984B-6A075F7EB9BF}"/>
              </a:ext>
            </a:extLst>
          </p:cNvPr>
          <p:cNvCxnSpPr/>
          <p:nvPr/>
        </p:nvCxnSpPr>
        <p:spPr>
          <a:xfrm flipV="1">
            <a:off x="6972300" y="1133476"/>
            <a:ext cx="304800" cy="2746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C5A1B5-F2C2-4352-BF45-CD97E46CD4A8}"/>
              </a:ext>
            </a:extLst>
          </p:cNvPr>
          <p:cNvSpPr txBox="1"/>
          <p:nvPr/>
        </p:nvSpPr>
        <p:spPr>
          <a:xfrm>
            <a:off x="0" y="1676400"/>
            <a:ext cx="1828800" cy="830997"/>
          </a:xfrm>
          <a:prstGeom prst="rect">
            <a:avLst/>
          </a:prstGeom>
          <a:noFill/>
        </p:spPr>
        <p:txBody>
          <a:bodyPr wrap="square" rtlCol="0">
            <a:spAutoFit/>
          </a:bodyPr>
          <a:lstStyle/>
          <a:p>
            <a:r>
              <a:rPr lang="en-US" sz="2400" dirty="0">
                <a:highlight>
                  <a:srgbClr val="FFFF00"/>
                </a:highlight>
              </a:rPr>
              <a:t>(Background &amp; Notes)</a:t>
            </a:r>
          </a:p>
        </p:txBody>
      </p:sp>
      <p:sp>
        <p:nvSpPr>
          <p:cNvPr id="7" name="TextBox 6">
            <a:extLst>
              <a:ext uri="{FF2B5EF4-FFF2-40B4-BE49-F238E27FC236}">
                <a16:creationId xmlns:a16="http://schemas.microsoft.com/office/drawing/2014/main" id="{6F05ACC7-24ED-43D6-919B-CBE41054188D}"/>
              </a:ext>
            </a:extLst>
          </p:cNvPr>
          <p:cNvSpPr txBox="1"/>
          <p:nvPr/>
        </p:nvSpPr>
        <p:spPr>
          <a:xfrm>
            <a:off x="304800" y="4625956"/>
            <a:ext cx="1828800" cy="461665"/>
          </a:xfrm>
          <a:prstGeom prst="rect">
            <a:avLst/>
          </a:prstGeom>
          <a:noFill/>
        </p:spPr>
        <p:txBody>
          <a:bodyPr wrap="square" rtlCol="0">
            <a:spAutoFit/>
          </a:bodyPr>
          <a:lstStyle/>
          <a:p>
            <a:r>
              <a:rPr lang="en-US" sz="2400" dirty="0">
                <a:highlight>
                  <a:srgbClr val="FFFF00"/>
                </a:highlight>
              </a:rPr>
              <a:t>(“Notes”)</a:t>
            </a:r>
          </a:p>
        </p:txBody>
      </p:sp>
      <p:cxnSp>
        <p:nvCxnSpPr>
          <p:cNvPr id="8" name="Straight Arrow Connector 7">
            <a:extLst>
              <a:ext uri="{FF2B5EF4-FFF2-40B4-BE49-F238E27FC236}">
                <a16:creationId xmlns:a16="http://schemas.microsoft.com/office/drawing/2014/main" id="{062EEB38-CAC0-47F7-8305-FF98F04F6011}"/>
              </a:ext>
            </a:extLst>
          </p:cNvPr>
          <p:cNvCxnSpPr>
            <a:cxnSpLocks/>
          </p:cNvCxnSpPr>
          <p:nvPr/>
        </p:nvCxnSpPr>
        <p:spPr>
          <a:xfrm flipH="1">
            <a:off x="5181600" y="1384300"/>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3759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FF9F13-06BD-4032-ABAD-8061E35FBC3C}"/>
              </a:ext>
            </a:extLst>
          </p:cNvPr>
          <p:cNvPicPr>
            <a:picLocks noChangeAspect="1"/>
          </p:cNvPicPr>
          <p:nvPr/>
        </p:nvPicPr>
        <p:blipFill>
          <a:blip r:embed="rId4"/>
          <a:stretch>
            <a:fillRect/>
          </a:stretch>
        </p:blipFill>
        <p:spPr>
          <a:xfrm>
            <a:off x="10134600" y="685800"/>
            <a:ext cx="7716907" cy="5867400"/>
          </a:xfrm>
          <a:prstGeom prst="rect">
            <a:avLst/>
          </a:prstGeom>
        </p:spPr>
      </p:pic>
      <p:pic>
        <p:nvPicPr>
          <p:cNvPr id="5" name="Picture 4">
            <a:extLst>
              <a:ext uri="{FF2B5EF4-FFF2-40B4-BE49-F238E27FC236}">
                <a16:creationId xmlns:a16="http://schemas.microsoft.com/office/drawing/2014/main" id="{2F853A48-00AC-44DD-9BF8-A745FBF288FE}"/>
              </a:ext>
            </a:extLst>
          </p:cNvPr>
          <p:cNvPicPr>
            <a:picLocks noChangeAspect="1"/>
          </p:cNvPicPr>
          <p:nvPr/>
        </p:nvPicPr>
        <p:blipFill>
          <a:blip r:embed="rId5"/>
          <a:stretch>
            <a:fillRect/>
          </a:stretch>
        </p:blipFill>
        <p:spPr>
          <a:xfrm>
            <a:off x="0" y="1361947"/>
            <a:ext cx="9144000" cy="4134105"/>
          </a:xfrm>
          <a:prstGeom prst="rect">
            <a:avLst/>
          </a:prstGeom>
        </p:spPr>
      </p:pic>
    </p:spTree>
    <p:extLst>
      <p:ext uri="{BB962C8B-B14F-4D97-AF65-F5344CB8AC3E}">
        <p14:creationId xmlns:p14="http://schemas.microsoft.com/office/powerpoint/2010/main" val="17508811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FCBD10C-7337-4DE4-B3BC-33598D923323}"/>
              </a:ext>
            </a:extLst>
          </p:cNvPr>
          <p:cNvPicPr>
            <a:picLocks noChangeAspect="1"/>
          </p:cNvPicPr>
          <p:nvPr/>
        </p:nvPicPr>
        <p:blipFill>
          <a:blip r:embed="rId4"/>
          <a:stretch>
            <a:fillRect/>
          </a:stretch>
        </p:blipFill>
        <p:spPr>
          <a:xfrm>
            <a:off x="495300" y="1185863"/>
            <a:ext cx="8020050" cy="4991100"/>
          </a:xfrm>
          <a:prstGeom prst="rect">
            <a:avLst/>
          </a:prstGeom>
        </p:spPr>
      </p:pic>
    </p:spTree>
    <p:extLst>
      <p:ext uri="{BB962C8B-B14F-4D97-AF65-F5344CB8AC3E}">
        <p14:creationId xmlns:p14="http://schemas.microsoft.com/office/powerpoint/2010/main" val="3289241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A42B6C-516D-48A1-AF5B-3A11DA64D58F}"/>
              </a:ext>
            </a:extLst>
          </p:cNvPr>
          <p:cNvPicPr>
            <a:picLocks noChangeAspect="1"/>
          </p:cNvPicPr>
          <p:nvPr/>
        </p:nvPicPr>
        <p:blipFill>
          <a:blip r:embed="rId3"/>
          <a:stretch>
            <a:fillRect/>
          </a:stretch>
        </p:blipFill>
        <p:spPr>
          <a:xfrm>
            <a:off x="76200" y="666662"/>
            <a:ext cx="9144000" cy="6191338"/>
          </a:xfrm>
          <a:prstGeom prst="rect">
            <a:avLst/>
          </a:prstGeom>
        </p:spPr>
      </p:pic>
      <p:pic>
        <p:nvPicPr>
          <p:cNvPr id="6" name="Picture 5" descr="http://www.mnohs.org/images/Public/mnohs_logo_black_20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316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381000" y="975519"/>
            <a:ext cx="7886700" cy="1325563"/>
          </a:xfrm>
        </p:spPr>
        <p:txBody>
          <a:bodyPr/>
          <a:lstStyle/>
          <a:p>
            <a:r>
              <a:rPr lang="en-US" dirty="0"/>
              <a:t>30 Second Persuasive Speech</a:t>
            </a:r>
          </a:p>
        </p:txBody>
      </p:sp>
      <p:pic>
        <p:nvPicPr>
          <p:cNvPr id="4" name="Picture 3">
            <a:extLst>
              <a:ext uri="{FF2B5EF4-FFF2-40B4-BE49-F238E27FC236}">
                <a16:creationId xmlns:a16="http://schemas.microsoft.com/office/drawing/2014/main" id="{5886D26F-8508-4055-A733-EA707CDB058F}"/>
              </a:ext>
            </a:extLst>
          </p:cNvPr>
          <p:cNvPicPr>
            <a:picLocks noChangeAspect="1"/>
          </p:cNvPicPr>
          <p:nvPr/>
        </p:nvPicPr>
        <p:blipFill>
          <a:blip r:embed="rId4"/>
          <a:stretch>
            <a:fillRect/>
          </a:stretch>
        </p:blipFill>
        <p:spPr>
          <a:xfrm>
            <a:off x="19050" y="2133600"/>
            <a:ext cx="9144000" cy="4897281"/>
          </a:xfrm>
          <a:prstGeom prst="rect">
            <a:avLst/>
          </a:prstGeom>
        </p:spPr>
      </p:pic>
    </p:spTree>
    <p:extLst>
      <p:ext uri="{BB962C8B-B14F-4D97-AF65-F5344CB8AC3E}">
        <p14:creationId xmlns:p14="http://schemas.microsoft.com/office/powerpoint/2010/main" val="42804108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7F1E-A2FE-4039-970C-E98A8E288CF0}"/>
              </a:ext>
            </a:extLst>
          </p:cNvPr>
          <p:cNvSpPr>
            <a:spLocks noGrp="1"/>
          </p:cNvSpPr>
          <p:nvPr>
            <p:ph type="ctrTitle"/>
          </p:nvPr>
        </p:nvSpPr>
        <p:spPr>
          <a:xfrm>
            <a:off x="822960" y="758952"/>
            <a:ext cx="8182144" cy="3566160"/>
          </a:xfrm>
        </p:spPr>
        <p:txBody>
          <a:bodyPr>
            <a:normAutofit/>
          </a:bodyPr>
          <a:lstStyle/>
          <a:p>
            <a:r>
              <a:rPr lang="en-US" sz="6000" b="1" dirty="0">
                <a:solidFill>
                  <a:schemeClr val="accent6">
                    <a:lumMod val="75000"/>
                  </a:schemeClr>
                </a:solidFill>
              </a:rPr>
              <a:t>Model UN Conference</a:t>
            </a:r>
            <a:endParaRPr lang="en-US" sz="6000" dirty="0">
              <a:solidFill>
                <a:schemeClr val="accent6">
                  <a:lumMod val="75000"/>
                </a:schemeClr>
              </a:solidFill>
            </a:endParaRPr>
          </a:p>
        </p:txBody>
      </p:sp>
      <p:sp>
        <p:nvSpPr>
          <p:cNvPr id="3" name="Subtitle 2">
            <a:extLst>
              <a:ext uri="{FF2B5EF4-FFF2-40B4-BE49-F238E27FC236}">
                <a16:creationId xmlns:a16="http://schemas.microsoft.com/office/drawing/2014/main" id="{51BFDD1F-BE57-4C09-AB50-483EAE308CCA}"/>
              </a:ext>
            </a:extLst>
          </p:cNvPr>
          <p:cNvSpPr>
            <a:spLocks noGrp="1"/>
          </p:cNvSpPr>
          <p:nvPr>
            <p:ph type="subTitle" idx="1"/>
          </p:nvPr>
        </p:nvSpPr>
        <p:spPr/>
        <p:txBody>
          <a:bodyPr/>
          <a:lstStyle/>
          <a:p>
            <a:r>
              <a:rPr lang="en-US" b="1" dirty="0"/>
              <a:t>World history B</a:t>
            </a:r>
          </a:p>
        </p:txBody>
      </p:sp>
    </p:spTree>
    <p:extLst>
      <p:ext uri="{BB962C8B-B14F-4D97-AF65-F5344CB8AC3E}">
        <p14:creationId xmlns:p14="http://schemas.microsoft.com/office/powerpoint/2010/main" val="381298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65629" y="990600"/>
            <a:ext cx="7886700" cy="1325563"/>
          </a:xfrm>
        </p:spPr>
        <p:txBody>
          <a:bodyPr/>
          <a:lstStyle/>
          <a:p>
            <a:r>
              <a:rPr lang="en-US" dirty="0"/>
              <a:t>Basic Structure</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628650" y="2243232"/>
            <a:ext cx="7886700" cy="4351338"/>
          </a:xfrm>
        </p:spPr>
        <p:txBody>
          <a:bodyPr/>
          <a:lstStyle/>
          <a:p>
            <a:r>
              <a:rPr lang="en-US" dirty="0"/>
              <a:t>Vocabulary </a:t>
            </a:r>
          </a:p>
          <a:p>
            <a:r>
              <a:rPr lang="en-US" dirty="0"/>
              <a:t>Context (teacher)</a:t>
            </a:r>
          </a:p>
          <a:p>
            <a:r>
              <a:rPr lang="en-US" dirty="0"/>
              <a:t>Initial Thoughts </a:t>
            </a:r>
          </a:p>
          <a:p>
            <a:r>
              <a:rPr lang="en-US" dirty="0"/>
              <a:t>Background</a:t>
            </a:r>
          </a:p>
          <a:p>
            <a:r>
              <a:rPr lang="en-US" dirty="0"/>
              <a:t>Graphic Organizer/Notes</a:t>
            </a:r>
          </a:p>
          <a:p>
            <a:r>
              <a:rPr lang="en-US" dirty="0"/>
              <a:t>Discussion question (with prompts)</a:t>
            </a:r>
          </a:p>
          <a:p>
            <a:r>
              <a:rPr lang="en-US" dirty="0"/>
              <a:t>Respond to classmate (with prompts)</a:t>
            </a:r>
          </a:p>
          <a:p>
            <a:r>
              <a:rPr lang="en-US" dirty="0"/>
              <a:t>(Final thoughts)</a:t>
            </a:r>
          </a:p>
        </p:txBody>
      </p:sp>
    </p:spTree>
    <p:extLst>
      <p:ext uri="{BB962C8B-B14F-4D97-AF65-F5344CB8AC3E}">
        <p14:creationId xmlns:p14="http://schemas.microsoft.com/office/powerpoint/2010/main" val="12255527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p:txBody>
          <a:bodyPr/>
          <a:lstStyle/>
          <a:p>
            <a:pPr marL="0" indent="0" algn="ctr">
              <a:buNone/>
            </a:pPr>
            <a:endParaRPr lang="en-US" dirty="0"/>
          </a:p>
          <a:p>
            <a:pPr marL="0" indent="0" algn="ctr">
              <a:buNone/>
            </a:pPr>
            <a:r>
              <a:rPr lang="en-US" dirty="0"/>
              <a:t>Anastasia Martin</a:t>
            </a:r>
          </a:p>
          <a:p>
            <a:pPr marL="0" indent="0" algn="ctr">
              <a:buNone/>
            </a:pPr>
            <a:r>
              <a:rPr lang="en-US" dirty="0"/>
              <a:t>Minnesota Online High School</a:t>
            </a:r>
          </a:p>
          <a:p>
            <a:pPr marL="0" indent="0" algn="ctr">
              <a:buNone/>
            </a:pPr>
            <a:r>
              <a:rPr lang="en-US" dirty="0">
                <a:hlinkClick r:id="rId4"/>
              </a:rPr>
              <a:t>a.martin@mail.mnohs.org</a:t>
            </a:r>
            <a:endParaRPr lang="en-US" dirty="0"/>
          </a:p>
          <a:p>
            <a:pPr marL="0" indent="0" algn="ctr">
              <a:buNone/>
            </a:pPr>
            <a:r>
              <a:rPr lang="en-US" dirty="0"/>
              <a:t>651-764-6052</a:t>
            </a:r>
          </a:p>
        </p:txBody>
      </p:sp>
    </p:spTree>
    <p:extLst>
      <p:ext uri="{BB962C8B-B14F-4D97-AF65-F5344CB8AC3E}">
        <p14:creationId xmlns:p14="http://schemas.microsoft.com/office/powerpoint/2010/main" val="14620815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1162843"/>
            <a:ext cx="7886700" cy="1325563"/>
          </a:xfrm>
        </p:spPr>
        <p:txBody>
          <a:bodyPr/>
          <a:lstStyle/>
          <a:p>
            <a:r>
              <a:rPr lang="en-US" dirty="0"/>
              <a:t>Objectives</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838200" y="2362200"/>
            <a:ext cx="7886700" cy="2822575"/>
          </a:xfrm>
        </p:spPr>
        <p:txBody>
          <a:bodyPr/>
          <a:lstStyle/>
          <a:p>
            <a:r>
              <a:rPr lang="en-US" dirty="0"/>
              <a:t>Learn strategies to engage students in the online classroom</a:t>
            </a:r>
          </a:p>
          <a:p>
            <a:r>
              <a:rPr lang="en-US" dirty="0"/>
              <a:t>Discuss the benefits of voice participation in the online classroom</a:t>
            </a:r>
          </a:p>
          <a:p>
            <a:r>
              <a:rPr lang="en-US" dirty="0"/>
              <a:t>Develop scaffolding strategies that lead to increased student participation by voice</a:t>
            </a:r>
          </a:p>
        </p:txBody>
      </p:sp>
    </p:spTree>
    <p:extLst>
      <p:ext uri="{BB962C8B-B14F-4D97-AF65-F5344CB8AC3E}">
        <p14:creationId xmlns:p14="http://schemas.microsoft.com/office/powerpoint/2010/main" val="13260733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659921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08880"/>
            <a:ext cx="7886700" cy="1325563"/>
          </a:xfrm>
        </p:spPr>
        <p:txBody>
          <a:bodyPr/>
          <a:lstStyle/>
          <a:p>
            <a:r>
              <a:rPr lang="en-US" dirty="0"/>
              <a:t>Tools I Use </a:t>
            </a:r>
          </a:p>
        </p:txBody>
      </p:sp>
      <p:sp>
        <p:nvSpPr>
          <p:cNvPr id="3" name="Content Placeholder 2"/>
          <p:cNvSpPr>
            <a:spLocks noGrp="1"/>
          </p:cNvSpPr>
          <p:nvPr>
            <p:ph idx="1"/>
          </p:nvPr>
        </p:nvSpPr>
        <p:spPr>
          <a:xfrm>
            <a:off x="628650" y="2301874"/>
            <a:ext cx="7886700" cy="4351338"/>
          </a:xfrm>
        </p:spPr>
        <p:txBody>
          <a:bodyPr/>
          <a:lstStyle/>
          <a:p>
            <a:pPr>
              <a:buNone/>
            </a:pPr>
            <a:r>
              <a:rPr lang="en-US" dirty="0"/>
              <a:t>                 </a:t>
            </a:r>
          </a:p>
          <a:p>
            <a:pPr>
              <a:buNone/>
            </a:pPr>
            <a:r>
              <a:rPr lang="en-US" dirty="0"/>
              <a:t>		      VoiceThread</a:t>
            </a:r>
          </a:p>
          <a:p>
            <a:pPr>
              <a:buNone/>
            </a:pPr>
            <a:endParaRPr lang="en-US" dirty="0"/>
          </a:p>
          <a:p>
            <a:pPr>
              <a:buNone/>
            </a:pPr>
            <a:r>
              <a:rPr lang="en-US" dirty="0"/>
              <a:t>				</a:t>
            </a:r>
          </a:p>
        </p:txBody>
      </p:sp>
      <p:pic>
        <p:nvPicPr>
          <p:cNvPr id="5124" name="Picture 4"/>
          <p:cNvPicPr>
            <a:picLocks noChangeAspect="1" noChangeArrowheads="1"/>
          </p:cNvPicPr>
          <p:nvPr/>
        </p:nvPicPr>
        <p:blipFill>
          <a:blip r:embed="rId3" cstate="print"/>
          <a:srcRect/>
          <a:stretch>
            <a:fillRect/>
          </a:stretch>
        </p:blipFill>
        <p:spPr bwMode="auto">
          <a:xfrm>
            <a:off x="268945" y="3793919"/>
            <a:ext cx="2762250" cy="591911"/>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702989" y="4348330"/>
            <a:ext cx="4199211" cy="427288"/>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1272857" y="2655498"/>
            <a:ext cx="698818" cy="676275"/>
          </a:xfrm>
          <a:prstGeom prst="rect">
            <a:avLst/>
          </a:prstGeom>
          <a:noFill/>
          <a:ln w="9525">
            <a:noFill/>
            <a:miter lim="800000"/>
            <a:headEnd/>
            <a:tailEnd/>
          </a:ln>
        </p:spPr>
      </p:pic>
      <p:pic>
        <p:nvPicPr>
          <p:cNvPr id="8" name="Picture 7" descr="http://www.mnohs.org/images/Public/mnohs_logo_black_2016.png">
            <a:extLst>
              <a:ext uri="{FF2B5EF4-FFF2-40B4-BE49-F238E27FC236}">
                <a16:creationId xmlns:a16="http://schemas.microsoft.com/office/drawing/2014/main" id="{84703486-BE0D-4961-AE11-54A5ED5FBB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841B0AD-E807-48AD-BF97-241BCBFC737D}"/>
              </a:ext>
            </a:extLst>
          </p:cNvPr>
          <p:cNvPicPr>
            <a:picLocks noChangeAspect="1"/>
          </p:cNvPicPr>
          <p:nvPr/>
        </p:nvPicPr>
        <p:blipFill rotWithShape="1">
          <a:blip r:embed="rId7"/>
          <a:srcRect l="13894" b="-8310"/>
          <a:stretch/>
        </p:blipFill>
        <p:spPr>
          <a:xfrm>
            <a:off x="5735637" y="3177756"/>
            <a:ext cx="3065463" cy="1145802"/>
          </a:xfrm>
          <a:prstGeom prst="rect">
            <a:avLst/>
          </a:prstGeom>
        </p:spPr>
      </p:pic>
      <p:pic>
        <p:nvPicPr>
          <p:cNvPr id="5" name="Picture 4">
            <a:extLst>
              <a:ext uri="{FF2B5EF4-FFF2-40B4-BE49-F238E27FC236}">
                <a16:creationId xmlns:a16="http://schemas.microsoft.com/office/drawing/2014/main" id="{B6BA3674-0F2F-47AC-B2BE-40F533482E2C}"/>
              </a:ext>
            </a:extLst>
          </p:cNvPr>
          <p:cNvPicPr>
            <a:picLocks noChangeAspect="1"/>
          </p:cNvPicPr>
          <p:nvPr/>
        </p:nvPicPr>
        <p:blipFill>
          <a:blip r:embed="rId8"/>
          <a:stretch>
            <a:fillRect/>
          </a:stretch>
        </p:blipFill>
        <p:spPr>
          <a:xfrm>
            <a:off x="4068762" y="5418931"/>
            <a:ext cx="1666875" cy="695325"/>
          </a:xfrm>
          <a:prstGeom prst="rect">
            <a:avLst/>
          </a:prstGeom>
        </p:spPr>
      </p:pic>
      <p:pic>
        <p:nvPicPr>
          <p:cNvPr id="6" name="Picture 5">
            <a:extLst>
              <a:ext uri="{FF2B5EF4-FFF2-40B4-BE49-F238E27FC236}">
                <a16:creationId xmlns:a16="http://schemas.microsoft.com/office/drawing/2014/main" id="{52D18EAC-CFA7-445B-B8B2-5A4B9504C87A}"/>
              </a:ext>
            </a:extLst>
          </p:cNvPr>
          <p:cNvPicPr>
            <a:picLocks noChangeAspect="1"/>
          </p:cNvPicPr>
          <p:nvPr/>
        </p:nvPicPr>
        <p:blipFill>
          <a:blip r:embed="rId9"/>
          <a:stretch>
            <a:fillRect/>
          </a:stretch>
        </p:blipFill>
        <p:spPr>
          <a:xfrm>
            <a:off x="368300" y="5418931"/>
            <a:ext cx="1009650" cy="952500"/>
          </a:xfrm>
          <a:prstGeom prst="rect">
            <a:avLst/>
          </a:prstGeom>
        </p:spPr>
      </p:pic>
      <p:pic>
        <p:nvPicPr>
          <p:cNvPr id="7" name="Picture 6">
            <a:extLst>
              <a:ext uri="{FF2B5EF4-FFF2-40B4-BE49-F238E27FC236}">
                <a16:creationId xmlns:a16="http://schemas.microsoft.com/office/drawing/2014/main" id="{7CAC0629-31DE-4ED5-8130-1B2DF502115B}"/>
              </a:ext>
            </a:extLst>
          </p:cNvPr>
          <p:cNvPicPr>
            <a:picLocks noChangeAspect="1"/>
          </p:cNvPicPr>
          <p:nvPr/>
        </p:nvPicPr>
        <p:blipFill>
          <a:blip r:embed="rId10"/>
          <a:stretch>
            <a:fillRect/>
          </a:stretch>
        </p:blipFill>
        <p:spPr>
          <a:xfrm>
            <a:off x="1428750" y="5722342"/>
            <a:ext cx="1162050" cy="4667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00075" y="853302"/>
            <a:ext cx="7886700" cy="1325563"/>
          </a:xfrm>
        </p:spPr>
        <p:txBody>
          <a:bodyPr/>
          <a:lstStyle/>
          <a:p>
            <a:r>
              <a:rPr lang="en-US" dirty="0"/>
              <a:t>Day 1</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FC27C39-9A8E-4C33-BE7E-E43956A58C3D}"/>
              </a:ext>
            </a:extLst>
          </p:cNvPr>
          <p:cNvPicPr>
            <a:picLocks noChangeAspect="1"/>
          </p:cNvPicPr>
          <p:nvPr/>
        </p:nvPicPr>
        <p:blipFill rotWithShape="1">
          <a:blip r:embed="rId4"/>
          <a:srcRect l="165" t="169" r="16500" b="-169"/>
          <a:stretch/>
        </p:blipFill>
        <p:spPr>
          <a:xfrm>
            <a:off x="5141333" y="1095536"/>
            <a:ext cx="3669453" cy="2053222"/>
          </a:xfrm>
          <a:prstGeom prst="rect">
            <a:avLst/>
          </a:prstGeom>
        </p:spPr>
      </p:pic>
      <p:pic>
        <p:nvPicPr>
          <p:cNvPr id="5" name="Picture 4">
            <a:extLst>
              <a:ext uri="{FF2B5EF4-FFF2-40B4-BE49-F238E27FC236}">
                <a16:creationId xmlns:a16="http://schemas.microsoft.com/office/drawing/2014/main" id="{D00EA818-A605-4AA4-B256-235F4DB3901B}"/>
              </a:ext>
            </a:extLst>
          </p:cNvPr>
          <p:cNvPicPr>
            <a:picLocks noChangeAspect="1"/>
          </p:cNvPicPr>
          <p:nvPr/>
        </p:nvPicPr>
        <p:blipFill rotWithShape="1">
          <a:blip r:embed="rId5"/>
          <a:srcRect r="26215"/>
          <a:stretch/>
        </p:blipFill>
        <p:spPr>
          <a:xfrm>
            <a:off x="403486" y="4124392"/>
            <a:ext cx="4048125" cy="2502418"/>
          </a:xfrm>
          <a:prstGeom prst="rect">
            <a:avLst/>
          </a:prstGeom>
        </p:spPr>
      </p:pic>
      <p:pic>
        <p:nvPicPr>
          <p:cNvPr id="8" name="Picture 7">
            <a:extLst>
              <a:ext uri="{FF2B5EF4-FFF2-40B4-BE49-F238E27FC236}">
                <a16:creationId xmlns:a16="http://schemas.microsoft.com/office/drawing/2014/main" id="{4FA9F70E-E99D-469C-BD0B-F320CF25A4E6}"/>
              </a:ext>
            </a:extLst>
          </p:cNvPr>
          <p:cNvPicPr>
            <a:picLocks noChangeAspect="1"/>
          </p:cNvPicPr>
          <p:nvPr/>
        </p:nvPicPr>
        <p:blipFill rotWithShape="1">
          <a:blip r:embed="rId6"/>
          <a:srcRect r="21060"/>
          <a:stretch/>
        </p:blipFill>
        <p:spPr>
          <a:xfrm>
            <a:off x="1393141" y="1962923"/>
            <a:ext cx="3424181" cy="1965518"/>
          </a:xfrm>
          <a:prstGeom prst="rect">
            <a:avLst/>
          </a:prstGeom>
        </p:spPr>
      </p:pic>
      <p:pic>
        <p:nvPicPr>
          <p:cNvPr id="9" name="Picture 8">
            <a:extLst>
              <a:ext uri="{FF2B5EF4-FFF2-40B4-BE49-F238E27FC236}">
                <a16:creationId xmlns:a16="http://schemas.microsoft.com/office/drawing/2014/main" id="{49E23844-8F3D-4515-85C3-6D3978B53E16}"/>
              </a:ext>
            </a:extLst>
          </p:cNvPr>
          <p:cNvPicPr>
            <a:picLocks noChangeAspect="1"/>
          </p:cNvPicPr>
          <p:nvPr/>
        </p:nvPicPr>
        <p:blipFill rotWithShape="1">
          <a:blip r:embed="rId7"/>
          <a:srcRect r="19864"/>
          <a:stretch/>
        </p:blipFill>
        <p:spPr>
          <a:xfrm>
            <a:off x="5141332" y="4129122"/>
            <a:ext cx="3976101" cy="2243792"/>
          </a:xfrm>
          <a:prstGeom prst="rect">
            <a:avLst/>
          </a:prstGeom>
        </p:spPr>
      </p:pic>
    </p:spTree>
    <p:extLst>
      <p:ext uri="{BB962C8B-B14F-4D97-AF65-F5344CB8AC3E}">
        <p14:creationId xmlns:p14="http://schemas.microsoft.com/office/powerpoint/2010/main" val="17600362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457200" y="861219"/>
            <a:ext cx="7886700" cy="1325563"/>
          </a:xfrm>
        </p:spPr>
        <p:txBody>
          <a:bodyPr/>
          <a:lstStyle/>
          <a:p>
            <a:r>
              <a:rPr lang="en-US" dirty="0"/>
              <a:t>Week 1</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2819400" y="1213723"/>
            <a:ext cx="7886700" cy="3363755"/>
          </a:xfrm>
        </p:spPr>
        <p:txBody>
          <a:bodyPr/>
          <a:lstStyle/>
          <a:p>
            <a:pPr marL="0" indent="0">
              <a:buNone/>
            </a:pPr>
            <a:r>
              <a:rPr lang="en-US" dirty="0"/>
              <a:t>Synchronous class meeting (webinar)</a:t>
            </a:r>
          </a:p>
          <a:p>
            <a:pPr marL="0" indent="0">
              <a:buNone/>
            </a:pPr>
            <a:r>
              <a:rPr lang="en-US" dirty="0"/>
              <a:t>Discussion - written</a:t>
            </a:r>
          </a:p>
        </p:txBody>
      </p:sp>
      <p:pic>
        <p:nvPicPr>
          <p:cNvPr id="4" name="Picture 3">
            <a:extLst>
              <a:ext uri="{FF2B5EF4-FFF2-40B4-BE49-F238E27FC236}">
                <a16:creationId xmlns:a16="http://schemas.microsoft.com/office/drawing/2014/main" id="{F9914D47-E648-4513-80E2-D384F02D93B0}"/>
              </a:ext>
            </a:extLst>
          </p:cNvPr>
          <p:cNvPicPr>
            <a:picLocks noChangeAspect="1"/>
          </p:cNvPicPr>
          <p:nvPr/>
        </p:nvPicPr>
        <p:blipFill>
          <a:blip r:embed="rId4"/>
          <a:stretch>
            <a:fillRect/>
          </a:stretch>
        </p:blipFill>
        <p:spPr>
          <a:xfrm>
            <a:off x="0" y="2362200"/>
            <a:ext cx="9144000" cy="4121974"/>
          </a:xfrm>
          <a:prstGeom prst="rect">
            <a:avLst/>
          </a:prstGeom>
        </p:spPr>
      </p:pic>
      <p:pic>
        <p:nvPicPr>
          <p:cNvPr id="5" name="Picture 4">
            <a:extLst>
              <a:ext uri="{FF2B5EF4-FFF2-40B4-BE49-F238E27FC236}">
                <a16:creationId xmlns:a16="http://schemas.microsoft.com/office/drawing/2014/main" id="{72CFF641-7EB4-4D22-B0AB-E760AFF27388}"/>
              </a:ext>
            </a:extLst>
          </p:cNvPr>
          <p:cNvPicPr>
            <a:picLocks noChangeAspect="1"/>
          </p:cNvPicPr>
          <p:nvPr/>
        </p:nvPicPr>
        <p:blipFill>
          <a:blip r:embed="rId5"/>
          <a:stretch>
            <a:fillRect/>
          </a:stretch>
        </p:blipFill>
        <p:spPr>
          <a:xfrm>
            <a:off x="9906000" y="994365"/>
            <a:ext cx="9144000" cy="4869269"/>
          </a:xfrm>
          <a:prstGeom prst="rect">
            <a:avLst/>
          </a:prstGeom>
        </p:spPr>
      </p:pic>
    </p:spTree>
    <p:extLst>
      <p:ext uri="{BB962C8B-B14F-4D97-AF65-F5344CB8AC3E}">
        <p14:creationId xmlns:p14="http://schemas.microsoft.com/office/powerpoint/2010/main" val="25271507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65629" y="990600"/>
            <a:ext cx="7886700" cy="1325563"/>
          </a:xfrm>
        </p:spPr>
        <p:txBody>
          <a:bodyPr/>
          <a:lstStyle/>
          <a:p>
            <a:r>
              <a:rPr lang="en-US" dirty="0"/>
              <a:t>Basic Structure</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628650" y="2243232"/>
            <a:ext cx="7886700" cy="4351338"/>
          </a:xfrm>
        </p:spPr>
        <p:txBody>
          <a:bodyPr/>
          <a:lstStyle/>
          <a:p>
            <a:r>
              <a:rPr lang="en-US" dirty="0"/>
              <a:t>Vocabulary </a:t>
            </a:r>
          </a:p>
          <a:p>
            <a:r>
              <a:rPr lang="en-US" dirty="0"/>
              <a:t>Context (teacher)</a:t>
            </a:r>
          </a:p>
          <a:p>
            <a:r>
              <a:rPr lang="en-US" dirty="0"/>
              <a:t>Initial Thoughts </a:t>
            </a:r>
          </a:p>
          <a:p>
            <a:r>
              <a:rPr lang="en-US" dirty="0"/>
              <a:t>Background</a:t>
            </a:r>
          </a:p>
          <a:p>
            <a:r>
              <a:rPr lang="en-US" dirty="0"/>
              <a:t>Graphic Organizer/Notes</a:t>
            </a:r>
          </a:p>
          <a:p>
            <a:r>
              <a:rPr lang="en-US" dirty="0"/>
              <a:t>Discussion question (with prompts)</a:t>
            </a:r>
          </a:p>
          <a:p>
            <a:r>
              <a:rPr lang="en-US" dirty="0"/>
              <a:t>Respond to classmate (with prompts)</a:t>
            </a:r>
          </a:p>
          <a:p>
            <a:r>
              <a:rPr lang="en-US" dirty="0"/>
              <a:t>(Final thoughts)</a:t>
            </a:r>
          </a:p>
        </p:txBody>
      </p:sp>
    </p:spTree>
    <p:extLst>
      <p:ext uri="{BB962C8B-B14F-4D97-AF65-F5344CB8AC3E}">
        <p14:creationId xmlns:p14="http://schemas.microsoft.com/office/powerpoint/2010/main" val="3804100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mnohs.org/images/Public/mnohs_logo_black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73" y="152400"/>
            <a:ext cx="3669454"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E5F0DD-1042-4655-8B3C-EF218D1D5634}"/>
              </a:ext>
            </a:extLst>
          </p:cNvPr>
          <p:cNvSpPr>
            <a:spLocks noGrp="1"/>
          </p:cNvSpPr>
          <p:nvPr>
            <p:ph type="title"/>
          </p:nvPr>
        </p:nvSpPr>
        <p:spPr>
          <a:xfrm>
            <a:off x="628650" y="990600"/>
            <a:ext cx="7886700" cy="1325563"/>
          </a:xfrm>
        </p:spPr>
        <p:txBody>
          <a:bodyPr/>
          <a:lstStyle/>
          <a:p>
            <a:r>
              <a:rPr lang="en-US" dirty="0"/>
              <a:t>Week 2</a:t>
            </a:r>
          </a:p>
        </p:txBody>
      </p:sp>
      <p:sp>
        <p:nvSpPr>
          <p:cNvPr id="3" name="Content Placeholder 2">
            <a:extLst>
              <a:ext uri="{FF2B5EF4-FFF2-40B4-BE49-F238E27FC236}">
                <a16:creationId xmlns:a16="http://schemas.microsoft.com/office/drawing/2014/main" id="{7EADF102-7DD3-4405-813D-646531B68BBC}"/>
              </a:ext>
            </a:extLst>
          </p:cNvPr>
          <p:cNvSpPr>
            <a:spLocks noGrp="1"/>
          </p:cNvSpPr>
          <p:nvPr>
            <p:ph idx="1"/>
          </p:nvPr>
        </p:nvSpPr>
        <p:spPr>
          <a:xfrm>
            <a:off x="596900" y="2394357"/>
            <a:ext cx="8534400" cy="3736975"/>
          </a:xfrm>
        </p:spPr>
        <p:txBody>
          <a:bodyPr/>
          <a:lstStyle/>
          <a:p>
            <a:r>
              <a:rPr lang="en-US" b="1" dirty="0"/>
              <a:t>Vocabulary (student)</a:t>
            </a:r>
          </a:p>
          <a:p>
            <a:r>
              <a:rPr lang="en-US" dirty="0"/>
              <a:t>Context (teacher)</a:t>
            </a:r>
          </a:p>
          <a:p>
            <a:r>
              <a:rPr lang="en-US" dirty="0"/>
              <a:t>Vote (initial opinion) (student)</a:t>
            </a:r>
          </a:p>
          <a:p>
            <a:r>
              <a:rPr lang="en-US" dirty="0"/>
              <a:t>Read/Watch background information with Graphic Organizer (student)</a:t>
            </a:r>
          </a:p>
          <a:p>
            <a:r>
              <a:rPr lang="en-US" dirty="0"/>
              <a:t>Use notes to post in discussion &amp; reply (student)</a:t>
            </a:r>
          </a:p>
          <a:p>
            <a:r>
              <a:rPr lang="en-US" dirty="0"/>
              <a:t>Write reasons to support (new) opinion (student)</a:t>
            </a:r>
          </a:p>
          <a:p>
            <a:endParaRPr lang="en-US" dirty="0"/>
          </a:p>
          <a:p>
            <a:endParaRPr lang="en-US" dirty="0"/>
          </a:p>
        </p:txBody>
      </p:sp>
      <p:pic>
        <p:nvPicPr>
          <p:cNvPr id="4" name="Picture 3">
            <a:extLst>
              <a:ext uri="{FF2B5EF4-FFF2-40B4-BE49-F238E27FC236}">
                <a16:creationId xmlns:a16="http://schemas.microsoft.com/office/drawing/2014/main" id="{9A45DCF3-D6E5-4D07-8A33-D567307E7C05}"/>
              </a:ext>
            </a:extLst>
          </p:cNvPr>
          <p:cNvPicPr>
            <a:picLocks noChangeAspect="1"/>
          </p:cNvPicPr>
          <p:nvPr/>
        </p:nvPicPr>
        <p:blipFill>
          <a:blip r:embed="rId4"/>
          <a:stretch>
            <a:fillRect/>
          </a:stretch>
        </p:blipFill>
        <p:spPr>
          <a:xfrm>
            <a:off x="4324773" y="1068794"/>
            <a:ext cx="4844627" cy="2208988"/>
          </a:xfrm>
          <a:prstGeom prst="rect">
            <a:avLst/>
          </a:prstGeom>
        </p:spPr>
      </p:pic>
    </p:spTree>
    <p:extLst>
      <p:ext uri="{BB962C8B-B14F-4D97-AF65-F5344CB8AC3E}">
        <p14:creationId xmlns:p14="http://schemas.microsoft.com/office/powerpoint/2010/main" val="7428033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CB1793-4DF2-4988-AE96-AEBA60A99CCE}"/>
              </a:ext>
            </a:extLst>
          </p:cNvPr>
          <p:cNvPicPr>
            <a:picLocks noChangeAspect="1"/>
          </p:cNvPicPr>
          <p:nvPr/>
        </p:nvPicPr>
        <p:blipFill>
          <a:blip r:embed="rId3"/>
          <a:stretch>
            <a:fillRect/>
          </a:stretch>
        </p:blipFill>
        <p:spPr>
          <a:xfrm>
            <a:off x="-12700" y="0"/>
            <a:ext cx="5680668" cy="4601847"/>
          </a:xfrm>
          <a:prstGeom prst="rect">
            <a:avLst/>
          </a:prstGeom>
        </p:spPr>
      </p:pic>
      <p:sp>
        <p:nvSpPr>
          <p:cNvPr id="2" name="Title 1">
            <a:extLst>
              <a:ext uri="{FF2B5EF4-FFF2-40B4-BE49-F238E27FC236}">
                <a16:creationId xmlns:a16="http://schemas.microsoft.com/office/drawing/2014/main" id="{9E9B3D63-3144-4910-9809-1AF2874748BE}"/>
              </a:ext>
            </a:extLst>
          </p:cNvPr>
          <p:cNvSpPr>
            <a:spLocks noGrp="1"/>
          </p:cNvSpPr>
          <p:nvPr>
            <p:ph type="title"/>
          </p:nvPr>
        </p:nvSpPr>
        <p:spPr>
          <a:xfrm>
            <a:off x="5791200" y="365126"/>
            <a:ext cx="2724150" cy="1325563"/>
          </a:xfrm>
        </p:spPr>
        <p:txBody>
          <a:bodyPr/>
          <a:lstStyle/>
          <a:p>
            <a:r>
              <a:rPr lang="en-US" dirty="0"/>
              <a:t>Vocabulary</a:t>
            </a:r>
          </a:p>
        </p:txBody>
      </p:sp>
      <p:pic>
        <p:nvPicPr>
          <p:cNvPr id="5" name="Picture 4">
            <a:extLst>
              <a:ext uri="{FF2B5EF4-FFF2-40B4-BE49-F238E27FC236}">
                <a16:creationId xmlns:a16="http://schemas.microsoft.com/office/drawing/2014/main" id="{F1E3A6C5-C5A6-421A-8D18-2CCB09F01C5A}"/>
              </a:ext>
            </a:extLst>
          </p:cNvPr>
          <p:cNvPicPr>
            <a:picLocks noChangeAspect="1"/>
          </p:cNvPicPr>
          <p:nvPr/>
        </p:nvPicPr>
        <p:blipFill>
          <a:blip r:embed="rId4"/>
          <a:stretch>
            <a:fillRect/>
          </a:stretch>
        </p:blipFill>
        <p:spPr>
          <a:xfrm>
            <a:off x="5386917" y="2567074"/>
            <a:ext cx="3676185" cy="3825472"/>
          </a:xfrm>
          <a:prstGeom prst="rect">
            <a:avLst/>
          </a:prstGeom>
        </p:spPr>
      </p:pic>
      <p:pic>
        <p:nvPicPr>
          <p:cNvPr id="6" name="Picture 5">
            <a:extLst>
              <a:ext uri="{FF2B5EF4-FFF2-40B4-BE49-F238E27FC236}">
                <a16:creationId xmlns:a16="http://schemas.microsoft.com/office/drawing/2014/main" id="{DD7F6850-B82A-4B1B-8C31-EBE0565B19E2}"/>
              </a:ext>
            </a:extLst>
          </p:cNvPr>
          <p:cNvPicPr>
            <a:picLocks noChangeAspect="1"/>
          </p:cNvPicPr>
          <p:nvPr/>
        </p:nvPicPr>
        <p:blipFill>
          <a:blip r:embed="rId5"/>
          <a:stretch>
            <a:fillRect/>
          </a:stretch>
        </p:blipFill>
        <p:spPr>
          <a:xfrm>
            <a:off x="228600" y="5468938"/>
            <a:ext cx="1666875" cy="695325"/>
          </a:xfrm>
          <a:prstGeom prst="rect">
            <a:avLst/>
          </a:prstGeom>
        </p:spPr>
      </p:pic>
    </p:spTree>
    <p:extLst>
      <p:ext uri="{BB962C8B-B14F-4D97-AF65-F5344CB8AC3E}">
        <p14:creationId xmlns:p14="http://schemas.microsoft.com/office/powerpoint/2010/main" val="12232765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14337</TotalTime>
  <Words>2476</Words>
  <Application>Microsoft Office PowerPoint</Application>
  <PresentationFormat>On-screen Show (4:3)</PresentationFormat>
  <Paragraphs>311</Paragraphs>
  <Slides>30</Slides>
  <Notes>28</Notes>
  <HiddenSlides>3</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Corbel</vt:lpstr>
      <vt:lpstr>Symbol</vt:lpstr>
      <vt:lpstr>Office Theme</vt:lpstr>
      <vt:lpstr>Depth</vt:lpstr>
      <vt:lpstr>Retrospect</vt:lpstr>
      <vt:lpstr>From Chat Boxes to Chatter Boxes:  Get them to talk! </vt:lpstr>
      <vt:lpstr>About MNOHS…</vt:lpstr>
      <vt:lpstr>Objectives</vt:lpstr>
      <vt:lpstr>Tools I Use </vt:lpstr>
      <vt:lpstr>Day 1</vt:lpstr>
      <vt:lpstr>Week 1</vt:lpstr>
      <vt:lpstr>Basic Structure</vt:lpstr>
      <vt:lpstr>Week 2</vt:lpstr>
      <vt:lpstr>Vocabulary</vt:lpstr>
      <vt:lpstr>Week 2</vt:lpstr>
      <vt:lpstr>Week 2</vt:lpstr>
      <vt:lpstr>PowerPoint Presentation</vt:lpstr>
      <vt:lpstr>Week 2</vt:lpstr>
      <vt:lpstr>Graphic Organizer</vt:lpstr>
      <vt:lpstr>Week 2</vt:lpstr>
      <vt:lpstr>Discussion:</vt:lpstr>
      <vt:lpstr>PowerPoint Presentation</vt:lpstr>
      <vt:lpstr>Week 2</vt:lpstr>
      <vt:lpstr>PowerPoint Presentation</vt:lpstr>
      <vt:lpstr>Basic Structure</vt:lpstr>
      <vt:lpstr>Model United Nations Conference</vt:lpstr>
      <vt:lpstr>Model United Nations Conference</vt:lpstr>
      <vt:lpstr>PowerPoint Presentation</vt:lpstr>
      <vt:lpstr>PowerPoint Presentation</vt:lpstr>
      <vt:lpstr>PowerPoint Presentation</vt:lpstr>
      <vt:lpstr>30 Second Persuasive Speech</vt:lpstr>
      <vt:lpstr>Model UN Conference</vt:lpstr>
      <vt:lpstr>Basic Structure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 A</dc:title>
  <dc:creator>Anastasia Martin</dc:creator>
  <cp:lastModifiedBy>Anastasia Martin</cp:lastModifiedBy>
  <cp:revision>283</cp:revision>
  <dcterms:created xsi:type="dcterms:W3CDTF">2010-11-10T18:07:44Z</dcterms:created>
  <dcterms:modified xsi:type="dcterms:W3CDTF">2019-08-01T01:46:40Z</dcterms:modified>
</cp:coreProperties>
</file>