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57" r:id="rId5"/>
    <p:sldMasterId id="2147493459" r:id="rId6"/>
    <p:sldMasterId id="2147493463" r:id="rId7"/>
    <p:sldMasterId id="2147493465" r:id="rId8"/>
  </p:sldMasterIdLst>
  <p:notesMasterIdLst>
    <p:notesMasterId r:id="rId40"/>
  </p:notesMasterIdLst>
  <p:handoutMasterIdLst>
    <p:handoutMasterId r:id="rId41"/>
  </p:handoutMasterIdLst>
  <p:sldIdLst>
    <p:sldId id="257" r:id="rId9"/>
    <p:sldId id="258" r:id="rId10"/>
    <p:sldId id="288" r:id="rId11"/>
    <p:sldId id="260" r:id="rId12"/>
    <p:sldId id="286" r:id="rId13"/>
    <p:sldId id="281" r:id="rId14"/>
    <p:sldId id="262" r:id="rId15"/>
    <p:sldId id="273" r:id="rId16"/>
    <p:sldId id="259" r:id="rId17"/>
    <p:sldId id="274" r:id="rId18"/>
    <p:sldId id="276" r:id="rId19"/>
    <p:sldId id="275" r:id="rId20"/>
    <p:sldId id="278" r:id="rId21"/>
    <p:sldId id="277" r:id="rId22"/>
    <p:sldId id="282" r:id="rId23"/>
    <p:sldId id="263" r:id="rId24"/>
    <p:sldId id="267" r:id="rId25"/>
    <p:sldId id="279" r:id="rId26"/>
    <p:sldId id="266" r:id="rId27"/>
    <p:sldId id="283" r:id="rId28"/>
    <p:sldId id="264" r:id="rId29"/>
    <p:sldId id="268" r:id="rId30"/>
    <p:sldId id="270" r:id="rId31"/>
    <p:sldId id="271" r:id="rId32"/>
    <p:sldId id="287" r:id="rId33"/>
    <p:sldId id="272" r:id="rId34"/>
    <p:sldId id="269" r:id="rId35"/>
    <p:sldId id="265" r:id="rId36"/>
    <p:sldId id="280" r:id="rId37"/>
    <p:sldId id="284" r:id="rId38"/>
    <p:sldId id="261" r:id="rId39"/>
  </p:sldIdLst>
  <p:sldSz cx="9144000" cy="5143500" type="screen16x9"/>
  <p:notesSz cx="6858000" cy="10763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C76"/>
    <a:srgbClr val="9E28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2BC52-08CD-954E-8B6D-788C1A2FC9E5}" v="51" dt="2019-07-31T00:39:41.858"/>
    <p1510:client id="{769A3199-D35A-4E82-8C32-547DCD3E35D6}" v="4" dt="2019-07-31T14:16:14.054"/>
    <p1510:client id="{9094D3D5-ACD9-C270-7077-7AA38BBB1164}" v="48" dt="2019-07-30T15:51:14.724"/>
    <p1510:client id="{D483A456-E5EF-28C8-EAA9-9DDA79A3D09C}" v="336" dt="2019-07-30T15:59:39.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1B5909-204D-4DB8-9914-5ECE4BC773AF}" type="datetimeFigureOut">
              <a:rPr lang="en-US" smtClean="0"/>
              <a:t>7/31/19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5F37A-66C5-4F8F-94EE-D1B74234A063}" type="slidenum">
              <a:rPr lang="en-US" smtClean="0"/>
              <a:t>‹#›</a:t>
            </a:fld>
            <a:endParaRPr lang="en-US"/>
          </a:p>
        </p:txBody>
      </p:sp>
    </p:spTree>
    <p:extLst>
      <p:ext uri="{BB962C8B-B14F-4D97-AF65-F5344CB8AC3E}">
        <p14:creationId xmlns:p14="http://schemas.microsoft.com/office/powerpoint/2010/main" val="68485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8A32A-5101-4C55-9DEF-48E9C3B4475F}" type="datetimeFigureOut">
              <a:rPr lang="en-US"/>
              <a:t>7/31/19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90536-47BC-4FEB-B964-A56890673015}" type="slidenum">
              <a:rPr lang="en-US"/>
              <a:t>‹#›</a:t>
            </a:fld>
            <a:endParaRPr lang="en-US"/>
          </a:p>
        </p:txBody>
      </p:sp>
    </p:spTree>
    <p:extLst>
      <p:ext uri="{BB962C8B-B14F-4D97-AF65-F5344CB8AC3E}">
        <p14:creationId xmlns:p14="http://schemas.microsoft.com/office/powerpoint/2010/main" val="212968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introductions</a:t>
            </a:r>
            <a:endParaRPr lang="en-US"/>
          </a:p>
        </p:txBody>
      </p:sp>
      <p:sp>
        <p:nvSpPr>
          <p:cNvPr id="4" name="Slide Number Placeholder 3"/>
          <p:cNvSpPr>
            <a:spLocks noGrp="1"/>
          </p:cNvSpPr>
          <p:nvPr>
            <p:ph type="sldNum" sz="quarter" idx="5"/>
          </p:nvPr>
        </p:nvSpPr>
        <p:spPr/>
        <p:txBody>
          <a:bodyPr/>
          <a:lstStyle/>
          <a:p>
            <a:fld id="{99E90536-47BC-4FEB-B964-A56890673015}" type="slidenum">
              <a:rPr lang="en-US"/>
              <a:t>2</a:t>
            </a:fld>
            <a:endParaRPr lang="en-US"/>
          </a:p>
        </p:txBody>
      </p:sp>
    </p:spTree>
    <p:extLst>
      <p:ext uri="{BB962C8B-B14F-4D97-AF65-F5344CB8AC3E}">
        <p14:creationId xmlns:p14="http://schemas.microsoft.com/office/powerpoint/2010/main" val="147275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POINT OUT:</a:t>
            </a:r>
            <a:br>
              <a:rPr lang="en-US"/>
            </a:br>
            <a:r>
              <a:rPr lang="en-US"/>
              <a:t>Last</a:t>
            </a:r>
            <a:r>
              <a:rPr lang="en-US" baseline="0"/>
              <a:t> Updated date (living document)</a:t>
            </a:r>
          </a:p>
          <a:p>
            <a:pPr marL="171450" indent="-171450">
              <a:buFont typeface="Arial" panose="020B0604020202020204" pitchFamily="34" charset="0"/>
              <a:buChar char="•"/>
            </a:pPr>
            <a:r>
              <a:rPr lang="en-US" baseline="0"/>
              <a:t>Index with hyperlinks – access standards as relevant (JIT)</a:t>
            </a:r>
          </a:p>
          <a:p>
            <a:pPr marL="171450" indent="-171450">
              <a:buFont typeface="Arial" panose="020B0604020202020204" pitchFamily="34" charset="0"/>
              <a:buChar char="•"/>
            </a:pPr>
            <a:r>
              <a:rPr lang="en-US" baseline="0"/>
              <a:t>General categories of standards   (Note – happy to share standards themselves, but not the focus of this session).</a:t>
            </a:r>
            <a:endParaRPr lang="en-US"/>
          </a:p>
        </p:txBody>
      </p:sp>
      <p:sp>
        <p:nvSpPr>
          <p:cNvPr id="4" name="Slide Number Placeholder 3"/>
          <p:cNvSpPr>
            <a:spLocks noGrp="1"/>
          </p:cNvSpPr>
          <p:nvPr>
            <p:ph type="sldNum" sz="quarter" idx="10"/>
          </p:nvPr>
        </p:nvSpPr>
        <p:spPr/>
        <p:txBody>
          <a:bodyPr/>
          <a:lstStyle/>
          <a:p>
            <a:fld id="{99E90536-47BC-4FEB-B964-A56890673015}" type="slidenum">
              <a:rPr lang="en-US" smtClean="0"/>
              <a:t>12</a:t>
            </a:fld>
            <a:endParaRPr lang="en-US"/>
          </a:p>
        </p:txBody>
      </p:sp>
    </p:spTree>
    <p:extLst>
      <p:ext uri="{BB962C8B-B14F-4D97-AF65-F5344CB8AC3E}">
        <p14:creationId xmlns:p14="http://schemas.microsoft.com/office/powerpoint/2010/main" val="241892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a:t>
            </a:r>
            <a:r>
              <a:rPr lang="en-US" baseline="0"/>
              <a:t> OUT</a:t>
            </a:r>
          </a:p>
          <a:p>
            <a:pPr marL="171450" indent="-171450">
              <a:buFont typeface="Arial" panose="020B0604020202020204" pitchFamily="34" charset="0"/>
              <a:buChar char="•"/>
            </a:pPr>
            <a:r>
              <a:rPr lang="en-US" baseline="0"/>
              <a:t>Each page only shows relevant section from Excel spreadsheet (i.e. Draft 1) – never see all standards at once</a:t>
            </a:r>
          </a:p>
          <a:p>
            <a:pPr marL="171450" indent="-171450">
              <a:buFont typeface="Arial" panose="020B0604020202020204" pitchFamily="34" charset="0"/>
              <a:buChar char="•"/>
            </a:pPr>
            <a:r>
              <a:rPr lang="en-US" baseline="0"/>
              <a:t>Left column indicates Standard or Best Practice</a:t>
            </a:r>
          </a:p>
          <a:p>
            <a:pPr marL="171450" indent="-171450">
              <a:buFont typeface="Arial" panose="020B0604020202020204" pitchFamily="34" charset="0"/>
              <a:buChar char="•"/>
            </a:pPr>
            <a:r>
              <a:rPr lang="en-US" baseline="0"/>
              <a:t>Right side indicates whether consideration for Master or individual Sections, and whether should be part of the design process, section prep, or during delivery</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9E90536-47BC-4FEB-B964-A56890673015}" type="slidenum">
              <a:rPr lang="en-US" smtClean="0"/>
              <a:t>13</a:t>
            </a:fld>
            <a:endParaRPr lang="en-US"/>
          </a:p>
        </p:txBody>
      </p:sp>
    </p:spTree>
    <p:extLst>
      <p:ext uri="{BB962C8B-B14F-4D97-AF65-F5344CB8AC3E}">
        <p14:creationId xmlns:p14="http://schemas.microsoft.com/office/powerpoint/2010/main" val="51493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People who shaped high level guidelines,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faculty with online experience (Validate usefulness and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faculty new to online delivery who will be adopting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Emphasized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Living Document / constant Work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version is starting point based on inputs from you, best practices, what we know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these will change with your input as we gain experience and develop opinions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p>
        </p:txBody>
      </p:sp>
      <p:sp>
        <p:nvSpPr>
          <p:cNvPr id="4" name="Slide Number Placeholder 3"/>
          <p:cNvSpPr>
            <a:spLocks noGrp="1"/>
          </p:cNvSpPr>
          <p:nvPr>
            <p:ph type="sldNum" sz="quarter" idx="10"/>
          </p:nvPr>
        </p:nvSpPr>
        <p:spPr/>
        <p:txBody>
          <a:bodyPr/>
          <a:lstStyle/>
          <a:p>
            <a:fld id="{99E90536-47BC-4FEB-B964-A56890673015}" type="slidenum">
              <a:rPr lang="en-US" smtClean="0"/>
              <a:t>14</a:t>
            </a:fld>
            <a:endParaRPr lang="en-US"/>
          </a:p>
        </p:txBody>
      </p:sp>
    </p:spTree>
    <p:extLst>
      <p:ext uri="{BB962C8B-B14F-4D97-AF65-F5344CB8AC3E}">
        <p14:creationId xmlns:p14="http://schemas.microsoft.com/office/powerpoint/2010/main" val="286267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 background</a:t>
            </a:r>
          </a:p>
          <a:p>
            <a:r>
              <a:rPr lang="en-US" dirty="0">
                <a:cs typeface="Calibri"/>
              </a:rPr>
              <a:t>Faculty Director of the PT Flex MBA program, which includes the Online MBA program (curriculum and assessment)</a:t>
            </a:r>
          </a:p>
          <a:p>
            <a:r>
              <a:rPr lang="en-US" dirty="0">
                <a:cs typeface="Calibri"/>
              </a:rPr>
              <a:t>Unicorn – Among first to teach in blended format. Taught first class in Online cohort this past Spring.</a:t>
            </a:r>
          </a:p>
          <a:p>
            <a:r>
              <a:rPr lang="en-US" dirty="0">
                <a:cs typeface="Calibri"/>
              </a:rPr>
              <a:t>I was an early participant in the onboarding process.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9E90536-47BC-4FEB-B964-A56890673015}" type="slidenum">
              <a:rPr lang="en-US"/>
              <a:t>16</a:t>
            </a:fld>
            <a:endParaRPr lang="en-US"/>
          </a:p>
        </p:txBody>
      </p:sp>
    </p:spTree>
    <p:extLst>
      <p:ext uri="{BB962C8B-B14F-4D97-AF65-F5344CB8AC3E}">
        <p14:creationId xmlns:p14="http://schemas.microsoft.com/office/powerpoint/2010/main" val="64253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of the first steps in onboarding faculty is to be thoughtful about who you ask to teach online.</a:t>
            </a:r>
          </a:p>
          <a:p>
            <a:r>
              <a:rPr lang="en-US" dirty="0">
                <a:cs typeface="Calibri"/>
              </a:rPr>
              <a:t>Three key factors we considered were 1) prior experience teaching online or blended, 2) willingness to give teaching online a try, and 3) flexibility in redesigning courses to fit online space.</a:t>
            </a:r>
            <a:endParaRPr lang="en-US" dirty="0"/>
          </a:p>
          <a:p>
            <a:r>
              <a:rPr lang="en-US" dirty="0">
                <a:cs typeface="Calibri"/>
              </a:rPr>
              <a:t>At the end of the day, department chairs staff the course though and we don't always get our "first choice."</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99E90536-47BC-4FEB-B964-A56890673015}" type="slidenum">
              <a:rPr lang="en-US"/>
              <a:t>17</a:t>
            </a:fld>
            <a:endParaRPr lang="en-US"/>
          </a:p>
        </p:txBody>
      </p:sp>
    </p:spTree>
    <p:extLst>
      <p:ext uri="{BB962C8B-B14F-4D97-AF65-F5344CB8AC3E}">
        <p14:creationId xmlns:p14="http://schemas.microsoft.com/office/powerpoint/2010/main" val="348922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 staff: librarians and media specialists, student workers for course build and quality assurance</a:t>
            </a:r>
          </a:p>
          <a:p>
            <a:r>
              <a:rPr lang="en-US" dirty="0">
                <a:cs typeface="Calibri"/>
              </a:rPr>
              <a:t>Note: ideally we would do the kick-off meeting a year in advance but there are barriers to doing that</a:t>
            </a:r>
          </a:p>
          <a:p>
            <a:r>
              <a:rPr lang="en-US" dirty="0">
                <a:cs typeface="Calibri"/>
              </a:rPr>
              <a:t>Faculty see who else is going through the same experience (we do all faculty teaching the next semester, or two), so they can connect with each other for advice/support while developing their course.</a:t>
            </a:r>
          </a:p>
        </p:txBody>
      </p:sp>
      <p:sp>
        <p:nvSpPr>
          <p:cNvPr id="4" name="Slide Number Placeholder 3"/>
          <p:cNvSpPr>
            <a:spLocks noGrp="1"/>
          </p:cNvSpPr>
          <p:nvPr>
            <p:ph type="sldNum" sz="quarter" idx="5"/>
          </p:nvPr>
        </p:nvSpPr>
        <p:spPr/>
        <p:txBody>
          <a:bodyPr/>
          <a:lstStyle/>
          <a:p>
            <a:fld id="{99E90536-47BC-4FEB-B964-A56890673015}" type="slidenum">
              <a:rPr lang="en-US"/>
              <a:t>18</a:t>
            </a:fld>
            <a:endParaRPr lang="en-US"/>
          </a:p>
        </p:txBody>
      </p:sp>
    </p:spTree>
    <p:extLst>
      <p:ext uri="{BB962C8B-B14F-4D97-AF65-F5344CB8AC3E}">
        <p14:creationId xmlns:p14="http://schemas.microsoft.com/office/powerpoint/2010/main" val="1818495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university offers a three 5-week course certificate program through STELAR. This program focuses on the </a:t>
            </a:r>
            <a:r>
              <a:rPr lang="en-US" dirty="0"/>
              <a:t>theory and practice of designing, developing, and facilitating exceptional online courses.</a:t>
            </a:r>
            <a:endParaRPr lang="en-US" dirty="0">
              <a:cs typeface="Calibri"/>
            </a:endParaRPr>
          </a:p>
          <a:p>
            <a:r>
              <a:rPr lang="en-US" dirty="0">
                <a:cs typeface="Calibri"/>
              </a:rPr>
              <a:t>Funding is available to support faculty attendance at conferences and workshops that cover online teaching.</a:t>
            </a:r>
          </a:p>
          <a:p>
            <a:r>
              <a:rPr lang="en-US" dirty="0">
                <a:cs typeface="Calibri"/>
              </a:rPr>
              <a:t>As noted earlier, faculty tend to connect with others teaching during the same semester, but faculty also tend to form connections with others in their department who are teaching online. We do a teaching conference every year and teaching online is a common topic across sessions. Finally, last year, I co-led a faculty learning community around online teaching that was supported by Faculty Development.</a:t>
            </a:r>
            <a:endParaRPr lang="en-US" dirty="0"/>
          </a:p>
        </p:txBody>
      </p:sp>
      <p:sp>
        <p:nvSpPr>
          <p:cNvPr id="4" name="Slide Number Placeholder 3"/>
          <p:cNvSpPr>
            <a:spLocks noGrp="1"/>
          </p:cNvSpPr>
          <p:nvPr>
            <p:ph type="sldNum" sz="quarter" idx="5"/>
          </p:nvPr>
        </p:nvSpPr>
        <p:spPr/>
        <p:txBody>
          <a:bodyPr/>
          <a:lstStyle/>
          <a:p>
            <a:fld id="{99E90536-47BC-4FEB-B964-A56890673015}" type="slidenum">
              <a:rPr lang="en-US"/>
              <a:t>19</a:t>
            </a:fld>
            <a:endParaRPr lang="en-US"/>
          </a:p>
        </p:txBody>
      </p:sp>
    </p:spTree>
    <p:extLst>
      <p:ext uri="{BB962C8B-B14F-4D97-AF65-F5344CB8AC3E}">
        <p14:creationId xmlns:p14="http://schemas.microsoft.com/office/powerpoint/2010/main" val="283796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takes a long time to develop a course, so start as early as you can.</a:t>
            </a:r>
            <a:endParaRPr lang="en-US" dirty="0"/>
          </a:p>
          <a:p>
            <a:r>
              <a:rPr lang="en-US" dirty="0">
                <a:cs typeface="Calibri"/>
              </a:rPr>
              <a:t>Faculty tend to be pretty resistant to change, so the more support you can provide, the better they will feel and, hopefully, the better their online classes will go.</a:t>
            </a:r>
          </a:p>
          <a:p>
            <a:endParaRPr lang="en-US">
              <a:cs typeface="Calibri"/>
            </a:endParaRPr>
          </a:p>
          <a:p>
            <a:r>
              <a:rPr lang="en-US" dirty="0">
                <a:cs typeface="Calibri"/>
              </a:rPr>
              <a:t>Do any of you have a requirement or strategy for training faculty about teaching online?</a:t>
            </a:r>
            <a:endParaRPr lang="en-US" dirty="0"/>
          </a:p>
          <a:p>
            <a:endParaRPr lang="en-US">
              <a:cs typeface="Calibri"/>
            </a:endParaRPr>
          </a:p>
        </p:txBody>
      </p:sp>
      <p:sp>
        <p:nvSpPr>
          <p:cNvPr id="4" name="Slide Number Placeholder 3"/>
          <p:cNvSpPr>
            <a:spLocks noGrp="1"/>
          </p:cNvSpPr>
          <p:nvPr>
            <p:ph type="sldNum" sz="quarter" idx="5"/>
          </p:nvPr>
        </p:nvSpPr>
        <p:spPr/>
        <p:txBody>
          <a:bodyPr/>
          <a:lstStyle/>
          <a:p>
            <a:fld id="{99E90536-47BC-4FEB-B964-A56890673015}" type="slidenum">
              <a:rPr lang="en-US"/>
              <a:t>20</a:t>
            </a:fld>
            <a:endParaRPr lang="en-US"/>
          </a:p>
        </p:txBody>
      </p:sp>
    </p:spTree>
    <p:extLst>
      <p:ext uri="{BB962C8B-B14F-4D97-AF65-F5344CB8AC3E}">
        <p14:creationId xmlns:p14="http://schemas.microsoft.com/office/powerpoint/2010/main" val="213698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Technical difficulties with being the first</a:t>
            </a:r>
          </a:p>
        </p:txBody>
      </p:sp>
      <p:sp>
        <p:nvSpPr>
          <p:cNvPr id="4" name="Slide Number Placeholder 3"/>
          <p:cNvSpPr>
            <a:spLocks noGrp="1"/>
          </p:cNvSpPr>
          <p:nvPr>
            <p:ph type="sldNum" sz="quarter" idx="5"/>
          </p:nvPr>
        </p:nvSpPr>
        <p:spPr/>
        <p:txBody>
          <a:bodyPr/>
          <a:lstStyle/>
          <a:p>
            <a:fld id="{99E90536-47BC-4FEB-B964-A56890673015}" type="slidenum">
              <a:rPr lang="en-US"/>
              <a:t>23</a:t>
            </a:fld>
            <a:endParaRPr lang="en-US"/>
          </a:p>
        </p:txBody>
      </p:sp>
    </p:spTree>
    <p:extLst>
      <p:ext uri="{BB962C8B-B14F-4D97-AF65-F5344CB8AC3E}">
        <p14:creationId xmlns:p14="http://schemas.microsoft.com/office/powerpoint/2010/main" val="55829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Quant classes need 9-12 months. They take a lot of planning and a lot more building. The planning might not take any longer (it's usually very sequential and logical) but the building takes A LOT longer due to practice problems, assignments, and videos</a:t>
            </a:r>
          </a:p>
          <a:p>
            <a:r>
              <a:rPr lang="en-US" dirty="0">
                <a:cs typeface="Calibri"/>
              </a:rPr>
              <a:t>Don't assume that previous experience means the planning will go well/easily</a:t>
            </a:r>
          </a:p>
          <a:p>
            <a:endParaRPr lang="en-US">
              <a:cs typeface="Calibri"/>
            </a:endParaRPr>
          </a:p>
          <a:p>
            <a:r>
              <a:rPr lang="en-US" dirty="0">
                <a:cs typeface="Calibri"/>
              </a:rPr>
              <a:t>Textbook integration is often tricky and takes a lot of time</a:t>
            </a:r>
          </a:p>
          <a:p>
            <a:endParaRPr lang="en-US">
              <a:cs typeface="Calibri"/>
            </a:endParaRPr>
          </a:p>
          <a:p>
            <a:r>
              <a:rPr lang="en-US" dirty="0">
                <a:cs typeface="Calibri"/>
              </a:rPr>
              <a:t>Assume nothing: </a:t>
            </a:r>
          </a:p>
          <a:p>
            <a:r>
              <a:rPr lang="en-US" dirty="0">
                <a:cs typeface="Calibri"/>
              </a:rPr>
              <a:t>-we identified blended/online but that doesn't necessarily translate to success and ease. </a:t>
            </a:r>
          </a:p>
          <a:p>
            <a:r>
              <a:rPr lang="en-US" dirty="0">
                <a:cs typeface="Calibri"/>
              </a:rPr>
              <a:t>-Don't assume all the technology will work (semester after semester)-textbook integrations, video</a:t>
            </a:r>
          </a:p>
        </p:txBody>
      </p:sp>
      <p:sp>
        <p:nvSpPr>
          <p:cNvPr id="4" name="Slide Number Placeholder 3"/>
          <p:cNvSpPr>
            <a:spLocks noGrp="1"/>
          </p:cNvSpPr>
          <p:nvPr>
            <p:ph type="sldNum" sz="quarter" idx="5"/>
          </p:nvPr>
        </p:nvSpPr>
        <p:spPr/>
        <p:txBody>
          <a:bodyPr/>
          <a:lstStyle/>
          <a:p>
            <a:fld id="{99E90536-47BC-4FEB-B964-A56890673015}" type="slidenum">
              <a:rPr lang="en-US"/>
              <a:t>27</a:t>
            </a:fld>
            <a:endParaRPr lang="en-US"/>
          </a:p>
        </p:txBody>
      </p:sp>
    </p:spTree>
    <p:extLst>
      <p:ext uri="{BB962C8B-B14F-4D97-AF65-F5344CB8AC3E}">
        <p14:creationId xmlns:p14="http://schemas.microsoft.com/office/powerpoint/2010/main" val="351016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Mention that we're building master courses</a:t>
            </a:r>
          </a:p>
          <a:p>
            <a:r>
              <a:rPr lang="en-US">
                <a:cs typeface="Calibri"/>
              </a:rPr>
              <a:t>Standards helped with recruiting</a:t>
            </a:r>
          </a:p>
        </p:txBody>
      </p:sp>
      <p:sp>
        <p:nvSpPr>
          <p:cNvPr id="4" name="Slide Number Placeholder 3"/>
          <p:cNvSpPr>
            <a:spLocks noGrp="1"/>
          </p:cNvSpPr>
          <p:nvPr>
            <p:ph type="sldNum" sz="quarter" idx="5"/>
          </p:nvPr>
        </p:nvSpPr>
        <p:spPr/>
        <p:txBody>
          <a:bodyPr/>
          <a:lstStyle/>
          <a:p>
            <a:fld id="{99E90536-47BC-4FEB-B964-A56890673015}" type="slidenum">
              <a:rPr lang="en-US"/>
              <a:t>3</a:t>
            </a:fld>
            <a:endParaRPr lang="en-US"/>
          </a:p>
        </p:txBody>
      </p:sp>
    </p:spTree>
    <p:extLst>
      <p:ext uri="{BB962C8B-B14F-4D97-AF65-F5344CB8AC3E}">
        <p14:creationId xmlns:p14="http://schemas.microsoft.com/office/powerpoint/2010/main" val="190159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9E90536-47BC-4FEB-B964-A56890673015}" type="slidenum">
              <a:rPr lang="en-US"/>
              <a:t>30</a:t>
            </a:fld>
            <a:endParaRPr lang="en-US"/>
          </a:p>
        </p:txBody>
      </p:sp>
    </p:spTree>
    <p:extLst>
      <p:ext uri="{BB962C8B-B14F-4D97-AF65-F5344CB8AC3E}">
        <p14:creationId xmlns:p14="http://schemas.microsoft.com/office/powerpoint/2010/main" val="48687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99E90536-47BC-4FEB-B964-A56890673015}" type="slidenum">
              <a:rPr lang="en-US" smtClean="0"/>
              <a:t>31</a:t>
            </a:fld>
            <a:endParaRPr lang="en-US"/>
          </a:p>
        </p:txBody>
      </p:sp>
    </p:spTree>
    <p:extLst>
      <p:ext uri="{BB962C8B-B14F-4D97-AF65-F5344CB8AC3E}">
        <p14:creationId xmlns:p14="http://schemas.microsoft.com/office/powerpoint/2010/main" val="172115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Blended offered in 2012. By Nov 2017 HC/Exec/PT, HCOM had blended. MSBA had high flex, UG and LLM had fully online courses</a:t>
            </a:r>
          </a:p>
        </p:txBody>
      </p:sp>
      <p:sp>
        <p:nvSpPr>
          <p:cNvPr id="4" name="Slide Number Placeholder 3"/>
          <p:cNvSpPr>
            <a:spLocks noGrp="1"/>
          </p:cNvSpPr>
          <p:nvPr>
            <p:ph type="sldNum" sz="quarter" idx="5"/>
          </p:nvPr>
        </p:nvSpPr>
        <p:spPr/>
        <p:txBody>
          <a:bodyPr/>
          <a:lstStyle/>
          <a:p>
            <a:fld id="{99E90536-47BC-4FEB-B964-A56890673015}" type="slidenum">
              <a:rPr lang="en-US"/>
              <a:t>4</a:t>
            </a:fld>
            <a:endParaRPr lang="en-US"/>
          </a:p>
        </p:txBody>
      </p:sp>
    </p:spTree>
    <p:extLst>
      <p:ext uri="{BB962C8B-B14F-4D97-AF65-F5344CB8AC3E}">
        <p14:creationId xmlns:p14="http://schemas.microsoft.com/office/powerpoint/2010/main" val="62527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Blended offered in 2012. By Nov 2017 HC/Exec/PT, HCOM had blended. MSBA had high flex, UG and LLM had fully online courses</a:t>
            </a:r>
          </a:p>
        </p:txBody>
      </p:sp>
      <p:sp>
        <p:nvSpPr>
          <p:cNvPr id="4" name="Slide Number Placeholder 3"/>
          <p:cNvSpPr>
            <a:spLocks noGrp="1"/>
          </p:cNvSpPr>
          <p:nvPr>
            <p:ph type="sldNum" sz="quarter" idx="5"/>
          </p:nvPr>
        </p:nvSpPr>
        <p:spPr/>
        <p:txBody>
          <a:bodyPr/>
          <a:lstStyle/>
          <a:p>
            <a:fld id="{99E90536-47BC-4FEB-B964-A56890673015}" type="slidenum">
              <a:rPr lang="en-US"/>
              <a:t>5</a:t>
            </a:fld>
            <a:endParaRPr lang="en-US"/>
          </a:p>
        </p:txBody>
      </p:sp>
    </p:spTree>
    <p:extLst>
      <p:ext uri="{BB962C8B-B14F-4D97-AF65-F5344CB8AC3E}">
        <p14:creationId xmlns:p14="http://schemas.microsoft.com/office/powerpoint/2010/main" val="32736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a:t>
            </a:r>
            <a:r>
              <a:rPr lang="en-US" baseline="0"/>
              <a:t> background</a:t>
            </a:r>
          </a:p>
          <a:p>
            <a:r>
              <a:rPr lang="en-US" baseline="0"/>
              <a:t>Marketing faculty with experience teaching blended</a:t>
            </a:r>
          </a:p>
          <a:p>
            <a:r>
              <a:rPr lang="en-US" baseline="0"/>
              <a:t>Prior faculty director for PT-MBA</a:t>
            </a:r>
          </a:p>
          <a:p>
            <a:r>
              <a:rPr lang="en-US" baseline="0"/>
              <a:t>First project as </a:t>
            </a:r>
            <a:r>
              <a:rPr lang="en-US" baseline="0" err="1"/>
              <a:t>Assoc</a:t>
            </a:r>
            <a:r>
              <a:rPr lang="en-US" baseline="0"/>
              <a:t> Dean </a:t>
            </a:r>
            <a:endParaRPr lang="en-US"/>
          </a:p>
        </p:txBody>
      </p:sp>
      <p:sp>
        <p:nvSpPr>
          <p:cNvPr id="4" name="Slide Number Placeholder 3"/>
          <p:cNvSpPr>
            <a:spLocks noGrp="1"/>
          </p:cNvSpPr>
          <p:nvPr>
            <p:ph type="sldNum" sz="quarter" idx="10"/>
          </p:nvPr>
        </p:nvSpPr>
        <p:spPr/>
        <p:txBody>
          <a:bodyPr/>
          <a:lstStyle/>
          <a:p>
            <a:fld id="{99E90536-47BC-4FEB-B964-A56890673015}" type="slidenum">
              <a:rPr lang="en-US" smtClean="0"/>
              <a:t>7</a:t>
            </a:fld>
            <a:endParaRPr lang="en-US"/>
          </a:p>
        </p:txBody>
      </p:sp>
    </p:spTree>
    <p:extLst>
      <p:ext uri="{BB962C8B-B14F-4D97-AF65-F5344CB8AC3E}">
        <p14:creationId xmlns:p14="http://schemas.microsoft.com/office/powerpoint/2010/main" val="63922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Analogy to creating a book - we don't debate where the table of contents, binding, etc. goes. We can focus on the content</a:t>
            </a:r>
          </a:p>
          <a:p>
            <a:endParaRPr lang="en-US">
              <a:cs typeface="Calibri"/>
            </a:endParaRPr>
          </a:p>
          <a:p>
            <a:r>
              <a:rPr lang="en-US">
                <a:cs typeface="Calibri"/>
              </a:rPr>
              <a:t>Standards helped with recruiting students – brings online student experience</a:t>
            </a:r>
            <a:r>
              <a:rPr lang="en-US" baseline="0">
                <a:cs typeface="Calibri"/>
              </a:rPr>
              <a:t> to life with concrete examples </a:t>
            </a:r>
            <a:endParaRPr lang="en-US">
              <a:cs typeface="Calibri"/>
            </a:endParaRPr>
          </a:p>
        </p:txBody>
      </p:sp>
      <p:sp>
        <p:nvSpPr>
          <p:cNvPr id="4" name="Slide Number Placeholder 3"/>
          <p:cNvSpPr>
            <a:spLocks noGrp="1"/>
          </p:cNvSpPr>
          <p:nvPr>
            <p:ph type="sldNum" sz="quarter" idx="5"/>
          </p:nvPr>
        </p:nvSpPr>
        <p:spPr/>
        <p:txBody>
          <a:bodyPr/>
          <a:lstStyle/>
          <a:p>
            <a:fld id="{99E90536-47BC-4FEB-B964-A56890673015}" type="slidenum">
              <a:rPr lang="en-US"/>
              <a:t>8</a:t>
            </a:fld>
            <a:endParaRPr lang="en-US"/>
          </a:p>
        </p:txBody>
      </p:sp>
    </p:spTree>
    <p:extLst>
      <p:ext uri="{BB962C8B-B14F-4D97-AF65-F5344CB8AC3E}">
        <p14:creationId xmlns:p14="http://schemas.microsoft.com/office/powerpoint/2010/main" val="320817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How did we develop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Make-up of task force – who and why these people (experience teaching and/or student online) – Bottom-up process</a:t>
            </a:r>
            <a:endParaRPr lang="en-US"/>
          </a:p>
          <a:p>
            <a:r>
              <a:rPr lang="en-US"/>
              <a:t>Focus</a:t>
            </a:r>
            <a:r>
              <a:rPr lang="en-US" baseline="0"/>
              <a:t> on the student experience that St. Thomas is known for.  (Key faculty issue when decided to go online) </a:t>
            </a:r>
          </a:p>
          <a:p>
            <a:endParaRPr lang="en-US" baseline="0"/>
          </a:p>
          <a:p>
            <a:r>
              <a:rPr lang="en-US" baseline="0"/>
              <a:t>Start with framing how can online be BETTER than in person</a:t>
            </a:r>
            <a:endParaRPr lang="en-US" baseline="0">
              <a:sym typeface="Wingdings" panose="05000000000000000000" pitchFamily="2" charset="2"/>
            </a:endParaRPr>
          </a:p>
          <a:p>
            <a:endParaRPr lang="en-US" baseline="0">
              <a:sym typeface="Wingdings" panose="05000000000000000000" pitchFamily="2" charset="2"/>
            </a:endParaRPr>
          </a:p>
          <a:p>
            <a:r>
              <a:rPr lang="en-US" baseline="0">
                <a:sym typeface="Wingdings" panose="05000000000000000000" pitchFamily="2" charset="2"/>
              </a:rPr>
              <a:t>Guiding questions in general and online specific (Sticky notes activity) </a:t>
            </a:r>
            <a:endParaRPr lang="en-US" baseline="0"/>
          </a:p>
          <a:p>
            <a:pPr marL="171450" indent="-171450">
              <a:buFont typeface="Arial" panose="020B0604020202020204" pitchFamily="34" charset="0"/>
              <a:buChar char="•"/>
            </a:pPr>
            <a:r>
              <a:rPr lang="en-US" baseline="0"/>
              <a:t>Nice to have</a:t>
            </a:r>
          </a:p>
          <a:p>
            <a:pPr marL="171450" indent="-171450">
              <a:buFont typeface="Arial" panose="020B0604020202020204" pitchFamily="34" charset="0"/>
              <a:buChar char="•"/>
            </a:pPr>
            <a:r>
              <a:rPr lang="en-US" baseline="0"/>
              <a:t>Must have</a:t>
            </a:r>
          </a:p>
          <a:p>
            <a:pPr marL="171450" indent="-171450">
              <a:buFont typeface="Arial" panose="020B0604020202020204" pitchFamily="34" charset="0"/>
              <a:buChar char="•"/>
            </a:pPr>
            <a:r>
              <a:rPr lang="en-US" baseline="0"/>
              <a:t>Must NOT have </a:t>
            </a:r>
          </a:p>
          <a:p>
            <a:pPr marL="171450" indent="-171450">
              <a:buFont typeface="Arial" panose="020B0604020202020204" pitchFamily="34" charset="0"/>
              <a:buChar char="•"/>
            </a:pPr>
            <a:r>
              <a:rPr lang="en-US" baseline="0"/>
              <a:t>WISH LIST </a:t>
            </a:r>
          </a:p>
        </p:txBody>
      </p:sp>
      <p:sp>
        <p:nvSpPr>
          <p:cNvPr id="4" name="Slide Number Placeholder 3"/>
          <p:cNvSpPr>
            <a:spLocks noGrp="1"/>
          </p:cNvSpPr>
          <p:nvPr>
            <p:ph type="sldNum" sz="quarter" idx="10"/>
          </p:nvPr>
        </p:nvSpPr>
        <p:spPr/>
        <p:txBody>
          <a:bodyPr/>
          <a:lstStyle/>
          <a:p>
            <a:fld id="{99E90536-47BC-4FEB-B964-A56890673015}" type="slidenum">
              <a:rPr lang="en-US" smtClean="0"/>
              <a:t>9</a:t>
            </a:fld>
            <a:endParaRPr lang="en-US"/>
          </a:p>
        </p:txBody>
      </p:sp>
    </p:spTree>
    <p:extLst>
      <p:ext uri="{BB962C8B-B14F-4D97-AF65-F5344CB8AC3E}">
        <p14:creationId xmlns:p14="http://schemas.microsoft.com/office/powerpoint/2010/main" val="212158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a:t>Who:</a:t>
            </a:r>
            <a:r>
              <a:rPr lang="en-US"/>
              <a:t>  + Faculty Director</a:t>
            </a:r>
            <a:r>
              <a:rPr lang="en-US" baseline="0"/>
              <a:t> (Kevin) </a:t>
            </a:r>
          </a:p>
          <a:p>
            <a:pPr>
              <a:defRPr/>
            </a:pPr>
            <a:endParaRPr lang="en-US" baseline="0"/>
          </a:p>
          <a:p>
            <a:pPr>
              <a:defRPr/>
            </a:pPr>
            <a:r>
              <a:rPr lang="en-US" baseline="0"/>
              <a:t>Inputs:  High degree of consistency between these items.  </a:t>
            </a:r>
          </a:p>
          <a:p>
            <a:pPr>
              <a:defRPr/>
            </a:pPr>
            <a:r>
              <a:rPr lang="en-US" baseline="0"/>
              <a:t>Considered what fits with our culture / what would be reasonable to our faculty (types and levels of standards).  </a:t>
            </a:r>
          </a:p>
        </p:txBody>
      </p:sp>
      <p:sp>
        <p:nvSpPr>
          <p:cNvPr id="4" name="Slide Number Placeholder 3"/>
          <p:cNvSpPr>
            <a:spLocks noGrp="1"/>
          </p:cNvSpPr>
          <p:nvPr>
            <p:ph type="sldNum" sz="quarter" idx="10"/>
          </p:nvPr>
        </p:nvSpPr>
        <p:spPr/>
        <p:txBody>
          <a:bodyPr/>
          <a:lstStyle/>
          <a:p>
            <a:fld id="{99E90536-47BC-4FEB-B964-A56890673015}" type="slidenum">
              <a:rPr lang="en-US" smtClean="0"/>
              <a:t>10</a:t>
            </a:fld>
            <a:endParaRPr lang="en-US"/>
          </a:p>
        </p:txBody>
      </p:sp>
    </p:spTree>
    <p:extLst>
      <p:ext uri="{BB962C8B-B14F-4D97-AF65-F5344CB8AC3E}">
        <p14:creationId xmlns:p14="http://schemas.microsoft.com/office/powerpoint/2010/main" val="1516561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WHO:  B-school faculty (i.e. people we already know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with ONLINE experience in grad LLM program and undergrad business program and TRADITIONAL and BLENDED (not online) experience with grad business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p:txBody>
      </p:sp>
      <p:sp>
        <p:nvSpPr>
          <p:cNvPr id="4" name="Slide Number Placeholder 3"/>
          <p:cNvSpPr>
            <a:spLocks noGrp="1"/>
          </p:cNvSpPr>
          <p:nvPr>
            <p:ph type="sldNum" sz="quarter" idx="10"/>
          </p:nvPr>
        </p:nvSpPr>
        <p:spPr/>
        <p:txBody>
          <a:bodyPr/>
          <a:lstStyle/>
          <a:p>
            <a:fld id="{99E90536-47BC-4FEB-B964-A56890673015}" type="slidenum">
              <a:rPr lang="en-US" smtClean="0"/>
              <a:t>11</a:t>
            </a:fld>
            <a:endParaRPr lang="en-US"/>
          </a:p>
        </p:txBody>
      </p:sp>
    </p:spTree>
    <p:extLst>
      <p:ext uri="{BB962C8B-B14F-4D97-AF65-F5344CB8AC3E}">
        <p14:creationId xmlns:p14="http://schemas.microsoft.com/office/powerpoint/2010/main" val="186441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2887283" y="3031242"/>
            <a:ext cx="5707969" cy="1573535"/>
          </a:xfrm>
          <a:prstGeom prst="rect">
            <a:avLst/>
          </a:prstGeom>
        </p:spPr>
        <p:txBody>
          <a:bodyPr vert="horz"/>
          <a:lstStyle>
            <a:lvl1pPr algn="r">
              <a:lnSpc>
                <a:spcPct val="70000"/>
              </a:lnSpc>
              <a:defRPr sz="4400" b="0" i="0">
                <a:solidFill>
                  <a:srgbClr val="9E28B5"/>
                </a:solidFill>
                <a:latin typeface="AvenirNext LT Pro Heavy" panose="020B0903020202020204" pitchFamily="34" charset="0"/>
                <a:cs typeface="AvenirNext LT Pro Heavy" panose="020B0903020202020204" pitchFamily="34" charset="0"/>
              </a:defRPr>
            </a:lvl1pPr>
          </a:lstStyle>
          <a:p>
            <a:pPr>
              <a:lnSpc>
                <a:spcPct val="70000"/>
              </a:lnSpc>
            </a:pPr>
            <a:r>
              <a:rPr lang="en-US" sz="4500" cap="all">
                <a:latin typeface="Avenir Next Heavy"/>
              </a:rPr>
              <a:t>TITLE OF</a:t>
            </a:r>
            <a:br>
              <a:rPr lang="en-US" sz="4500" cap="all">
                <a:latin typeface="Avenir Next Heavy"/>
              </a:rPr>
            </a:br>
            <a:r>
              <a:rPr lang="en-US" sz="4500" cap="all">
                <a:latin typeface="Avenir Next Heavy"/>
              </a:rPr>
              <a:t>PRESENTATION</a:t>
            </a:r>
            <a:br>
              <a:rPr lang="en-US" sz="4500" cap="all">
                <a:latin typeface="Avenir Next Heavy"/>
              </a:rPr>
            </a:br>
            <a:r>
              <a:rPr lang="en-US" sz="4500" cap="all">
                <a:latin typeface="Avenir Next Heavy"/>
              </a:rPr>
              <a:t>GOES HERE</a:t>
            </a:r>
            <a:endParaRPr lang="en-US" sz="4500" cap="all">
              <a:solidFill>
                <a:srgbClr val="510C76"/>
              </a:solidFill>
              <a:latin typeface="Avenir Next Heavy"/>
            </a:endParaRP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542223" y="1755176"/>
            <a:ext cx="6327965" cy="2839601"/>
          </a:xfrm>
          <a:prstGeom prst="rect">
            <a:avLst/>
          </a:prstGeom>
        </p:spPr>
        <p:txBody>
          <a:bodyPr vert="horz"/>
          <a:lstStyle>
            <a:lvl1pPr algn="l">
              <a:lnSpc>
                <a:spcPct val="70000"/>
              </a:lnSpc>
              <a:defRPr sz="3800">
                <a:solidFill>
                  <a:srgbClr val="9E28B5"/>
                </a:solidFill>
                <a:latin typeface="AvenirNext LT Pro Heavy" panose="020B0903020202020204" pitchFamily="34" charset="0"/>
                <a:cs typeface="AvenirNext LT Pro Heavy" panose="020B0903020202020204" pitchFamily="34" charset="0"/>
              </a:defRPr>
            </a:lvl1pPr>
          </a:lstStyle>
          <a:p>
            <a:pPr>
              <a:lnSpc>
                <a:spcPct val="70000"/>
              </a:lnSpc>
            </a:pPr>
            <a:r>
              <a:rPr lang="en-US" sz="3800" cap="all">
                <a:latin typeface="Avenir Next Heavy"/>
              </a:rPr>
              <a:t>TITLE OF</a:t>
            </a:r>
            <a:br>
              <a:rPr lang="en-US" sz="3800" cap="all">
                <a:latin typeface="Avenir Next Heavy"/>
              </a:rPr>
            </a:br>
            <a:r>
              <a:rPr lang="en-US" sz="3800" cap="all">
                <a:latin typeface="Avenir Next Heavy"/>
              </a:rPr>
              <a:t>SECTION ITEM</a:t>
            </a:r>
            <a:br>
              <a:rPr lang="en-US" sz="3800" cap="all">
                <a:latin typeface="Avenir Next Heavy"/>
              </a:rPr>
            </a:br>
            <a:r>
              <a:rPr lang="en-US" sz="3800" cap="all">
                <a:latin typeface="Avenir Next Heavy"/>
              </a:rPr>
              <a:t>GOES HERE</a:t>
            </a:r>
            <a:endParaRPr lang="en-US" sz="3800" cap="all">
              <a:solidFill>
                <a:srgbClr val="510C76"/>
              </a:solidFill>
              <a:latin typeface="Avenir Next Heavy"/>
            </a:endParaRPr>
          </a:p>
        </p:txBody>
      </p:sp>
    </p:spTree>
    <p:extLst>
      <p:ext uri="{BB962C8B-B14F-4D97-AF65-F5344CB8AC3E}">
        <p14:creationId xmlns:p14="http://schemas.microsoft.com/office/powerpoint/2010/main" val="169642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 No Wav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342609"/>
            <a:ext cx="8229600" cy="406109"/>
          </a:xfrm>
          <a:prstGeom prst="rect">
            <a:avLst/>
          </a:prstGeom>
        </p:spPr>
        <p:txBody>
          <a:bodyPr/>
          <a:lstStyle>
            <a:lvl1pPr>
              <a:lnSpc>
                <a:spcPct val="70000"/>
              </a:lnSpc>
              <a:defRPr sz="3000">
                <a:solidFill>
                  <a:srgbClr val="9E28B5"/>
                </a:solidFill>
                <a:latin typeface="AvenirNext LT Pro Heavy" panose="020B0903020202020204" pitchFamily="34" charset="0"/>
                <a:cs typeface="AvenirNext LT Pro Heavy" panose="020B0903020202020204" pitchFamily="34" charset="0"/>
              </a:defRPr>
            </a:lvl1pPr>
          </a:lstStyle>
          <a:p>
            <a:r>
              <a:rPr lang="en-US" sz="3000" cap="all">
                <a:solidFill>
                  <a:srgbClr val="9E28B5"/>
                </a:solidFill>
                <a:latin typeface="Avenir Next Heavy"/>
              </a:rPr>
              <a:t>SLIDE TITLE</a:t>
            </a:r>
            <a:endParaRPr lang="en-US"/>
          </a:p>
        </p:txBody>
      </p:sp>
      <p:sp>
        <p:nvSpPr>
          <p:cNvPr id="9" name="Text Placeholder 2"/>
          <p:cNvSpPr>
            <a:spLocks noGrp="1"/>
          </p:cNvSpPr>
          <p:nvPr>
            <p:ph idx="10"/>
          </p:nvPr>
        </p:nvSpPr>
        <p:spPr>
          <a:xfrm>
            <a:off x="457200" y="830511"/>
            <a:ext cx="8229600" cy="3738920"/>
          </a:xfrm>
          <a:prstGeom prst="rect">
            <a:avLst/>
          </a:prstGeom>
        </p:spPr>
        <p:txBody>
          <a:bodyPr vert="horz" lIns="91440" tIns="45720" rIns="91440" bIns="45720" rtlCol="0">
            <a:normAutofit/>
          </a:bodyPr>
          <a:lstStyle>
            <a:lvl1pPr marL="257175" indent="-257175">
              <a:buClr>
                <a:srgbClr val="9E28B5"/>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a:buClr>
                <a:srgbClr val="9E28B5"/>
              </a:buClr>
              <a:defRPr>
                <a:solidFill>
                  <a:schemeClr val="tx1"/>
                </a:solidFill>
                <a:latin typeface="Arial" panose="020B0604020202020204" pitchFamily="34" charset="0"/>
                <a:cs typeface="Arial" panose="020B0604020202020204" pitchFamily="34" charset="0"/>
              </a:defRPr>
            </a:lvl2pPr>
            <a:lvl3pPr>
              <a:buClr>
                <a:srgbClr val="9E28B5"/>
              </a:buClr>
              <a:defRPr>
                <a:solidFill>
                  <a:schemeClr val="tx1"/>
                </a:solidFill>
                <a:latin typeface="Arial" panose="020B0604020202020204" pitchFamily="34" charset="0"/>
                <a:cs typeface="Arial" panose="020B0604020202020204" pitchFamily="34" charset="0"/>
              </a:defRPr>
            </a:lvl3pPr>
            <a:lvl4pPr>
              <a:buClr>
                <a:srgbClr val="9E28B5"/>
              </a:buClr>
              <a:defRPr>
                <a:solidFill>
                  <a:schemeClr val="tx1"/>
                </a:solidFill>
                <a:latin typeface="Arial" panose="020B0604020202020204" pitchFamily="34" charset="0"/>
                <a:cs typeface="Arial" panose="020B0604020202020204" pitchFamily="34" charset="0"/>
              </a:defRPr>
            </a:lvl4pPr>
            <a:lvl5pPr>
              <a:buClr>
                <a:srgbClr val="9E28B5"/>
              </a:buCl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34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800" b="0" i="0" baseline="0">
                <a:solidFill>
                  <a:srgbClr val="9E28B5"/>
                </a:solidFill>
                <a:latin typeface="AvenirNext LT Pro Heavy"/>
                <a:cs typeface="AvenirNext LT Pro Heavy"/>
              </a:defRPr>
            </a:lvl1pPr>
          </a:lstStyle>
          <a:p>
            <a:r>
              <a:rPr lang="en-US"/>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chemeClr val="tx1">
                    <a:lumMod val="75000"/>
                    <a:lumOff val="25000"/>
                  </a:schemeClr>
                </a:solidFill>
                <a:latin typeface="New Aster LT Std"/>
                <a:cs typeface="New Aster LT Std"/>
              </a:defRPr>
            </a:lvl1pPr>
            <a:lvl2pPr>
              <a:defRPr>
                <a:solidFill>
                  <a:schemeClr val="tx1">
                    <a:lumMod val="75000"/>
                    <a:lumOff val="25000"/>
                  </a:schemeClr>
                </a:solidFill>
                <a:latin typeface="New Aster LT Std"/>
                <a:cs typeface="New Aster LT Std"/>
              </a:defRPr>
            </a:lvl2pPr>
            <a:lvl3pPr>
              <a:defRPr>
                <a:solidFill>
                  <a:schemeClr val="tx1">
                    <a:lumMod val="75000"/>
                    <a:lumOff val="25000"/>
                  </a:schemeClr>
                </a:solidFill>
                <a:latin typeface="New Aster LT Std"/>
                <a:cs typeface="New Aster LT Std"/>
              </a:defRPr>
            </a:lvl3pPr>
            <a:lvl4pPr>
              <a:defRPr>
                <a:solidFill>
                  <a:schemeClr val="tx1">
                    <a:lumMod val="75000"/>
                    <a:lumOff val="25000"/>
                  </a:schemeClr>
                </a:solidFill>
                <a:latin typeface="New Aster LT Std"/>
                <a:cs typeface="New Aster LT Std"/>
              </a:defRPr>
            </a:lvl4pPr>
            <a:lvl5pPr>
              <a:defRPr>
                <a:solidFill>
                  <a:schemeClr val="tx1">
                    <a:lumMod val="75000"/>
                    <a:lumOff val="25000"/>
                  </a:schemeClr>
                </a:solidFill>
                <a:latin typeface="New Aster LT Std"/>
                <a:cs typeface="New Aster LT St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0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800" b="0" i="0" baseline="0">
                <a:solidFill>
                  <a:srgbClr val="9E28B5"/>
                </a:solidFill>
                <a:latin typeface="AvenirNext LT Pro Heavy"/>
                <a:cs typeface="AvenirNext LT Pro Heavy"/>
              </a:defRPr>
            </a:lvl1pPr>
          </a:lstStyle>
          <a:p>
            <a:r>
              <a:rPr lang="en-US"/>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chemeClr val="tx1">
                    <a:lumMod val="75000"/>
                    <a:lumOff val="25000"/>
                  </a:schemeClr>
                </a:solidFill>
                <a:latin typeface="New Aster LT Std"/>
                <a:cs typeface="New Aster LT Std"/>
              </a:defRPr>
            </a:lvl1pPr>
            <a:lvl2pPr>
              <a:defRPr>
                <a:solidFill>
                  <a:schemeClr val="tx1">
                    <a:lumMod val="75000"/>
                    <a:lumOff val="25000"/>
                  </a:schemeClr>
                </a:solidFill>
                <a:latin typeface="New Aster LT Std"/>
                <a:cs typeface="New Aster LT Std"/>
              </a:defRPr>
            </a:lvl2pPr>
            <a:lvl3pPr>
              <a:defRPr>
                <a:solidFill>
                  <a:schemeClr val="tx1">
                    <a:lumMod val="75000"/>
                    <a:lumOff val="25000"/>
                  </a:schemeClr>
                </a:solidFill>
                <a:latin typeface="New Aster LT Std"/>
                <a:cs typeface="New Aster LT Std"/>
              </a:defRPr>
            </a:lvl3pPr>
            <a:lvl4pPr>
              <a:defRPr>
                <a:solidFill>
                  <a:schemeClr val="tx1">
                    <a:lumMod val="75000"/>
                    <a:lumOff val="25000"/>
                  </a:schemeClr>
                </a:solidFill>
                <a:latin typeface="New Aster LT Std"/>
                <a:cs typeface="New Aster LT Std"/>
              </a:defRPr>
            </a:lvl4pPr>
            <a:lvl5pPr>
              <a:defRPr>
                <a:solidFill>
                  <a:schemeClr val="tx1">
                    <a:lumMod val="75000"/>
                    <a:lumOff val="25000"/>
                  </a:schemeClr>
                </a:solidFill>
                <a:latin typeface="New Aster LT Std"/>
                <a:cs typeface="New Aster LT St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8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800" b="0" i="0" baseline="0">
                <a:solidFill>
                  <a:srgbClr val="9E28B5"/>
                </a:solidFill>
                <a:latin typeface="AvenirNext LT Pro Heavy"/>
                <a:cs typeface="AvenirNext LT Pro Heavy"/>
              </a:defRPr>
            </a:lvl1pPr>
          </a:lstStyle>
          <a:p>
            <a:r>
              <a:rPr lang="en-US"/>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chemeClr val="tx1">
                    <a:lumMod val="75000"/>
                    <a:lumOff val="25000"/>
                  </a:schemeClr>
                </a:solidFill>
                <a:latin typeface="New Aster LT Std"/>
                <a:cs typeface="New Aster LT Std"/>
              </a:defRPr>
            </a:lvl1pPr>
            <a:lvl2pPr>
              <a:defRPr>
                <a:solidFill>
                  <a:schemeClr val="tx1">
                    <a:lumMod val="75000"/>
                    <a:lumOff val="25000"/>
                  </a:schemeClr>
                </a:solidFill>
                <a:latin typeface="New Aster LT Std"/>
                <a:cs typeface="New Aster LT Std"/>
              </a:defRPr>
            </a:lvl2pPr>
            <a:lvl3pPr>
              <a:defRPr>
                <a:solidFill>
                  <a:schemeClr val="tx1">
                    <a:lumMod val="75000"/>
                    <a:lumOff val="25000"/>
                  </a:schemeClr>
                </a:solidFill>
                <a:latin typeface="New Aster LT Std"/>
                <a:cs typeface="New Aster LT Std"/>
              </a:defRPr>
            </a:lvl3pPr>
            <a:lvl4pPr>
              <a:defRPr>
                <a:solidFill>
                  <a:schemeClr val="tx1">
                    <a:lumMod val="75000"/>
                    <a:lumOff val="25000"/>
                  </a:schemeClr>
                </a:solidFill>
                <a:latin typeface="New Aster LT Std"/>
                <a:cs typeface="New Aster LT Std"/>
              </a:defRPr>
            </a:lvl4pPr>
            <a:lvl5pPr>
              <a:defRPr>
                <a:solidFill>
                  <a:schemeClr val="tx1">
                    <a:lumMod val="75000"/>
                    <a:lumOff val="25000"/>
                  </a:schemeClr>
                </a:solidFill>
                <a:latin typeface="New Aster LT Std"/>
                <a:cs typeface="New Aster LT St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3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NoTex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oText-1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0836306"/>
      </p:ext>
    </p:extLst>
  </p:cSld>
  <p:clrMap bg1="lt1" tx1="dk1" bg2="lt2" tx2="dk2" accent1="accent1" accent2="accent2" accent3="accent3" accent4="accent4" accent5="accent5" accent6="accent6" hlink="hlink" folHlink="folHlink"/>
  <p:sldLayoutIdLst>
    <p:sldLayoutId id="2147493458" r:id="rId1"/>
    <p:sldLayoutId id="21474934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NoTex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82720477"/>
      </p:ext>
    </p:extLst>
  </p:cSld>
  <p:clrMap bg1="lt1" tx1="dk1" bg2="lt2" tx2="dk2" accent1="accent1" accent2="accent2" accent3="accent3" accent4="accent4" accent5="accent5" accent6="accent6" hlink="hlink" folHlink="folHlink"/>
  <p:sldLayoutIdLst>
    <p:sldLayoutId id="21474934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NoTex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4"/>
          <a:stretch>
            <a:fillRect/>
          </a:stretch>
        </p:blipFill>
        <p:spPr>
          <a:xfrm>
            <a:off x="6202425" y="193589"/>
            <a:ext cx="2762240" cy="2420071"/>
          </a:xfrm>
          <a:prstGeom prst="rect">
            <a:avLst/>
          </a:prstGeom>
        </p:spPr>
      </p:pic>
    </p:spTree>
    <p:extLst>
      <p:ext uri="{BB962C8B-B14F-4D97-AF65-F5344CB8AC3E}">
        <p14:creationId xmlns:p14="http://schemas.microsoft.com/office/powerpoint/2010/main" val="4012792860"/>
      </p:ext>
    </p:extLst>
  </p:cSld>
  <p:clrMap bg1="lt1" tx1="dk1" bg2="lt2" tx2="dk2" accent1="accent1" accent2="accent2" accent3="accent3" accent4="accent4" accent5="accent5" accent6="accent6" hlink="hlink" folHlink="folHlink"/>
  <p:sldLayoutIdLst>
    <p:sldLayoutId id="21474934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NoTex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445091"/>
      </p:ext>
    </p:extLst>
  </p:cSld>
  <p:clrMap bg1="lt1" tx1="dk1" bg2="lt2" tx2="dk2" accent1="accent1" accent2="accent2" accent3="accent3" accent4="accent4" accent5="accent5" accent6="accent6" hlink="hlink" folHlink="folHlink"/>
  <p:sldLayoutIdLst>
    <p:sldLayoutId id="21474934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tthomas.edu/stelar/facultyresources/onlineteachingcertificat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mailto:mcgi0084@stthomas.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hede0759@stthomas.edu" TargetMode="External"/><Relationship Id="rId5" Type="http://schemas.openxmlformats.org/officeDocument/2006/relationships/hyperlink" Target="mailto:Hend7407@stthomas.edu" TargetMode="External"/><Relationship Id="rId4" Type="http://schemas.openxmlformats.org/officeDocument/2006/relationships/hyperlink" Target="mailto:LisaA@stthomas.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tl.learninghouse.com/importance-course-quality-standards-online-educa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usnews.com/education/online-education/articles/2015/03/09/7-myths-about-online-educ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365" y="3031242"/>
            <a:ext cx="8220887" cy="1573535"/>
          </a:xfrm>
        </p:spPr>
        <p:txBody>
          <a:bodyPr vert="horz" anchor="t"/>
          <a:lstStyle/>
          <a:p>
            <a:r>
              <a:rPr lang="en-US" dirty="0">
                <a:latin typeface="+mj-lt"/>
              </a:rPr>
              <a:t>Building Quality Online Experiences</a:t>
            </a:r>
            <a:br>
              <a:rPr lang="en-US" dirty="0">
                <a:latin typeface="+mj-lt"/>
              </a:rPr>
            </a:br>
            <a:r>
              <a:rPr lang="en-US" sz="3200" dirty="0">
                <a:solidFill>
                  <a:srgbClr val="510C76"/>
                </a:solidFill>
                <a:latin typeface="+mj-lt"/>
              </a:rPr>
              <a:t>Program Standards, Training, and Design</a:t>
            </a:r>
            <a:endParaRPr lang="en-US" sz="3200" dirty="0">
              <a:latin typeface="+mj-lt"/>
            </a:endParaRPr>
          </a:p>
        </p:txBody>
      </p:sp>
    </p:spTree>
    <p:extLst>
      <p:ext uri="{BB962C8B-B14F-4D97-AF65-F5344CB8AC3E}">
        <p14:creationId xmlns:p14="http://schemas.microsoft.com/office/powerpoint/2010/main" val="346959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Part 2: Getting Specific</a:t>
            </a:r>
          </a:p>
        </p:txBody>
      </p:sp>
      <p:sp>
        <p:nvSpPr>
          <p:cNvPr id="7" name="Content Placeholder 6">
            <a:extLst>
              <a:ext uri="{FF2B5EF4-FFF2-40B4-BE49-F238E27FC236}">
                <a16:creationId xmlns:a16="http://schemas.microsoft.com/office/drawing/2014/main" id="{10C160DA-27AD-4154-9297-93CBD522D7F1}"/>
              </a:ext>
            </a:extLst>
          </p:cNvPr>
          <p:cNvSpPr>
            <a:spLocks noGrp="1"/>
          </p:cNvSpPr>
          <p:nvPr>
            <p:ph idx="1"/>
          </p:nvPr>
        </p:nvSpPr>
        <p:spPr>
          <a:xfrm>
            <a:off x="457200" y="1063626"/>
            <a:ext cx="8229600" cy="3530600"/>
          </a:xfrm>
        </p:spPr>
        <p:txBody>
          <a:bodyPr anchor="t"/>
          <a:lstStyle/>
          <a:p>
            <a:r>
              <a:rPr lang="en-US" sz="2400" dirty="0">
                <a:solidFill>
                  <a:schemeClr val="tx1"/>
                </a:solidFill>
                <a:latin typeface="+mn-lt"/>
              </a:rPr>
              <a:t>Who:  Associate Dean + Instructional Designers</a:t>
            </a:r>
          </a:p>
          <a:p>
            <a:r>
              <a:rPr lang="en-US" sz="2400" dirty="0">
                <a:solidFill>
                  <a:schemeClr val="tx1"/>
                </a:solidFill>
                <a:latin typeface="+mn-lt"/>
              </a:rPr>
              <a:t>Inputs</a:t>
            </a:r>
          </a:p>
          <a:p>
            <a:pPr lvl="1"/>
            <a:r>
              <a:rPr lang="en-US" sz="2000" dirty="0">
                <a:solidFill>
                  <a:schemeClr val="tx1"/>
                </a:solidFill>
                <a:latin typeface="+mn-lt"/>
              </a:rPr>
              <a:t>FOSTER high level outcomes </a:t>
            </a:r>
          </a:p>
          <a:p>
            <a:pPr lvl="1"/>
            <a:r>
              <a:rPr lang="en-US" sz="2000" dirty="0">
                <a:solidFill>
                  <a:schemeClr val="tx1"/>
                </a:solidFill>
                <a:latin typeface="+mn-lt"/>
              </a:rPr>
              <a:t>Best practices in online education</a:t>
            </a:r>
          </a:p>
          <a:p>
            <a:pPr lvl="1"/>
            <a:r>
              <a:rPr lang="en-US" sz="2000" dirty="0">
                <a:solidFill>
                  <a:schemeClr val="tx1"/>
                </a:solidFill>
                <a:latin typeface="+mn-lt"/>
              </a:rPr>
              <a:t>Required policies (e.g. accreditation, financial aid, etc.)</a:t>
            </a:r>
          </a:p>
          <a:p>
            <a:pPr lvl="1"/>
            <a:r>
              <a:rPr lang="en-US" sz="2000" dirty="0">
                <a:solidFill>
                  <a:schemeClr val="tx1"/>
                </a:solidFill>
                <a:latin typeface="+mn-lt"/>
              </a:rPr>
              <a:t>Other standards (QM, OLC, other St. Thomas programs)</a:t>
            </a:r>
          </a:p>
        </p:txBody>
      </p:sp>
      <p:sp>
        <p:nvSpPr>
          <p:cNvPr id="5" name="Rectangle 4"/>
          <p:cNvSpPr/>
          <p:nvPr/>
        </p:nvSpPr>
        <p:spPr>
          <a:xfrm>
            <a:off x="381000" y="3642513"/>
            <a:ext cx="8441531" cy="992983"/>
          </a:xfrm>
          <a:prstGeom prst="rect">
            <a:avLst/>
          </a:prstGeom>
          <a:solidFill>
            <a:srgbClr val="510C76"/>
          </a:solidFill>
          <a:ln>
            <a:solidFill>
              <a:srgbClr val="510C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Content Placeholder 6">
            <a:extLst>
              <a:ext uri="{FF2B5EF4-FFF2-40B4-BE49-F238E27FC236}">
                <a16:creationId xmlns:a16="http://schemas.microsoft.com/office/drawing/2014/main" id="{10C160DA-27AD-4154-9297-93CBD522D7F1}"/>
              </a:ext>
            </a:extLst>
          </p:cNvPr>
          <p:cNvSpPr txBox="1">
            <a:spLocks/>
          </p:cNvSpPr>
          <p:nvPr/>
        </p:nvSpPr>
        <p:spPr>
          <a:xfrm>
            <a:off x="533400" y="3645464"/>
            <a:ext cx="8229600" cy="9900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New Aster LT Std"/>
                <a:ea typeface="+mn-ea"/>
                <a:cs typeface="New Aster LT Std"/>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New Aster LT Std"/>
                <a:ea typeface="+mn-ea"/>
                <a:cs typeface="New Aster LT Std"/>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New Aster LT Std"/>
                <a:ea typeface="+mn-ea"/>
                <a:cs typeface="New Aster LT Std"/>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bg1"/>
                </a:solidFill>
                <a:latin typeface="+mn-lt"/>
              </a:rPr>
              <a:t>Draft 1</a:t>
            </a:r>
          </a:p>
          <a:p>
            <a:pPr lvl="1"/>
            <a:r>
              <a:rPr lang="en-US" sz="2000" dirty="0">
                <a:solidFill>
                  <a:schemeClr val="bg1"/>
                </a:solidFill>
                <a:latin typeface="+mn-lt"/>
              </a:rPr>
              <a:t>Excel spreadsheet of standards by topic</a:t>
            </a:r>
          </a:p>
        </p:txBody>
      </p:sp>
    </p:spTree>
    <p:extLst>
      <p:ext uri="{BB962C8B-B14F-4D97-AF65-F5344CB8AC3E}">
        <p14:creationId xmlns:p14="http://schemas.microsoft.com/office/powerpoint/2010/main" val="326133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latin typeface="+mj-lt"/>
              </a:rPr>
              <a:t>Part 3: Feedback and Revision</a:t>
            </a:r>
          </a:p>
        </p:txBody>
      </p:sp>
      <p:sp>
        <p:nvSpPr>
          <p:cNvPr id="7" name="Content Placeholder 6">
            <a:extLst>
              <a:ext uri="{FF2B5EF4-FFF2-40B4-BE49-F238E27FC236}">
                <a16:creationId xmlns:a16="http://schemas.microsoft.com/office/drawing/2014/main" id="{10C160DA-27AD-4154-9297-93CBD522D7F1}"/>
              </a:ext>
            </a:extLst>
          </p:cNvPr>
          <p:cNvSpPr>
            <a:spLocks noGrp="1"/>
          </p:cNvSpPr>
          <p:nvPr>
            <p:ph idx="1"/>
          </p:nvPr>
        </p:nvSpPr>
        <p:spPr>
          <a:xfrm>
            <a:off x="457200" y="1063626"/>
            <a:ext cx="8229600" cy="3530600"/>
          </a:xfrm>
        </p:spPr>
        <p:txBody>
          <a:bodyPr/>
          <a:lstStyle/>
          <a:p>
            <a:r>
              <a:rPr lang="en-US" sz="2400" dirty="0">
                <a:solidFill>
                  <a:schemeClr val="tx1"/>
                </a:solidFill>
                <a:latin typeface="+mn-lt"/>
              </a:rPr>
              <a:t>Who:  Faculty with online experience</a:t>
            </a:r>
          </a:p>
          <a:p>
            <a:r>
              <a:rPr lang="en-US" sz="2400" dirty="0">
                <a:solidFill>
                  <a:schemeClr val="tx1"/>
                </a:solidFill>
                <a:latin typeface="+mn-lt"/>
              </a:rPr>
              <a:t>How:  1:1 sessions </a:t>
            </a:r>
          </a:p>
          <a:p>
            <a:pPr lvl="1"/>
            <a:r>
              <a:rPr lang="en-US" sz="2000" dirty="0">
                <a:solidFill>
                  <a:schemeClr val="tx1"/>
                </a:solidFill>
                <a:latin typeface="+mn-lt"/>
              </a:rPr>
              <a:t>Individual items viewed as reasonable</a:t>
            </a:r>
          </a:p>
          <a:p>
            <a:pPr lvl="1"/>
            <a:r>
              <a:rPr lang="en-US" sz="2000" dirty="0">
                <a:solidFill>
                  <a:schemeClr val="tx1"/>
                </a:solidFill>
                <a:latin typeface="+mn-lt"/>
              </a:rPr>
              <a:t>Quantity of requirements viewed as overwhelming / excessive</a:t>
            </a:r>
            <a:endParaRPr lang="en-US" sz="2000" dirty="0">
              <a:solidFill>
                <a:schemeClr val="tx1"/>
              </a:solidFill>
            </a:endParaRPr>
          </a:p>
        </p:txBody>
      </p:sp>
      <p:grpSp>
        <p:nvGrpSpPr>
          <p:cNvPr id="5" name="Group 4"/>
          <p:cNvGrpSpPr/>
          <p:nvPr/>
        </p:nvGrpSpPr>
        <p:grpSpPr>
          <a:xfrm>
            <a:off x="292608" y="2976659"/>
            <a:ext cx="8606123" cy="2064819"/>
            <a:chOff x="457200" y="2807494"/>
            <a:chExt cx="8441531" cy="1593057"/>
          </a:xfrm>
        </p:grpSpPr>
        <p:sp>
          <p:nvSpPr>
            <p:cNvPr id="2" name="Rectangle 1"/>
            <p:cNvSpPr/>
            <p:nvPr/>
          </p:nvSpPr>
          <p:spPr>
            <a:xfrm>
              <a:off x="457200" y="2807494"/>
              <a:ext cx="8441531" cy="1504660"/>
            </a:xfrm>
            <a:prstGeom prst="rect">
              <a:avLst/>
            </a:prstGeom>
            <a:solidFill>
              <a:srgbClr val="510C76"/>
            </a:solidFill>
            <a:ln>
              <a:solidFill>
                <a:srgbClr val="510C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Content Placeholder 6">
              <a:extLst>
                <a:ext uri="{FF2B5EF4-FFF2-40B4-BE49-F238E27FC236}">
                  <a16:creationId xmlns:a16="http://schemas.microsoft.com/office/drawing/2014/main" id="{10C160DA-27AD-4154-9297-93CBD522D7F1}"/>
                </a:ext>
              </a:extLst>
            </p:cNvPr>
            <p:cNvSpPr txBox="1">
              <a:spLocks/>
            </p:cNvSpPr>
            <p:nvPr/>
          </p:nvSpPr>
          <p:spPr>
            <a:xfrm>
              <a:off x="609600" y="2900363"/>
              <a:ext cx="8229600" cy="15001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New Aster LT Std"/>
                  <a:ea typeface="+mn-ea"/>
                  <a:cs typeface="New Aster LT Std"/>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New Aster LT Std"/>
                  <a:ea typeface="+mn-ea"/>
                  <a:cs typeface="New Aster LT Std"/>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New Aster LT Std"/>
                  <a:ea typeface="+mn-ea"/>
                  <a:cs typeface="New Aster LT Std"/>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solidFill>
                    <a:schemeClr val="bg1"/>
                  </a:solidFill>
                  <a:latin typeface="+mn-lt"/>
                </a:rPr>
                <a:t>Draft 2</a:t>
              </a:r>
            </a:p>
            <a:p>
              <a:pPr lvl="1"/>
              <a:r>
                <a:rPr lang="en-US" sz="2000">
                  <a:solidFill>
                    <a:schemeClr val="bg1"/>
                  </a:solidFill>
                  <a:latin typeface="+mn-lt"/>
                </a:rPr>
                <a:t>User-friendly format with links to standards by topic</a:t>
              </a:r>
            </a:p>
            <a:p>
              <a:pPr lvl="1"/>
              <a:r>
                <a:rPr lang="en-US" sz="2000">
                  <a:solidFill>
                    <a:schemeClr val="bg1"/>
                  </a:solidFill>
                  <a:latin typeface="+mn-lt"/>
                </a:rPr>
                <a:t>Delineate </a:t>
              </a:r>
              <a:r>
                <a:rPr lang="en-US" sz="2000" i="1">
                  <a:solidFill>
                    <a:schemeClr val="bg1"/>
                  </a:solidFill>
                  <a:latin typeface="+mn-lt"/>
                </a:rPr>
                <a:t>Standards </a:t>
              </a:r>
              <a:r>
                <a:rPr lang="en-US" sz="2000">
                  <a:solidFill>
                    <a:schemeClr val="bg1"/>
                  </a:solidFill>
                  <a:latin typeface="+mn-lt"/>
                </a:rPr>
                <a:t>(S) from </a:t>
              </a:r>
              <a:r>
                <a:rPr lang="en-US" sz="2000" i="1">
                  <a:solidFill>
                    <a:schemeClr val="bg1"/>
                  </a:solidFill>
                  <a:latin typeface="+mn-lt"/>
                </a:rPr>
                <a:t>Best Practices</a:t>
              </a:r>
              <a:r>
                <a:rPr lang="en-US" sz="2000">
                  <a:solidFill>
                    <a:schemeClr val="bg1"/>
                  </a:solidFill>
                  <a:latin typeface="+mn-lt"/>
                </a:rPr>
                <a:t> (BP)</a:t>
              </a:r>
            </a:p>
            <a:p>
              <a:pPr lvl="1"/>
              <a:r>
                <a:rPr lang="en-US" sz="2000">
                  <a:solidFill>
                    <a:schemeClr val="bg1"/>
                  </a:solidFill>
                  <a:latin typeface="+mn-lt"/>
                </a:rPr>
                <a:t>Indicate usage: </a:t>
              </a:r>
              <a:r>
                <a:rPr lang="en-US" sz="2000" i="1">
                  <a:solidFill>
                    <a:schemeClr val="bg1"/>
                  </a:solidFill>
                  <a:latin typeface="+mn-lt"/>
                </a:rPr>
                <a:t>Master</a:t>
              </a:r>
              <a:r>
                <a:rPr lang="en-US" sz="2000">
                  <a:solidFill>
                    <a:schemeClr val="bg1"/>
                  </a:solidFill>
                  <a:latin typeface="+mn-lt"/>
                </a:rPr>
                <a:t> (design) and </a:t>
              </a:r>
              <a:r>
                <a:rPr lang="en-US" sz="2000" i="1">
                  <a:solidFill>
                    <a:schemeClr val="bg1"/>
                  </a:solidFill>
                  <a:latin typeface="+mn-lt"/>
                </a:rPr>
                <a:t>Section</a:t>
              </a:r>
              <a:r>
                <a:rPr lang="en-US" sz="2000">
                  <a:solidFill>
                    <a:schemeClr val="bg1"/>
                  </a:solidFill>
                  <a:latin typeface="+mn-lt"/>
                </a:rPr>
                <a:t> (prep, delivery)</a:t>
              </a:r>
            </a:p>
          </p:txBody>
        </p:sp>
      </p:grpSp>
    </p:spTree>
    <p:extLst>
      <p:ext uri="{BB962C8B-B14F-4D97-AF65-F5344CB8AC3E}">
        <p14:creationId xmlns:p14="http://schemas.microsoft.com/office/powerpoint/2010/main" val="384187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1EAB6-F458-4037-9231-16BE78F733D2}"/>
              </a:ext>
            </a:extLst>
          </p:cNvPr>
          <p:cNvPicPr>
            <a:picLocks noChangeAspect="1"/>
          </p:cNvPicPr>
          <p:nvPr/>
        </p:nvPicPr>
        <p:blipFill rotWithShape="1">
          <a:blip r:embed="rId3"/>
          <a:srcRect l="29706" t="18069" r="13456" b="4670"/>
          <a:stretch/>
        </p:blipFill>
        <p:spPr>
          <a:xfrm>
            <a:off x="3845859" y="506445"/>
            <a:ext cx="5197288" cy="3856172"/>
          </a:xfrm>
          <a:prstGeom prst="rect">
            <a:avLst/>
          </a:prstGeom>
          <a:ln>
            <a:solidFill>
              <a:schemeClr val="tx1"/>
            </a:solidFill>
          </a:ln>
        </p:spPr>
      </p:pic>
      <p:grpSp>
        <p:nvGrpSpPr>
          <p:cNvPr id="8" name="Group 7"/>
          <p:cNvGrpSpPr/>
          <p:nvPr/>
        </p:nvGrpSpPr>
        <p:grpSpPr>
          <a:xfrm>
            <a:off x="171131" y="133612"/>
            <a:ext cx="3170463" cy="658467"/>
            <a:chOff x="457200" y="2807494"/>
            <a:chExt cx="8441531" cy="1729178"/>
          </a:xfrm>
        </p:grpSpPr>
        <p:sp>
          <p:nvSpPr>
            <p:cNvPr id="9" name="Rectangle 8"/>
            <p:cNvSpPr/>
            <p:nvPr/>
          </p:nvSpPr>
          <p:spPr>
            <a:xfrm>
              <a:off x="457200" y="2807494"/>
              <a:ext cx="8441531" cy="1504660"/>
            </a:xfrm>
            <a:prstGeom prst="rect">
              <a:avLst/>
            </a:prstGeom>
            <a:solidFill>
              <a:srgbClr val="510C76"/>
            </a:solidFill>
            <a:ln>
              <a:solidFill>
                <a:srgbClr val="510C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Content Placeholder 6">
              <a:extLst>
                <a:ext uri="{FF2B5EF4-FFF2-40B4-BE49-F238E27FC236}">
                  <a16:creationId xmlns:a16="http://schemas.microsoft.com/office/drawing/2014/main" id="{10C160DA-27AD-4154-9297-93CBD522D7F1}"/>
                </a:ext>
              </a:extLst>
            </p:cNvPr>
            <p:cNvSpPr txBox="1">
              <a:spLocks/>
            </p:cNvSpPr>
            <p:nvPr/>
          </p:nvSpPr>
          <p:spPr>
            <a:xfrm>
              <a:off x="457200" y="3036484"/>
              <a:ext cx="8441531" cy="15001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New Aster LT Std"/>
                  <a:ea typeface="+mn-ea"/>
                  <a:cs typeface="New Aster LT Std"/>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New Aster LT Std"/>
                  <a:ea typeface="+mn-ea"/>
                  <a:cs typeface="New Aster LT Std"/>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New Aster LT Std"/>
                  <a:ea typeface="+mn-ea"/>
                  <a:cs typeface="New Aster LT Std"/>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a:solidFill>
                    <a:schemeClr val="bg1"/>
                  </a:solidFill>
                </a:rPr>
                <a:t>  </a:t>
              </a:r>
              <a:r>
                <a:rPr lang="en-US" sz="2400">
                  <a:solidFill>
                    <a:schemeClr val="bg1"/>
                  </a:solidFill>
                  <a:latin typeface="+mn-lt"/>
                </a:rPr>
                <a:t>Draft 2</a:t>
              </a:r>
              <a:endParaRPr lang="en-US" sz="2000">
                <a:solidFill>
                  <a:schemeClr val="bg1"/>
                </a:solidFill>
                <a:latin typeface="+mn-lt"/>
              </a:endParaRPr>
            </a:p>
          </p:txBody>
        </p:sp>
      </p:grpSp>
      <p:pic>
        <p:nvPicPr>
          <p:cNvPr id="2" name="Picture 1">
            <a:extLst>
              <a:ext uri="{FF2B5EF4-FFF2-40B4-BE49-F238E27FC236}">
                <a16:creationId xmlns:a16="http://schemas.microsoft.com/office/drawing/2014/main" id="{1307A1A0-7CCB-4901-B02D-65BDC6469223}"/>
              </a:ext>
            </a:extLst>
          </p:cNvPr>
          <p:cNvPicPr>
            <a:picLocks noChangeAspect="1"/>
          </p:cNvPicPr>
          <p:nvPr/>
        </p:nvPicPr>
        <p:blipFill rotWithShape="1">
          <a:blip r:embed="rId4"/>
          <a:srcRect l="29706" t="17935" r="13677" b="4939"/>
          <a:stretch/>
        </p:blipFill>
        <p:spPr>
          <a:xfrm>
            <a:off x="171131" y="978046"/>
            <a:ext cx="5422418" cy="4031842"/>
          </a:xfrm>
          <a:prstGeom prst="rect">
            <a:avLst/>
          </a:prstGeom>
          <a:ln>
            <a:solidFill>
              <a:schemeClr val="tx1"/>
            </a:solidFill>
          </a:ln>
        </p:spPr>
      </p:pic>
    </p:spTree>
    <p:extLst>
      <p:ext uri="{BB962C8B-B14F-4D97-AF65-F5344CB8AC3E}">
        <p14:creationId xmlns:p14="http://schemas.microsoft.com/office/powerpoint/2010/main" val="6005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rot="16200000">
            <a:off x="-1241338" y="2231232"/>
            <a:ext cx="4843786" cy="658021"/>
            <a:chOff x="457200" y="2807494"/>
            <a:chExt cx="8441532" cy="1728008"/>
          </a:xfrm>
        </p:grpSpPr>
        <p:sp>
          <p:nvSpPr>
            <p:cNvPr id="10" name="Rectangle 9"/>
            <p:cNvSpPr/>
            <p:nvPr/>
          </p:nvSpPr>
          <p:spPr>
            <a:xfrm>
              <a:off x="457200" y="2807494"/>
              <a:ext cx="8441531" cy="1504660"/>
            </a:xfrm>
            <a:prstGeom prst="rect">
              <a:avLst/>
            </a:prstGeom>
            <a:solidFill>
              <a:srgbClr val="510C76"/>
            </a:solidFill>
            <a:ln>
              <a:solidFill>
                <a:srgbClr val="510C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 name="Content Placeholder 6">
              <a:extLst>
                <a:ext uri="{FF2B5EF4-FFF2-40B4-BE49-F238E27FC236}">
                  <a16:creationId xmlns:a16="http://schemas.microsoft.com/office/drawing/2014/main" id="{10C160DA-27AD-4154-9297-93CBD522D7F1}"/>
                </a:ext>
              </a:extLst>
            </p:cNvPr>
            <p:cNvSpPr txBox="1">
              <a:spLocks/>
            </p:cNvSpPr>
            <p:nvPr/>
          </p:nvSpPr>
          <p:spPr>
            <a:xfrm>
              <a:off x="669129" y="3035314"/>
              <a:ext cx="8229603" cy="15001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New Aster LT Std"/>
                  <a:ea typeface="+mn-ea"/>
                  <a:cs typeface="New Aster LT Std"/>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New Aster LT Std"/>
                  <a:ea typeface="+mn-ea"/>
                  <a:cs typeface="New Aster LT Std"/>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New Aster LT Std"/>
                  <a:ea typeface="+mn-ea"/>
                  <a:cs typeface="New Aster LT Std"/>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New Aster LT Std"/>
                  <a:ea typeface="+mn-ea"/>
                  <a:cs typeface="New Aster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a:solidFill>
                    <a:schemeClr val="bg1"/>
                  </a:solidFill>
                  <a:latin typeface="+mn-lt"/>
                </a:rPr>
                <a:t>  Sample Standards</a:t>
              </a:r>
              <a:endParaRPr lang="en-US" sz="2000" dirty="0">
                <a:solidFill>
                  <a:schemeClr val="bg1"/>
                </a:solidFill>
                <a:latin typeface="+mn-lt"/>
              </a:endParaRPr>
            </a:p>
          </p:txBody>
        </p:sp>
      </p:grpSp>
      <p:pic>
        <p:nvPicPr>
          <p:cNvPr id="2" name="Picture 1">
            <a:extLst>
              <a:ext uri="{FF2B5EF4-FFF2-40B4-BE49-F238E27FC236}">
                <a16:creationId xmlns:a16="http://schemas.microsoft.com/office/drawing/2014/main" id="{D823C3E1-6672-4202-B207-89D1FA5A9209}"/>
              </a:ext>
            </a:extLst>
          </p:cNvPr>
          <p:cNvPicPr>
            <a:picLocks noChangeAspect="1"/>
          </p:cNvPicPr>
          <p:nvPr/>
        </p:nvPicPr>
        <p:blipFill rotWithShape="1">
          <a:blip r:embed="rId3"/>
          <a:srcRect l="29706" t="17063" r="13717" b="4939"/>
          <a:stretch/>
        </p:blipFill>
        <p:spPr>
          <a:xfrm>
            <a:off x="1628954" y="138350"/>
            <a:ext cx="6437005" cy="4843785"/>
          </a:xfrm>
          <a:prstGeom prst="rect">
            <a:avLst/>
          </a:prstGeom>
          <a:ln>
            <a:solidFill>
              <a:schemeClr val="tx1"/>
            </a:solidFill>
          </a:ln>
        </p:spPr>
      </p:pic>
    </p:spTree>
    <p:extLst>
      <p:ext uri="{BB962C8B-B14F-4D97-AF65-F5344CB8AC3E}">
        <p14:creationId xmlns:p14="http://schemas.microsoft.com/office/powerpoint/2010/main" val="155794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Part 4: Broader Socialization</a:t>
            </a:r>
          </a:p>
        </p:txBody>
      </p:sp>
      <p:sp>
        <p:nvSpPr>
          <p:cNvPr id="7" name="Content Placeholder 6">
            <a:extLst>
              <a:ext uri="{FF2B5EF4-FFF2-40B4-BE49-F238E27FC236}">
                <a16:creationId xmlns:a16="http://schemas.microsoft.com/office/drawing/2014/main" id="{10C160DA-27AD-4154-9297-93CBD522D7F1}"/>
              </a:ext>
            </a:extLst>
          </p:cNvPr>
          <p:cNvSpPr>
            <a:spLocks noGrp="1"/>
          </p:cNvSpPr>
          <p:nvPr>
            <p:ph idx="1"/>
          </p:nvPr>
        </p:nvSpPr>
        <p:spPr>
          <a:xfrm>
            <a:off x="457200" y="1063626"/>
            <a:ext cx="8229600" cy="3530600"/>
          </a:xfrm>
        </p:spPr>
        <p:txBody>
          <a:bodyPr/>
          <a:lstStyle/>
          <a:p>
            <a:r>
              <a:rPr lang="en-US" sz="2800" dirty="0">
                <a:solidFill>
                  <a:schemeClr val="tx1"/>
                </a:solidFill>
                <a:latin typeface="+mn-lt"/>
              </a:rPr>
              <a:t>Who: FOSTER task force + all online faculty</a:t>
            </a:r>
          </a:p>
          <a:p>
            <a:r>
              <a:rPr lang="en-US" sz="2800" dirty="0">
                <a:solidFill>
                  <a:schemeClr val="tx1"/>
                </a:solidFill>
                <a:latin typeface="+mn-lt"/>
              </a:rPr>
              <a:t>How: 2 Zoom sessions (shared recordings &amp; notes)</a:t>
            </a:r>
          </a:p>
          <a:p>
            <a:pPr lvl="1"/>
            <a:r>
              <a:rPr lang="en-US" sz="2400" dirty="0">
                <a:solidFill>
                  <a:schemeClr val="tx1"/>
                </a:solidFill>
                <a:latin typeface="+mn-lt"/>
              </a:rPr>
              <a:t>Explained </a:t>
            </a:r>
            <a:r>
              <a:rPr lang="en-US" sz="2400" b="1" dirty="0">
                <a:solidFill>
                  <a:srgbClr val="9E28B5"/>
                </a:solidFill>
                <a:latin typeface="+mn-lt"/>
              </a:rPr>
              <a:t>LIVING DOCUMENT </a:t>
            </a:r>
            <a:r>
              <a:rPr lang="en-US" sz="2400" dirty="0">
                <a:solidFill>
                  <a:schemeClr val="tx1"/>
                </a:solidFill>
                <a:latin typeface="+mn-lt"/>
              </a:rPr>
              <a:t>with periodic updates as we learn what works best for our programs and students </a:t>
            </a:r>
          </a:p>
          <a:p>
            <a:pPr lvl="1"/>
            <a:r>
              <a:rPr lang="en-US" sz="2400" dirty="0">
                <a:solidFill>
                  <a:schemeClr val="tx1"/>
                </a:solidFill>
                <a:latin typeface="+mn-lt"/>
              </a:rPr>
              <a:t>Reviewed logic behind standards </a:t>
            </a:r>
          </a:p>
          <a:p>
            <a:pPr lvl="1"/>
            <a:r>
              <a:rPr lang="en-US" sz="2400" dirty="0">
                <a:solidFill>
                  <a:schemeClr val="tx1"/>
                </a:solidFill>
                <a:latin typeface="+mn-lt"/>
              </a:rPr>
              <a:t>Discussed concerns</a:t>
            </a:r>
          </a:p>
          <a:p>
            <a:pPr lvl="1"/>
            <a:r>
              <a:rPr lang="en-US" sz="2400" dirty="0">
                <a:solidFill>
                  <a:schemeClr val="tx1"/>
                </a:solidFill>
                <a:latin typeface="+mn-lt"/>
              </a:rPr>
              <a:t>Asked for input and revisions</a:t>
            </a:r>
            <a:endParaRPr lang="en-US" sz="2400" dirty="0">
              <a:latin typeface="+mn-lt"/>
            </a:endParaRPr>
          </a:p>
        </p:txBody>
      </p:sp>
    </p:spTree>
    <p:extLst>
      <p:ext uri="{BB962C8B-B14F-4D97-AF65-F5344CB8AC3E}">
        <p14:creationId xmlns:p14="http://schemas.microsoft.com/office/powerpoint/2010/main" val="101757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4472-0763-4194-9A69-956769F2C56E}"/>
              </a:ext>
            </a:extLst>
          </p:cNvPr>
          <p:cNvSpPr>
            <a:spLocks noGrp="1"/>
          </p:cNvSpPr>
          <p:nvPr>
            <p:ph type="title"/>
          </p:nvPr>
        </p:nvSpPr>
        <p:spPr/>
        <p:txBody>
          <a:bodyPr anchor="t"/>
          <a:lstStyle/>
          <a:p>
            <a:r>
              <a:rPr lang="en-US" dirty="0">
                <a:latin typeface="+mj-lt"/>
              </a:rPr>
              <a:t>Lessons Learned</a:t>
            </a:r>
          </a:p>
        </p:txBody>
      </p:sp>
      <p:sp>
        <p:nvSpPr>
          <p:cNvPr id="3" name="Content Placeholder 2">
            <a:extLst>
              <a:ext uri="{FF2B5EF4-FFF2-40B4-BE49-F238E27FC236}">
                <a16:creationId xmlns:a16="http://schemas.microsoft.com/office/drawing/2014/main" id="{95F6C508-1261-4DEB-8C72-355F0142E29E}"/>
              </a:ext>
            </a:extLst>
          </p:cNvPr>
          <p:cNvSpPr>
            <a:spLocks noGrp="1"/>
          </p:cNvSpPr>
          <p:nvPr>
            <p:ph idx="1"/>
          </p:nvPr>
        </p:nvSpPr>
        <p:spPr/>
        <p:txBody>
          <a:bodyPr/>
          <a:lstStyle/>
          <a:p>
            <a:r>
              <a:rPr lang="en-US" sz="2800" dirty="0">
                <a:solidFill>
                  <a:schemeClr val="tx1"/>
                </a:solidFill>
                <a:latin typeface="+mn-lt"/>
              </a:rPr>
              <a:t>Involve key stakeholders early </a:t>
            </a:r>
          </a:p>
          <a:p>
            <a:r>
              <a:rPr lang="en-US" sz="2800" dirty="0">
                <a:solidFill>
                  <a:schemeClr val="tx1"/>
                </a:solidFill>
                <a:latin typeface="+mn-lt"/>
              </a:rPr>
              <a:t>Format for usability – design &amp; delivery </a:t>
            </a:r>
          </a:p>
          <a:p>
            <a:r>
              <a:rPr lang="en-US" sz="2800" dirty="0">
                <a:solidFill>
                  <a:schemeClr val="tx1"/>
                </a:solidFill>
                <a:latin typeface="+mn-lt"/>
              </a:rPr>
              <a:t>Give options (e.g. Best Practices) </a:t>
            </a:r>
          </a:p>
          <a:p>
            <a:r>
              <a:rPr lang="en-US" sz="2800" dirty="0">
                <a:solidFill>
                  <a:schemeClr val="tx1"/>
                </a:solidFill>
                <a:latin typeface="+mn-lt"/>
              </a:rPr>
              <a:t>Living document for ongoing revision</a:t>
            </a:r>
          </a:p>
        </p:txBody>
      </p:sp>
    </p:spTree>
    <p:extLst>
      <p:ext uri="{BB962C8B-B14F-4D97-AF65-F5344CB8AC3E}">
        <p14:creationId xmlns:p14="http://schemas.microsoft.com/office/powerpoint/2010/main" val="297297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ONBOARDING FACULTY</a:t>
            </a:r>
            <a:br>
              <a:rPr lang="en-US" dirty="0">
                <a:latin typeface="+mj-lt"/>
              </a:rPr>
            </a:br>
            <a:r>
              <a:rPr lang="en-US" dirty="0">
                <a:solidFill>
                  <a:srgbClr val="510C76"/>
                </a:solidFill>
                <a:latin typeface="+mj-lt"/>
              </a:rPr>
              <a:t>Kevin Henderson</a:t>
            </a:r>
            <a:br>
              <a:rPr lang="en-US" dirty="0">
                <a:latin typeface="+mj-lt"/>
              </a:rPr>
            </a:br>
            <a:r>
              <a:rPr lang="en-US" dirty="0">
                <a:solidFill>
                  <a:srgbClr val="510C76"/>
                </a:solidFill>
                <a:latin typeface="+mj-lt"/>
              </a:rPr>
              <a:t>Faculty Director</a:t>
            </a:r>
            <a:endParaRPr lang="en-US" dirty="0">
              <a:latin typeface="+mj-lt"/>
            </a:endParaRPr>
          </a:p>
        </p:txBody>
      </p:sp>
    </p:spTree>
    <p:extLst>
      <p:ext uri="{BB962C8B-B14F-4D97-AF65-F5344CB8AC3E}">
        <p14:creationId xmlns:p14="http://schemas.microsoft.com/office/powerpoint/2010/main" val="351304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latin typeface="+mj-lt"/>
              </a:rPr>
              <a:t>Identifying Faculty</a:t>
            </a:r>
          </a:p>
        </p:txBody>
      </p:sp>
      <p:sp>
        <p:nvSpPr>
          <p:cNvPr id="4" name="Content Placeholder 3"/>
          <p:cNvSpPr>
            <a:spLocks noGrp="1"/>
          </p:cNvSpPr>
          <p:nvPr>
            <p:ph idx="1"/>
          </p:nvPr>
        </p:nvSpPr>
        <p:spPr/>
        <p:txBody>
          <a:bodyPr anchor="t"/>
          <a:lstStyle/>
          <a:p>
            <a:r>
              <a:rPr lang="en-US" dirty="0">
                <a:latin typeface="+mn-lt"/>
              </a:rPr>
              <a:t>Experience</a:t>
            </a:r>
          </a:p>
          <a:p>
            <a:r>
              <a:rPr lang="en-US" dirty="0">
                <a:latin typeface="+mn-lt"/>
              </a:rPr>
              <a:t>Enthusiasm</a:t>
            </a:r>
          </a:p>
          <a:p>
            <a:r>
              <a:rPr lang="en-US" dirty="0">
                <a:latin typeface="+mn-lt"/>
              </a:rPr>
              <a:t>Elasticity</a:t>
            </a:r>
          </a:p>
          <a:p>
            <a:endParaRPr lang="en-US" dirty="0">
              <a:latin typeface="+mn-lt"/>
            </a:endParaRPr>
          </a:p>
          <a:p>
            <a:r>
              <a:rPr lang="en-US" dirty="0">
                <a:latin typeface="+mn-lt"/>
              </a:rPr>
              <a:t>Department chairs</a:t>
            </a:r>
          </a:p>
        </p:txBody>
      </p:sp>
    </p:spTree>
    <p:extLst>
      <p:ext uri="{BB962C8B-B14F-4D97-AF65-F5344CB8AC3E}">
        <p14:creationId xmlns:p14="http://schemas.microsoft.com/office/powerpoint/2010/main" val="245848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latin typeface="+mn-lt"/>
              </a:rPr>
              <a:t>Instructional Design Process</a:t>
            </a:r>
          </a:p>
        </p:txBody>
      </p:sp>
      <p:sp>
        <p:nvSpPr>
          <p:cNvPr id="4" name="Content Placeholder 3"/>
          <p:cNvSpPr>
            <a:spLocks noGrp="1"/>
          </p:cNvSpPr>
          <p:nvPr>
            <p:ph idx="1"/>
          </p:nvPr>
        </p:nvSpPr>
        <p:spPr/>
        <p:txBody>
          <a:bodyPr anchor="t"/>
          <a:lstStyle/>
          <a:p>
            <a:r>
              <a:rPr lang="en-US" dirty="0">
                <a:latin typeface="+mn-lt"/>
              </a:rPr>
              <a:t>Kick-off meeting (months ahead of time)</a:t>
            </a:r>
          </a:p>
          <a:p>
            <a:pPr lvl="1"/>
            <a:r>
              <a:rPr lang="en-US" dirty="0">
                <a:latin typeface="+mn-lt"/>
              </a:rPr>
              <a:t>Course design timeline</a:t>
            </a:r>
          </a:p>
          <a:p>
            <a:pPr lvl="1"/>
            <a:r>
              <a:rPr lang="en-US" dirty="0">
                <a:latin typeface="+mn-lt"/>
              </a:rPr>
              <a:t>Roles (ID, faculty, other staff)</a:t>
            </a:r>
          </a:p>
          <a:p>
            <a:pPr lvl="1"/>
            <a:r>
              <a:rPr lang="en-US" dirty="0">
                <a:latin typeface="+mn-lt"/>
              </a:rPr>
              <a:t>Program standards</a:t>
            </a:r>
          </a:p>
          <a:p>
            <a:pPr lvl="1"/>
            <a:r>
              <a:rPr lang="en-US" dirty="0">
                <a:latin typeface="+mn-lt"/>
              </a:rPr>
              <a:t>Training opportunities</a:t>
            </a:r>
          </a:p>
          <a:p>
            <a:r>
              <a:rPr lang="en-US" dirty="0">
                <a:latin typeface="+mn-lt"/>
              </a:rPr>
              <a:t>One-on-one consulting moving forward</a:t>
            </a:r>
          </a:p>
        </p:txBody>
      </p:sp>
    </p:spTree>
    <p:extLst>
      <p:ext uri="{BB962C8B-B14F-4D97-AF65-F5344CB8AC3E}">
        <p14:creationId xmlns:p14="http://schemas.microsoft.com/office/powerpoint/2010/main" val="369286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latin typeface="+mj-lt"/>
              </a:rPr>
              <a:t>Online Teaching</a:t>
            </a:r>
          </a:p>
        </p:txBody>
      </p:sp>
      <p:sp>
        <p:nvSpPr>
          <p:cNvPr id="4" name="Content Placeholder 3"/>
          <p:cNvSpPr>
            <a:spLocks noGrp="1"/>
          </p:cNvSpPr>
          <p:nvPr>
            <p:ph idx="1"/>
          </p:nvPr>
        </p:nvSpPr>
        <p:spPr/>
        <p:txBody>
          <a:bodyPr anchor="t"/>
          <a:lstStyle/>
          <a:p>
            <a:r>
              <a:rPr lang="en-US" dirty="0">
                <a:latin typeface="+mn-lt"/>
                <a:hlinkClick r:id="rId3"/>
              </a:rPr>
              <a:t>Online Teaching Certificate program</a:t>
            </a:r>
            <a:endParaRPr lang="en-US" dirty="0">
              <a:latin typeface="+mn-lt"/>
            </a:endParaRPr>
          </a:p>
          <a:p>
            <a:endParaRPr lang="en-US" dirty="0">
              <a:latin typeface="+mn-lt"/>
            </a:endParaRPr>
          </a:p>
          <a:p>
            <a:r>
              <a:rPr lang="en-US" dirty="0">
                <a:latin typeface="+mn-lt"/>
              </a:rPr>
              <a:t>Conferences and workshops (e.g., OLC and QM)</a:t>
            </a:r>
          </a:p>
          <a:p>
            <a:endParaRPr lang="en-US" dirty="0">
              <a:latin typeface="+mn-lt"/>
            </a:endParaRPr>
          </a:p>
          <a:p>
            <a:r>
              <a:rPr lang="en-US" dirty="0">
                <a:latin typeface="+mn-lt"/>
              </a:rPr>
              <a:t>Online Teaching faculty support groups</a:t>
            </a:r>
          </a:p>
        </p:txBody>
      </p:sp>
    </p:spTree>
    <p:extLst>
      <p:ext uri="{BB962C8B-B14F-4D97-AF65-F5344CB8AC3E}">
        <p14:creationId xmlns:p14="http://schemas.microsoft.com/office/powerpoint/2010/main" val="376274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sz="4000" dirty="0">
                <a:solidFill>
                  <a:srgbClr val="510C76"/>
                </a:solidFill>
                <a:latin typeface="+mj-lt"/>
              </a:rPr>
              <a:t>Hannah </a:t>
            </a:r>
            <a:r>
              <a:rPr lang="en-US" sz="4000" dirty="0" err="1">
                <a:solidFill>
                  <a:srgbClr val="510C76"/>
                </a:solidFill>
                <a:latin typeface="+mj-lt"/>
              </a:rPr>
              <a:t>Hedegard</a:t>
            </a:r>
            <a:br>
              <a:rPr lang="en-US" sz="4000" dirty="0">
                <a:latin typeface="+mj-lt"/>
              </a:rPr>
            </a:br>
            <a:r>
              <a:rPr lang="en-US" sz="4000" dirty="0">
                <a:solidFill>
                  <a:srgbClr val="510C76"/>
                </a:solidFill>
                <a:latin typeface="+mj-lt"/>
              </a:rPr>
              <a:t>Lisa </a:t>
            </a:r>
            <a:r>
              <a:rPr lang="en-US" sz="4000" dirty="0" err="1">
                <a:solidFill>
                  <a:srgbClr val="510C76"/>
                </a:solidFill>
                <a:latin typeface="+mj-lt"/>
              </a:rPr>
              <a:t>Abendroth</a:t>
            </a:r>
            <a:br>
              <a:rPr lang="en-US" sz="4000" dirty="0">
                <a:latin typeface="+mj-lt"/>
              </a:rPr>
            </a:br>
            <a:r>
              <a:rPr lang="en-US" sz="4000" dirty="0">
                <a:solidFill>
                  <a:srgbClr val="510C76"/>
                </a:solidFill>
                <a:latin typeface="+mj-lt"/>
              </a:rPr>
              <a:t>Kevin Henderson</a:t>
            </a:r>
            <a:br>
              <a:rPr lang="en-US" sz="4000" dirty="0">
                <a:latin typeface="+mj-lt"/>
              </a:rPr>
            </a:br>
            <a:r>
              <a:rPr lang="en-US" sz="4000" dirty="0">
                <a:solidFill>
                  <a:srgbClr val="510C76"/>
                </a:solidFill>
                <a:latin typeface="+mj-lt"/>
              </a:rPr>
              <a:t>Nancy McGinley Myers</a:t>
            </a:r>
          </a:p>
        </p:txBody>
      </p:sp>
    </p:spTree>
    <p:extLst>
      <p:ext uri="{BB962C8B-B14F-4D97-AF65-F5344CB8AC3E}">
        <p14:creationId xmlns:p14="http://schemas.microsoft.com/office/powerpoint/2010/main" val="1623419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4472-0763-4194-9A69-956769F2C56E}"/>
              </a:ext>
            </a:extLst>
          </p:cNvPr>
          <p:cNvSpPr>
            <a:spLocks noGrp="1"/>
          </p:cNvSpPr>
          <p:nvPr>
            <p:ph type="title"/>
          </p:nvPr>
        </p:nvSpPr>
        <p:spPr/>
        <p:txBody>
          <a:bodyPr anchor="t"/>
          <a:lstStyle/>
          <a:p>
            <a:r>
              <a:rPr lang="en-US" dirty="0">
                <a:latin typeface="+mj-lt"/>
              </a:rPr>
              <a:t>Lessons Learned</a:t>
            </a:r>
          </a:p>
        </p:txBody>
      </p:sp>
      <p:sp>
        <p:nvSpPr>
          <p:cNvPr id="3" name="Content Placeholder 2">
            <a:extLst>
              <a:ext uri="{FF2B5EF4-FFF2-40B4-BE49-F238E27FC236}">
                <a16:creationId xmlns:a16="http://schemas.microsoft.com/office/drawing/2014/main" id="{95F6C508-1261-4DEB-8C72-355F0142E29E}"/>
              </a:ext>
            </a:extLst>
          </p:cNvPr>
          <p:cNvSpPr>
            <a:spLocks noGrp="1"/>
          </p:cNvSpPr>
          <p:nvPr>
            <p:ph idx="1"/>
          </p:nvPr>
        </p:nvSpPr>
        <p:spPr/>
        <p:txBody>
          <a:bodyPr anchor="t"/>
          <a:lstStyle/>
          <a:p>
            <a:r>
              <a:rPr lang="en-US" dirty="0">
                <a:latin typeface="+mn-lt"/>
              </a:rPr>
              <a:t>Be thoughtful about who you ask to teach online</a:t>
            </a:r>
          </a:p>
          <a:p>
            <a:r>
              <a:rPr lang="en-US" dirty="0">
                <a:latin typeface="+mn-lt"/>
              </a:rPr>
              <a:t>Start early!</a:t>
            </a:r>
          </a:p>
          <a:p>
            <a:r>
              <a:rPr lang="en-US" dirty="0">
                <a:latin typeface="+mn-lt"/>
              </a:rPr>
              <a:t>Provide support to faculty (e.g., orientation, training, specialists, therapy, etc.)</a:t>
            </a:r>
          </a:p>
        </p:txBody>
      </p:sp>
    </p:spTree>
    <p:extLst>
      <p:ext uri="{BB962C8B-B14F-4D97-AF65-F5344CB8AC3E}">
        <p14:creationId xmlns:p14="http://schemas.microsoft.com/office/powerpoint/2010/main" val="140110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COURSE DESIGN TIMELINE</a:t>
            </a:r>
            <a:br>
              <a:rPr lang="en-US" dirty="0">
                <a:latin typeface="+mj-lt"/>
              </a:rPr>
            </a:br>
            <a:r>
              <a:rPr lang="en-US" dirty="0">
                <a:solidFill>
                  <a:srgbClr val="510C76"/>
                </a:solidFill>
                <a:latin typeface="+mj-lt"/>
              </a:rPr>
              <a:t>Nancy McGinley Myers</a:t>
            </a:r>
            <a:br>
              <a:rPr lang="en-US" dirty="0">
                <a:latin typeface="+mj-lt"/>
              </a:rPr>
            </a:br>
            <a:r>
              <a:rPr lang="en-US" dirty="0">
                <a:solidFill>
                  <a:srgbClr val="510C76"/>
                </a:solidFill>
                <a:latin typeface="+mj-lt"/>
              </a:rPr>
              <a:t>Instructional Designer</a:t>
            </a:r>
            <a:endParaRPr lang="en-US" dirty="0">
              <a:latin typeface="+mj-lt"/>
            </a:endParaRPr>
          </a:p>
        </p:txBody>
      </p:sp>
    </p:spTree>
    <p:extLst>
      <p:ext uri="{BB962C8B-B14F-4D97-AF65-F5344CB8AC3E}">
        <p14:creationId xmlns:p14="http://schemas.microsoft.com/office/powerpoint/2010/main" val="9716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latin typeface="+mj-lt"/>
              </a:rPr>
              <a:t>The Target Timeline</a:t>
            </a:r>
          </a:p>
        </p:txBody>
      </p:sp>
      <p:pic>
        <p:nvPicPr>
          <p:cNvPr id="4" name="Picture 4" descr="A picture containing outdoor&#10;&#10;Description generated with high confidence">
            <a:extLst>
              <a:ext uri="{FF2B5EF4-FFF2-40B4-BE49-F238E27FC236}">
                <a16:creationId xmlns:a16="http://schemas.microsoft.com/office/drawing/2014/main" id="{7451D1AE-7F8B-4441-AFEA-F7B3007E599D}"/>
              </a:ext>
            </a:extLst>
          </p:cNvPr>
          <p:cNvPicPr>
            <a:picLocks noGrp="1" noChangeAspect="1"/>
          </p:cNvPicPr>
          <p:nvPr>
            <p:ph idx="1"/>
          </p:nvPr>
        </p:nvPicPr>
        <p:blipFill>
          <a:blip r:embed="rId2"/>
          <a:stretch>
            <a:fillRect/>
          </a:stretch>
        </p:blipFill>
        <p:spPr>
          <a:xfrm>
            <a:off x="457200" y="1683803"/>
            <a:ext cx="8229600" cy="2426768"/>
          </a:xfrm>
          <a:prstGeom prst="rect">
            <a:avLst/>
          </a:prstGeom>
        </p:spPr>
      </p:pic>
    </p:spTree>
    <p:extLst>
      <p:ext uri="{BB962C8B-B14F-4D97-AF65-F5344CB8AC3E}">
        <p14:creationId xmlns:p14="http://schemas.microsoft.com/office/powerpoint/2010/main" val="425418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latin typeface="+mj-lt"/>
              </a:rPr>
              <a:t>The Real Timeline</a:t>
            </a:r>
          </a:p>
        </p:txBody>
      </p:sp>
      <p:pic>
        <p:nvPicPr>
          <p:cNvPr id="6" name="Picture 6">
            <a:extLst>
              <a:ext uri="{FF2B5EF4-FFF2-40B4-BE49-F238E27FC236}">
                <a16:creationId xmlns:a16="http://schemas.microsoft.com/office/drawing/2014/main" id="{90859DB4-01FF-4E1D-A81D-2C48EC81B757}"/>
              </a:ext>
            </a:extLst>
          </p:cNvPr>
          <p:cNvPicPr>
            <a:picLocks noChangeAspect="1"/>
          </p:cNvPicPr>
          <p:nvPr/>
        </p:nvPicPr>
        <p:blipFill>
          <a:blip r:embed="rId3"/>
          <a:stretch>
            <a:fillRect/>
          </a:stretch>
        </p:blipFill>
        <p:spPr>
          <a:xfrm rot="1740000">
            <a:off x="7733588" y="3222168"/>
            <a:ext cx="971036" cy="1611270"/>
          </a:xfrm>
          <a:prstGeom prst="rect">
            <a:avLst/>
          </a:prstGeom>
        </p:spPr>
      </p:pic>
      <p:pic>
        <p:nvPicPr>
          <p:cNvPr id="10" name="Picture 10">
            <a:extLst>
              <a:ext uri="{FF2B5EF4-FFF2-40B4-BE49-F238E27FC236}">
                <a16:creationId xmlns:a16="http://schemas.microsoft.com/office/drawing/2014/main" id="{0C94A10F-F497-41E4-A3A8-BA94B54917C9}"/>
              </a:ext>
            </a:extLst>
          </p:cNvPr>
          <p:cNvPicPr>
            <a:picLocks noChangeAspect="1"/>
          </p:cNvPicPr>
          <p:nvPr/>
        </p:nvPicPr>
        <p:blipFill>
          <a:blip r:embed="rId4"/>
          <a:stretch>
            <a:fillRect/>
          </a:stretch>
        </p:blipFill>
        <p:spPr>
          <a:xfrm>
            <a:off x="7251341" y="3003471"/>
            <a:ext cx="611903" cy="986164"/>
          </a:xfrm>
          <a:prstGeom prst="rect">
            <a:avLst/>
          </a:prstGeom>
        </p:spPr>
      </p:pic>
      <p:pic>
        <p:nvPicPr>
          <p:cNvPr id="12" name="Picture 12" descr="A close up of a sign&#10;&#10;Description generated with high confidence">
            <a:extLst>
              <a:ext uri="{FF2B5EF4-FFF2-40B4-BE49-F238E27FC236}">
                <a16:creationId xmlns:a16="http://schemas.microsoft.com/office/drawing/2014/main" id="{07F86651-C570-4FEE-BE34-3538D7FE3E61}"/>
              </a:ext>
            </a:extLst>
          </p:cNvPr>
          <p:cNvPicPr>
            <a:picLocks noChangeAspect="1"/>
          </p:cNvPicPr>
          <p:nvPr/>
        </p:nvPicPr>
        <p:blipFill>
          <a:blip r:embed="rId5"/>
          <a:stretch>
            <a:fillRect/>
          </a:stretch>
        </p:blipFill>
        <p:spPr>
          <a:xfrm>
            <a:off x="7492737" y="914106"/>
            <a:ext cx="1111079" cy="1873079"/>
          </a:xfrm>
          <a:prstGeom prst="rect">
            <a:avLst/>
          </a:prstGeom>
        </p:spPr>
      </p:pic>
      <p:pic>
        <p:nvPicPr>
          <p:cNvPr id="14" name="Picture 14">
            <a:extLst>
              <a:ext uri="{FF2B5EF4-FFF2-40B4-BE49-F238E27FC236}">
                <a16:creationId xmlns:a16="http://schemas.microsoft.com/office/drawing/2014/main" id="{75F6D8C0-71C3-40C2-BC77-8141E89F7850}"/>
              </a:ext>
            </a:extLst>
          </p:cNvPr>
          <p:cNvPicPr>
            <a:picLocks noChangeAspect="1"/>
          </p:cNvPicPr>
          <p:nvPr/>
        </p:nvPicPr>
        <p:blipFill>
          <a:blip r:embed="rId6"/>
          <a:stretch>
            <a:fillRect/>
          </a:stretch>
        </p:blipFill>
        <p:spPr>
          <a:xfrm>
            <a:off x="2517476" y="904178"/>
            <a:ext cx="1028700" cy="1582953"/>
          </a:xfrm>
          <a:prstGeom prst="rect">
            <a:avLst/>
          </a:prstGeom>
        </p:spPr>
      </p:pic>
      <p:pic>
        <p:nvPicPr>
          <p:cNvPr id="16" name="Picture 16" descr="A close up of electronics&#10;&#10;Description generated with high confidence">
            <a:extLst>
              <a:ext uri="{FF2B5EF4-FFF2-40B4-BE49-F238E27FC236}">
                <a16:creationId xmlns:a16="http://schemas.microsoft.com/office/drawing/2014/main" id="{E46BBEB1-10D0-4F4B-B487-72F460D7F4B1}"/>
              </a:ext>
            </a:extLst>
          </p:cNvPr>
          <p:cNvPicPr>
            <a:picLocks noChangeAspect="1"/>
          </p:cNvPicPr>
          <p:nvPr/>
        </p:nvPicPr>
        <p:blipFill>
          <a:blip r:embed="rId7"/>
          <a:stretch>
            <a:fillRect/>
          </a:stretch>
        </p:blipFill>
        <p:spPr>
          <a:xfrm>
            <a:off x="5005982" y="909337"/>
            <a:ext cx="1259360" cy="1930744"/>
          </a:xfrm>
          <a:prstGeom prst="rect">
            <a:avLst/>
          </a:prstGeom>
        </p:spPr>
      </p:pic>
      <p:pic>
        <p:nvPicPr>
          <p:cNvPr id="18" name="Picture 18">
            <a:extLst>
              <a:ext uri="{FF2B5EF4-FFF2-40B4-BE49-F238E27FC236}">
                <a16:creationId xmlns:a16="http://schemas.microsoft.com/office/drawing/2014/main" id="{43620CAE-5E25-4241-86D0-71FA0496AD2D}"/>
              </a:ext>
            </a:extLst>
          </p:cNvPr>
          <p:cNvPicPr>
            <a:picLocks noChangeAspect="1"/>
          </p:cNvPicPr>
          <p:nvPr/>
        </p:nvPicPr>
        <p:blipFill>
          <a:blip r:embed="rId8"/>
          <a:stretch>
            <a:fillRect/>
          </a:stretch>
        </p:blipFill>
        <p:spPr>
          <a:xfrm>
            <a:off x="1217331" y="897591"/>
            <a:ext cx="1121890" cy="1895218"/>
          </a:xfrm>
          <a:prstGeom prst="rect">
            <a:avLst/>
          </a:prstGeom>
        </p:spPr>
      </p:pic>
      <p:pic>
        <p:nvPicPr>
          <p:cNvPr id="20" name="Picture 20" descr="A close up of a sign&#10;&#10;Description generated with very high confidence">
            <a:extLst>
              <a:ext uri="{FF2B5EF4-FFF2-40B4-BE49-F238E27FC236}">
                <a16:creationId xmlns:a16="http://schemas.microsoft.com/office/drawing/2014/main" id="{1213DEF9-AE31-405E-A8FE-6B4C90D9D2ED}"/>
              </a:ext>
            </a:extLst>
          </p:cNvPr>
          <p:cNvPicPr>
            <a:picLocks noChangeAspect="1"/>
          </p:cNvPicPr>
          <p:nvPr/>
        </p:nvPicPr>
        <p:blipFill>
          <a:blip r:embed="rId9"/>
          <a:stretch>
            <a:fillRect/>
          </a:stretch>
        </p:blipFill>
        <p:spPr>
          <a:xfrm>
            <a:off x="363875" y="968916"/>
            <a:ext cx="732230" cy="1060562"/>
          </a:xfrm>
          <a:prstGeom prst="rect">
            <a:avLst/>
          </a:prstGeom>
        </p:spPr>
      </p:pic>
      <p:pic>
        <p:nvPicPr>
          <p:cNvPr id="3" name="Picture 3">
            <a:extLst>
              <a:ext uri="{FF2B5EF4-FFF2-40B4-BE49-F238E27FC236}">
                <a16:creationId xmlns:a16="http://schemas.microsoft.com/office/drawing/2014/main" id="{17E3B141-11C4-43FA-B48C-BF9336E94584}"/>
              </a:ext>
            </a:extLst>
          </p:cNvPr>
          <p:cNvPicPr>
            <a:picLocks noChangeAspect="1"/>
          </p:cNvPicPr>
          <p:nvPr/>
        </p:nvPicPr>
        <p:blipFill>
          <a:blip r:embed="rId10"/>
          <a:stretch>
            <a:fillRect/>
          </a:stretch>
        </p:blipFill>
        <p:spPr>
          <a:xfrm>
            <a:off x="3684971" y="891967"/>
            <a:ext cx="1135535" cy="1895218"/>
          </a:xfrm>
          <a:prstGeom prst="rect">
            <a:avLst/>
          </a:prstGeom>
        </p:spPr>
      </p:pic>
      <p:pic>
        <p:nvPicPr>
          <p:cNvPr id="5" name="Picture 6" descr="A close up of a logo&#10;&#10;Description generated with very high confidence">
            <a:extLst>
              <a:ext uri="{FF2B5EF4-FFF2-40B4-BE49-F238E27FC236}">
                <a16:creationId xmlns:a16="http://schemas.microsoft.com/office/drawing/2014/main" id="{26CAF76B-85AA-4641-9582-63BF7E137DA6}"/>
              </a:ext>
            </a:extLst>
          </p:cNvPr>
          <p:cNvPicPr>
            <a:picLocks noChangeAspect="1"/>
          </p:cNvPicPr>
          <p:nvPr/>
        </p:nvPicPr>
        <p:blipFill>
          <a:blip r:embed="rId11"/>
          <a:stretch>
            <a:fillRect/>
          </a:stretch>
        </p:blipFill>
        <p:spPr>
          <a:xfrm>
            <a:off x="6388108" y="897187"/>
            <a:ext cx="857198" cy="1431344"/>
          </a:xfrm>
          <a:prstGeom prst="rect">
            <a:avLst/>
          </a:prstGeom>
        </p:spPr>
      </p:pic>
      <p:pic>
        <p:nvPicPr>
          <p:cNvPr id="15" name="Picture 12" descr="A close up of a sign&#10;&#10;Description generated with high confidence">
            <a:extLst>
              <a:ext uri="{FF2B5EF4-FFF2-40B4-BE49-F238E27FC236}">
                <a16:creationId xmlns:a16="http://schemas.microsoft.com/office/drawing/2014/main" id="{2516E74E-C5F7-4FFF-AD71-A55A5B42218C}"/>
              </a:ext>
            </a:extLst>
          </p:cNvPr>
          <p:cNvPicPr>
            <a:picLocks noChangeAspect="1"/>
          </p:cNvPicPr>
          <p:nvPr/>
        </p:nvPicPr>
        <p:blipFill>
          <a:blip r:embed="rId5"/>
          <a:stretch>
            <a:fillRect/>
          </a:stretch>
        </p:blipFill>
        <p:spPr>
          <a:xfrm>
            <a:off x="1944640" y="3003471"/>
            <a:ext cx="1111079" cy="1873079"/>
          </a:xfrm>
          <a:prstGeom prst="rect">
            <a:avLst/>
          </a:prstGeom>
        </p:spPr>
      </p:pic>
      <p:pic>
        <p:nvPicPr>
          <p:cNvPr id="21" name="Picture 16" descr="A close up of electronics&#10;&#10;Description generated with high confidence">
            <a:extLst>
              <a:ext uri="{FF2B5EF4-FFF2-40B4-BE49-F238E27FC236}">
                <a16:creationId xmlns:a16="http://schemas.microsoft.com/office/drawing/2014/main" id="{92DE3A01-CC17-4DE4-9E6F-EEA5B3A9013E}"/>
              </a:ext>
            </a:extLst>
          </p:cNvPr>
          <p:cNvPicPr>
            <a:picLocks noChangeAspect="1"/>
          </p:cNvPicPr>
          <p:nvPr/>
        </p:nvPicPr>
        <p:blipFill>
          <a:blip r:embed="rId7"/>
          <a:stretch>
            <a:fillRect/>
          </a:stretch>
        </p:blipFill>
        <p:spPr>
          <a:xfrm>
            <a:off x="525514" y="3016544"/>
            <a:ext cx="1171955" cy="1796274"/>
          </a:xfrm>
          <a:prstGeom prst="rect">
            <a:avLst/>
          </a:prstGeom>
        </p:spPr>
      </p:pic>
      <p:pic>
        <p:nvPicPr>
          <p:cNvPr id="22" name="Picture 3">
            <a:extLst>
              <a:ext uri="{FF2B5EF4-FFF2-40B4-BE49-F238E27FC236}">
                <a16:creationId xmlns:a16="http://schemas.microsoft.com/office/drawing/2014/main" id="{EA666ED3-C714-44F0-AB9D-1D0A558501F0}"/>
              </a:ext>
            </a:extLst>
          </p:cNvPr>
          <p:cNvPicPr>
            <a:picLocks noChangeAspect="1"/>
          </p:cNvPicPr>
          <p:nvPr/>
        </p:nvPicPr>
        <p:blipFill>
          <a:blip r:embed="rId10"/>
          <a:stretch>
            <a:fillRect/>
          </a:stretch>
        </p:blipFill>
        <p:spPr>
          <a:xfrm>
            <a:off x="4626464" y="3034893"/>
            <a:ext cx="1145274" cy="1909483"/>
          </a:xfrm>
          <a:prstGeom prst="rect">
            <a:avLst/>
          </a:prstGeom>
        </p:spPr>
      </p:pic>
      <p:pic>
        <p:nvPicPr>
          <p:cNvPr id="23" name="Picture 6" descr="A close up of a logo&#10;&#10;Description generated with very high confidence">
            <a:extLst>
              <a:ext uri="{FF2B5EF4-FFF2-40B4-BE49-F238E27FC236}">
                <a16:creationId xmlns:a16="http://schemas.microsoft.com/office/drawing/2014/main" id="{9A356494-42BB-4503-ACDC-D7229CBAFE95}"/>
              </a:ext>
            </a:extLst>
          </p:cNvPr>
          <p:cNvPicPr>
            <a:picLocks noChangeAspect="1"/>
          </p:cNvPicPr>
          <p:nvPr/>
        </p:nvPicPr>
        <p:blipFill>
          <a:blip r:embed="rId11"/>
          <a:stretch>
            <a:fillRect/>
          </a:stretch>
        </p:blipFill>
        <p:spPr>
          <a:xfrm>
            <a:off x="6021409" y="3049121"/>
            <a:ext cx="1135302" cy="1896035"/>
          </a:xfrm>
          <a:prstGeom prst="rect">
            <a:avLst/>
          </a:prstGeom>
        </p:spPr>
      </p:pic>
      <p:pic>
        <p:nvPicPr>
          <p:cNvPr id="7" name="Picture 6">
            <a:extLst>
              <a:ext uri="{FF2B5EF4-FFF2-40B4-BE49-F238E27FC236}">
                <a16:creationId xmlns:a16="http://schemas.microsoft.com/office/drawing/2014/main" id="{9CD8C46A-439A-5B4B-AC90-D28589F1FA28}"/>
              </a:ext>
            </a:extLst>
          </p:cNvPr>
          <p:cNvPicPr>
            <a:picLocks noChangeAspect="1"/>
          </p:cNvPicPr>
          <p:nvPr/>
        </p:nvPicPr>
        <p:blipFill>
          <a:blip r:embed="rId12"/>
          <a:stretch>
            <a:fillRect/>
          </a:stretch>
        </p:blipFill>
        <p:spPr>
          <a:xfrm>
            <a:off x="3314281" y="2982731"/>
            <a:ext cx="1017428" cy="2055706"/>
          </a:xfrm>
          <a:prstGeom prst="rect">
            <a:avLst/>
          </a:prstGeom>
        </p:spPr>
      </p:pic>
    </p:spTree>
    <p:extLst>
      <p:ext uri="{BB962C8B-B14F-4D97-AF65-F5344CB8AC3E}">
        <p14:creationId xmlns:p14="http://schemas.microsoft.com/office/powerpoint/2010/main" val="191776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B873-AFC3-4708-8C45-7E2A3DAA760E}"/>
              </a:ext>
            </a:extLst>
          </p:cNvPr>
          <p:cNvSpPr>
            <a:spLocks noGrp="1"/>
          </p:cNvSpPr>
          <p:nvPr>
            <p:ph type="title"/>
          </p:nvPr>
        </p:nvSpPr>
        <p:spPr/>
        <p:txBody>
          <a:bodyPr anchor="t"/>
          <a:lstStyle/>
          <a:p>
            <a:r>
              <a:rPr lang="en-US" dirty="0">
                <a:latin typeface="+mj-lt"/>
              </a:rPr>
              <a:t>My Attempts to Smooth the Way</a:t>
            </a:r>
          </a:p>
        </p:txBody>
      </p:sp>
      <p:sp>
        <p:nvSpPr>
          <p:cNvPr id="3" name="Content Placeholder 2">
            <a:extLst>
              <a:ext uri="{FF2B5EF4-FFF2-40B4-BE49-F238E27FC236}">
                <a16:creationId xmlns:a16="http://schemas.microsoft.com/office/drawing/2014/main" id="{0635B1E2-AE98-48B8-9DE4-6B2CB5451806}"/>
              </a:ext>
            </a:extLst>
          </p:cNvPr>
          <p:cNvSpPr>
            <a:spLocks noGrp="1"/>
          </p:cNvSpPr>
          <p:nvPr>
            <p:ph idx="1"/>
          </p:nvPr>
        </p:nvSpPr>
        <p:spPr/>
        <p:txBody>
          <a:bodyPr anchor="t"/>
          <a:lstStyle/>
          <a:p>
            <a:r>
              <a:rPr lang="en-US" dirty="0">
                <a:latin typeface="+mn-lt"/>
              </a:rPr>
              <a:t>Start early</a:t>
            </a:r>
          </a:p>
          <a:p>
            <a:r>
              <a:rPr lang="en-US" dirty="0">
                <a:latin typeface="+mn-lt"/>
              </a:rPr>
              <a:t>Write up a project timeline</a:t>
            </a:r>
          </a:p>
          <a:p>
            <a:r>
              <a:rPr lang="en-US" dirty="0">
                <a:latin typeface="+mn-lt"/>
              </a:rPr>
              <a:t>Biweekly meetings with agendas and action items (stored in a shared folder)</a:t>
            </a:r>
          </a:p>
          <a:p>
            <a:r>
              <a:rPr lang="en-US" dirty="0">
                <a:latin typeface="+mn-lt"/>
              </a:rPr>
              <a:t>Onboarding Site</a:t>
            </a:r>
          </a:p>
          <a:p>
            <a:r>
              <a:rPr lang="en-US" dirty="0">
                <a:latin typeface="+mn-lt"/>
              </a:rPr>
              <a:t>Canvas templates</a:t>
            </a:r>
          </a:p>
        </p:txBody>
      </p:sp>
    </p:spTree>
    <p:extLst>
      <p:ext uri="{BB962C8B-B14F-4D97-AF65-F5344CB8AC3E}">
        <p14:creationId xmlns:p14="http://schemas.microsoft.com/office/powerpoint/2010/main" val="302591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9502-4824-4D01-9ED3-13F57816CECA}"/>
              </a:ext>
            </a:extLst>
          </p:cNvPr>
          <p:cNvSpPr>
            <a:spLocks noGrp="1"/>
          </p:cNvSpPr>
          <p:nvPr>
            <p:ph type="title"/>
          </p:nvPr>
        </p:nvSpPr>
        <p:spPr/>
        <p:txBody>
          <a:bodyPr anchor="t"/>
          <a:lstStyle/>
          <a:p>
            <a:r>
              <a:rPr lang="en-US" dirty="0">
                <a:latin typeface="+mj-lt"/>
              </a:rPr>
              <a:t>Templates</a:t>
            </a:r>
          </a:p>
        </p:txBody>
      </p:sp>
      <p:pic>
        <p:nvPicPr>
          <p:cNvPr id="6" name="Picture 6" descr="assignment template with sections for purpose, task, and criteria">
            <a:extLst>
              <a:ext uri="{FF2B5EF4-FFF2-40B4-BE49-F238E27FC236}">
                <a16:creationId xmlns:a16="http://schemas.microsoft.com/office/drawing/2014/main" id="{49F24733-9B27-4AA7-ABBD-C42E0247F7BD}"/>
              </a:ext>
            </a:extLst>
          </p:cNvPr>
          <p:cNvPicPr>
            <a:picLocks noGrp="1" noChangeAspect="1"/>
          </p:cNvPicPr>
          <p:nvPr>
            <p:ph idx="1"/>
          </p:nvPr>
        </p:nvPicPr>
        <p:blipFill>
          <a:blip r:embed="rId2"/>
          <a:stretch>
            <a:fillRect/>
          </a:stretch>
        </p:blipFill>
        <p:spPr>
          <a:xfrm>
            <a:off x="3970434" y="1063626"/>
            <a:ext cx="4716365" cy="3072440"/>
          </a:xfrm>
          <a:prstGeom prst="rect">
            <a:avLst/>
          </a:prstGeom>
        </p:spPr>
      </p:pic>
      <p:sp>
        <p:nvSpPr>
          <p:cNvPr id="3" name="TextBox 2">
            <a:extLst>
              <a:ext uri="{FF2B5EF4-FFF2-40B4-BE49-F238E27FC236}">
                <a16:creationId xmlns:a16="http://schemas.microsoft.com/office/drawing/2014/main" id="{A8B79E2F-8AD3-F640-BBFD-E5558BE07396}"/>
              </a:ext>
            </a:extLst>
          </p:cNvPr>
          <p:cNvSpPr txBox="1"/>
          <p:nvPr/>
        </p:nvSpPr>
        <p:spPr>
          <a:xfrm>
            <a:off x="457200" y="1095892"/>
            <a:ext cx="343431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Best practices</a:t>
            </a:r>
          </a:p>
          <a:p>
            <a:pPr marL="285750" indent="-285750">
              <a:buFont typeface="Arial" panose="020B0604020202020204" pitchFamily="34" charset="0"/>
              <a:buChar char="•"/>
            </a:pPr>
            <a:r>
              <a:rPr lang="en-US" sz="2400" dirty="0"/>
              <a:t>Consistent navigation</a:t>
            </a:r>
          </a:p>
          <a:p>
            <a:pPr marL="285750" indent="-285750">
              <a:buFont typeface="Arial" panose="020B0604020202020204" pitchFamily="34" charset="0"/>
              <a:buChar char="•"/>
            </a:pPr>
            <a:r>
              <a:rPr lang="en-US" sz="2400" dirty="0"/>
              <a:t>Templates for:</a:t>
            </a:r>
          </a:p>
          <a:p>
            <a:pPr marL="742950" lvl="1" indent="-285750">
              <a:buFont typeface="Arial" panose="020B0604020202020204" pitchFamily="34" charset="0"/>
              <a:buChar char="•"/>
            </a:pPr>
            <a:r>
              <a:rPr lang="en-US" sz="2000" dirty="0"/>
              <a:t>Getting Started Module</a:t>
            </a:r>
          </a:p>
          <a:p>
            <a:pPr marL="742950" lvl="1" indent="-285750">
              <a:buFont typeface="Arial" panose="020B0604020202020204" pitchFamily="34" charset="0"/>
              <a:buChar char="•"/>
            </a:pPr>
            <a:r>
              <a:rPr lang="en-US" sz="2000" dirty="0"/>
              <a:t>Module Overview Pages</a:t>
            </a:r>
          </a:p>
          <a:p>
            <a:pPr marL="742950" lvl="1" indent="-285750">
              <a:buFont typeface="Arial" panose="020B0604020202020204" pitchFamily="34" charset="0"/>
              <a:buChar char="•"/>
            </a:pPr>
            <a:r>
              <a:rPr lang="en-US" sz="2000" dirty="0"/>
              <a:t>Assignments</a:t>
            </a:r>
          </a:p>
          <a:p>
            <a:pPr marL="742950" lvl="1" indent="-285750">
              <a:buFont typeface="Arial" panose="020B0604020202020204" pitchFamily="34" charset="0"/>
              <a:buChar char="•"/>
            </a:pPr>
            <a:r>
              <a:rPr lang="en-US" sz="2000" dirty="0"/>
              <a:t>Discussions</a:t>
            </a:r>
          </a:p>
          <a:p>
            <a:pPr marL="742950" lvl="1" indent="-285750">
              <a:buFont typeface="Arial" panose="020B0604020202020204" pitchFamily="34" charset="0"/>
              <a:buChar char="•"/>
            </a:pPr>
            <a:r>
              <a:rPr lang="en-US" sz="2000" dirty="0"/>
              <a:t>Quizzes</a:t>
            </a:r>
          </a:p>
          <a:p>
            <a:pPr marL="742950" lvl="1" indent="-285750">
              <a:buFont typeface="Arial" panose="020B0604020202020204" pitchFamily="34" charset="0"/>
              <a:buChar char="•"/>
            </a:pPr>
            <a:r>
              <a:rPr lang="en-US" sz="2000" dirty="0"/>
              <a:t>Module Wrap-Up Pages</a:t>
            </a:r>
          </a:p>
        </p:txBody>
      </p:sp>
    </p:spTree>
    <p:extLst>
      <p:ext uri="{BB962C8B-B14F-4D97-AF65-F5344CB8AC3E}">
        <p14:creationId xmlns:p14="http://schemas.microsoft.com/office/powerpoint/2010/main" val="88886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B873-AFC3-4708-8C45-7E2A3DAA760E}"/>
              </a:ext>
            </a:extLst>
          </p:cNvPr>
          <p:cNvSpPr>
            <a:spLocks noGrp="1"/>
          </p:cNvSpPr>
          <p:nvPr>
            <p:ph type="title"/>
          </p:nvPr>
        </p:nvSpPr>
        <p:spPr/>
        <p:txBody>
          <a:bodyPr anchor="t"/>
          <a:lstStyle/>
          <a:p>
            <a:r>
              <a:rPr lang="en-US" dirty="0">
                <a:latin typeface="+mj-lt"/>
              </a:rPr>
              <a:t>Onboarding Site</a:t>
            </a:r>
          </a:p>
        </p:txBody>
      </p:sp>
      <p:pic>
        <p:nvPicPr>
          <p:cNvPr id="4" name="Picture 4" descr="A screenshot of a cell phone&#10;&#10;Description generated with very high confidence">
            <a:extLst>
              <a:ext uri="{FF2B5EF4-FFF2-40B4-BE49-F238E27FC236}">
                <a16:creationId xmlns:a16="http://schemas.microsoft.com/office/drawing/2014/main" id="{11DB9E5A-6E87-4770-A559-1C020277907F}"/>
              </a:ext>
            </a:extLst>
          </p:cNvPr>
          <p:cNvPicPr>
            <a:picLocks noChangeAspect="1"/>
          </p:cNvPicPr>
          <p:nvPr/>
        </p:nvPicPr>
        <p:blipFill rotWithShape="1">
          <a:blip r:embed="rId2"/>
          <a:srcRect r="37627" b="-173"/>
          <a:stretch/>
        </p:blipFill>
        <p:spPr>
          <a:xfrm>
            <a:off x="611841" y="943977"/>
            <a:ext cx="3287809" cy="3887561"/>
          </a:xfrm>
          <a:prstGeom prst="rect">
            <a:avLst/>
          </a:prstGeom>
        </p:spPr>
      </p:pic>
      <p:sp>
        <p:nvSpPr>
          <p:cNvPr id="8" name="Content Placeholder 2">
            <a:extLst>
              <a:ext uri="{FF2B5EF4-FFF2-40B4-BE49-F238E27FC236}">
                <a16:creationId xmlns:a16="http://schemas.microsoft.com/office/drawing/2014/main" id="{798D0E37-2711-4E2B-B873-DBBEA2C1BA96}"/>
              </a:ext>
            </a:extLst>
          </p:cNvPr>
          <p:cNvSpPr>
            <a:spLocks noGrp="1"/>
          </p:cNvSpPr>
          <p:nvPr>
            <p:ph idx="1"/>
          </p:nvPr>
        </p:nvSpPr>
        <p:spPr>
          <a:xfrm>
            <a:off x="4040841" y="984996"/>
            <a:ext cx="4491318" cy="3958852"/>
          </a:xfrm>
        </p:spPr>
        <p:txBody>
          <a:bodyPr anchor="t"/>
          <a:lstStyle/>
          <a:p>
            <a:pPr marL="457200" indent="-457200">
              <a:buAutoNum type="arabicPeriod"/>
            </a:pPr>
            <a:r>
              <a:rPr lang="en-US" sz="2400" dirty="0">
                <a:latin typeface="+mn-lt"/>
              </a:rPr>
              <a:t>Foundations in Online Learning</a:t>
            </a:r>
          </a:p>
          <a:p>
            <a:pPr marL="457200" indent="-457200">
              <a:buAutoNum type="arabicPeriod"/>
            </a:pPr>
            <a:r>
              <a:rPr lang="en-US" sz="2400" dirty="0">
                <a:latin typeface="+mn-lt"/>
              </a:rPr>
              <a:t>Course Design and Alignment</a:t>
            </a:r>
          </a:p>
          <a:p>
            <a:pPr marL="457200" indent="-457200">
              <a:buAutoNum type="arabicPeriod"/>
            </a:pPr>
            <a:r>
              <a:rPr lang="en-US" sz="2400" dirty="0">
                <a:latin typeface="+mn-lt"/>
              </a:rPr>
              <a:t>Instructor Presence and Interactions</a:t>
            </a:r>
          </a:p>
          <a:p>
            <a:pPr marL="457200" indent="-457200">
              <a:buAutoNum type="arabicPeriod"/>
            </a:pPr>
            <a:r>
              <a:rPr lang="en-US" sz="2400" dirty="0">
                <a:latin typeface="+mn-lt"/>
              </a:rPr>
              <a:t>Activity Design</a:t>
            </a:r>
          </a:p>
          <a:p>
            <a:pPr marL="457200" indent="-457200">
              <a:buAutoNum type="arabicPeriod"/>
            </a:pPr>
            <a:r>
              <a:rPr lang="en-US" sz="2400" dirty="0">
                <a:latin typeface="+mn-lt"/>
              </a:rPr>
              <a:t>Canvas Site Creation and Accessibility</a:t>
            </a:r>
          </a:p>
          <a:p>
            <a:pPr marL="457200" indent="-457200">
              <a:buAutoNum type="arabicPeriod"/>
            </a:pPr>
            <a:r>
              <a:rPr lang="en-US" sz="2400" dirty="0">
                <a:latin typeface="+mn-lt"/>
              </a:rPr>
              <a:t>Sample Modules</a:t>
            </a:r>
          </a:p>
        </p:txBody>
      </p:sp>
    </p:spTree>
    <p:extLst>
      <p:ext uri="{BB962C8B-B14F-4D97-AF65-F5344CB8AC3E}">
        <p14:creationId xmlns:p14="http://schemas.microsoft.com/office/powerpoint/2010/main" val="135090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latin typeface="+mj-lt"/>
              </a:rPr>
              <a:t>Lessons Learned</a:t>
            </a:r>
          </a:p>
        </p:txBody>
      </p:sp>
      <p:sp>
        <p:nvSpPr>
          <p:cNvPr id="3" name="Content Placeholder 2"/>
          <p:cNvSpPr>
            <a:spLocks noGrp="1"/>
          </p:cNvSpPr>
          <p:nvPr>
            <p:ph idx="1"/>
          </p:nvPr>
        </p:nvSpPr>
        <p:spPr/>
        <p:txBody>
          <a:bodyPr anchor="t"/>
          <a:lstStyle/>
          <a:p>
            <a:r>
              <a:rPr lang="en-US" dirty="0">
                <a:latin typeface="+mn-lt"/>
              </a:rPr>
              <a:t>Classes with extensive practice problems take longer to build</a:t>
            </a:r>
          </a:p>
          <a:p>
            <a:r>
              <a:rPr lang="en-US" dirty="0">
                <a:latin typeface="+mn-lt"/>
              </a:rPr>
              <a:t>Designing over the summer takes more time</a:t>
            </a:r>
          </a:p>
          <a:p>
            <a:r>
              <a:rPr lang="en-US" dirty="0">
                <a:latin typeface="+mn-lt"/>
              </a:rPr>
              <a:t>Spreadsheets to track course site build</a:t>
            </a:r>
          </a:p>
          <a:p>
            <a:r>
              <a:rPr lang="en-US" dirty="0">
                <a:latin typeface="+mn-lt"/>
              </a:rPr>
              <a:t>Assume nothing!</a:t>
            </a:r>
          </a:p>
        </p:txBody>
      </p:sp>
    </p:spTree>
    <p:extLst>
      <p:ext uri="{BB962C8B-B14F-4D97-AF65-F5344CB8AC3E}">
        <p14:creationId xmlns:p14="http://schemas.microsoft.com/office/powerpoint/2010/main" val="123017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QUESTIONS</a:t>
            </a:r>
          </a:p>
        </p:txBody>
      </p:sp>
    </p:spTree>
    <p:extLst>
      <p:ext uri="{BB962C8B-B14F-4D97-AF65-F5344CB8AC3E}">
        <p14:creationId xmlns:p14="http://schemas.microsoft.com/office/powerpoint/2010/main" val="2353652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RESULTS and NEXT STEPS</a:t>
            </a:r>
          </a:p>
        </p:txBody>
      </p:sp>
    </p:spTree>
    <p:extLst>
      <p:ext uri="{BB962C8B-B14F-4D97-AF65-F5344CB8AC3E}">
        <p14:creationId xmlns:p14="http://schemas.microsoft.com/office/powerpoint/2010/main" val="80016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BACKGROUND </a:t>
            </a:r>
            <a:br>
              <a:rPr lang="en-US" dirty="0">
                <a:latin typeface="+mj-lt"/>
              </a:rPr>
            </a:br>
            <a:r>
              <a:rPr lang="en-US" dirty="0">
                <a:solidFill>
                  <a:srgbClr val="510C76"/>
                </a:solidFill>
                <a:latin typeface="+mj-lt"/>
              </a:rPr>
              <a:t>Hannah </a:t>
            </a:r>
            <a:r>
              <a:rPr lang="en-US" dirty="0" err="1">
                <a:solidFill>
                  <a:srgbClr val="510C76"/>
                </a:solidFill>
                <a:latin typeface="+mj-lt"/>
              </a:rPr>
              <a:t>Hedegard</a:t>
            </a:r>
            <a:br>
              <a:rPr lang="en-US" dirty="0">
                <a:latin typeface="+mj-lt"/>
              </a:rPr>
            </a:br>
            <a:r>
              <a:rPr lang="en-US" dirty="0">
                <a:solidFill>
                  <a:srgbClr val="510C76"/>
                </a:solidFill>
                <a:latin typeface="+mj-lt"/>
              </a:rPr>
              <a:t>Program Director</a:t>
            </a:r>
          </a:p>
        </p:txBody>
      </p:sp>
    </p:spTree>
    <p:extLst>
      <p:ext uri="{BB962C8B-B14F-4D97-AF65-F5344CB8AC3E}">
        <p14:creationId xmlns:p14="http://schemas.microsoft.com/office/powerpoint/2010/main" val="4223175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Results and Next Steps</a:t>
            </a:r>
          </a:p>
        </p:txBody>
      </p:sp>
      <p:sp>
        <p:nvSpPr>
          <p:cNvPr id="4" name="Content Placeholder 3"/>
          <p:cNvSpPr>
            <a:spLocks noGrp="1"/>
          </p:cNvSpPr>
          <p:nvPr>
            <p:ph idx="1"/>
          </p:nvPr>
        </p:nvSpPr>
        <p:spPr>
          <a:xfrm>
            <a:off x="457200" y="888086"/>
            <a:ext cx="8567928" cy="3706139"/>
          </a:xfrm>
          <a:prstGeom prst="rect">
            <a:avLst/>
          </a:prstGeom>
        </p:spPr>
        <p:txBody>
          <a:bodyPr anchor="t"/>
          <a:lstStyle/>
          <a:p>
            <a:r>
              <a:rPr lang="en-US" sz="2400" dirty="0">
                <a:latin typeface="+mn-lt"/>
              </a:rPr>
              <a:t>Student Surveys on Delivery Format</a:t>
            </a:r>
          </a:p>
          <a:p>
            <a:pPr lvl="1"/>
            <a:r>
              <a:rPr lang="en-US" sz="2000" dirty="0">
                <a:latin typeface="+mn-lt"/>
              </a:rPr>
              <a:t>After each online course</a:t>
            </a:r>
          </a:p>
          <a:p>
            <a:pPr lvl="1"/>
            <a:r>
              <a:rPr lang="en-US" sz="2000" dirty="0">
                <a:latin typeface="+mn-lt"/>
              </a:rPr>
              <a:t>Gauge satisfaction and effectiveness of online format</a:t>
            </a:r>
          </a:p>
          <a:p>
            <a:pPr lvl="2"/>
            <a:r>
              <a:rPr lang="en-US" sz="1600" dirty="0">
                <a:latin typeface="+mn-lt"/>
              </a:rPr>
              <a:t>92% Thought the course design facilitated learning</a:t>
            </a:r>
          </a:p>
          <a:p>
            <a:pPr lvl="1"/>
            <a:r>
              <a:rPr lang="en-US" sz="2000" dirty="0">
                <a:latin typeface="+mn-lt"/>
              </a:rPr>
              <a:t>Specific questions about targeted standards (e.g. synchronous sessions)</a:t>
            </a:r>
          </a:p>
          <a:p>
            <a:r>
              <a:rPr lang="en-US" sz="2400" dirty="0">
                <a:latin typeface="+mn-lt"/>
              </a:rPr>
              <a:t>Ongoing Discussions with Faculty</a:t>
            </a:r>
          </a:p>
          <a:p>
            <a:pPr lvl="1"/>
            <a:r>
              <a:rPr lang="en-US" sz="2000" dirty="0">
                <a:latin typeface="+mn-lt"/>
              </a:rPr>
              <a:t>What works well</a:t>
            </a:r>
          </a:p>
          <a:p>
            <a:pPr lvl="1"/>
            <a:r>
              <a:rPr lang="en-US" sz="2000" dirty="0">
                <a:latin typeface="+mn-lt"/>
              </a:rPr>
              <a:t>What are the challenges</a:t>
            </a:r>
          </a:p>
          <a:p>
            <a:pPr lvl="1"/>
            <a:r>
              <a:rPr lang="en-US" sz="2000" dirty="0">
                <a:latin typeface="+mn-lt"/>
              </a:rPr>
              <a:t>How can we improve the standards</a:t>
            </a:r>
            <a:endParaRPr lang="en-US" sz="2400" dirty="0"/>
          </a:p>
        </p:txBody>
      </p:sp>
    </p:spTree>
    <p:extLst>
      <p:ext uri="{BB962C8B-B14F-4D97-AF65-F5344CB8AC3E}">
        <p14:creationId xmlns:p14="http://schemas.microsoft.com/office/powerpoint/2010/main" val="19269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912" y="1658129"/>
            <a:ext cx="8312040" cy="2839601"/>
          </a:xfrm>
        </p:spPr>
        <p:txBody>
          <a:bodyPr vert="horz" anchor="t"/>
          <a:lstStyle/>
          <a:p>
            <a:pPr>
              <a:lnSpc>
                <a:spcPct val="100000"/>
              </a:lnSpc>
            </a:pPr>
            <a:r>
              <a:rPr lang="en-US" dirty="0">
                <a:latin typeface="+mn-lt"/>
              </a:rPr>
              <a:t>Thank you!</a:t>
            </a:r>
            <a:br>
              <a:rPr lang="en-US" dirty="0">
                <a:latin typeface="+mn-lt"/>
              </a:rPr>
            </a:br>
            <a:br>
              <a:rPr lang="en-US" sz="2800" dirty="0">
                <a:latin typeface="+mn-lt"/>
              </a:rPr>
            </a:br>
            <a:r>
              <a:rPr lang="en-US" sz="2400" dirty="0">
                <a:solidFill>
                  <a:srgbClr val="510C76"/>
                </a:solidFill>
                <a:latin typeface="+mn-lt"/>
              </a:rPr>
              <a:t>Nancy McGinley Myers (</a:t>
            </a:r>
            <a:r>
              <a:rPr lang="en-US" sz="2400" dirty="0">
                <a:solidFill>
                  <a:srgbClr val="510C76"/>
                </a:solidFill>
                <a:latin typeface="+mn-lt"/>
                <a:hlinkClick r:id="rId3"/>
              </a:rPr>
              <a:t>mcgi0084@stthomas.edu</a:t>
            </a:r>
            <a:r>
              <a:rPr lang="en-US" sz="2400" dirty="0">
                <a:latin typeface="+mn-lt"/>
              </a:rPr>
              <a:t>)</a:t>
            </a:r>
            <a:br>
              <a:rPr lang="en-US" sz="2400" dirty="0">
                <a:latin typeface="+mn-lt"/>
              </a:rPr>
            </a:br>
            <a:r>
              <a:rPr lang="en-US" sz="2400" dirty="0">
                <a:solidFill>
                  <a:srgbClr val="510C76"/>
                </a:solidFill>
                <a:latin typeface="+mn-lt"/>
              </a:rPr>
              <a:t>Lisa </a:t>
            </a:r>
            <a:r>
              <a:rPr lang="en-US" sz="2400" dirty="0" err="1">
                <a:solidFill>
                  <a:srgbClr val="510C76"/>
                </a:solidFill>
                <a:latin typeface="+mn-lt"/>
              </a:rPr>
              <a:t>Abendroth</a:t>
            </a:r>
            <a:r>
              <a:rPr lang="en-US" sz="2400" dirty="0">
                <a:solidFill>
                  <a:srgbClr val="510C76"/>
                </a:solidFill>
                <a:latin typeface="+mn-lt"/>
              </a:rPr>
              <a:t> (</a:t>
            </a:r>
            <a:r>
              <a:rPr lang="en-US" sz="2400" dirty="0">
                <a:solidFill>
                  <a:srgbClr val="510C76"/>
                </a:solidFill>
                <a:latin typeface="+mn-lt"/>
                <a:hlinkClick r:id="rId4"/>
              </a:rPr>
              <a:t>LisaA@stthomas.edu</a:t>
            </a:r>
            <a:r>
              <a:rPr lang="en-US" sz="2400" dirty="0">
                <a:solidFill>
                  <a:srgbClr val="510C76"/>
                </a:solidFill>
                <a:latin typeface="+mn-lt"/>
              </a:rPr>
              <a:t>) </a:t>
            </a:r>
            <a:br>
              <a:rPr lang="en-US" sz="2400" dirty="0">
                <a:latin typeface="+mn-lt"/>
              </a:rPr>
            </a:br>
            <a:r>
              <a:rPr lang="en-US" sz="2400" dirty="0">
                <a:solidFill>
                  <a:srgbClr val="510C76"/>
                </a:solidFill>
                <a:latin typeface="+mn-lt"/>
              </a:rPr>
              <a:t>Kevin Henderson (</a:t>
            </a:r>
            <a:r>
              <a:rPr lang="en-US" sz="2400" dirty="0">
                <a:solidFill>
                  <a:srgbClr val="510C76"/>
                </a:solidFill>
                <a:latin typeface="+mn-lt"/>
                <a:hlinkClick r:id="rId5"/>
              </a:rPr>
              <a:t>Hend7407@stthomas.edu</a:t>
            </a:r>
            <a:r>
              <a:rPr lang="en-US" sz="2400" dirty="0">
                <a:solidFill>
                  <a:srgbClr val="510C76"/>
                </a:solidFill>
                <a:latin typeface="+mn-lt"/>
              </a:rPr>
              <a:t>)</a:t>
            </a:r>
            <a:br>
              <a:rPr lang="en-US" sz="2400" dirty="0">
                <a:latin typeface="+mn-lt"/>
              </a:rPr>
            </a:br>
            <a:r>
              <a:rPr lang="en-US" sz="2400" dirty="0">
                <a:solidFill>
                  <a:srgbClr val="510C76"/>
                </a:solidFill>
                <a:latin typeface="+mn-lt"/>
              </a:rPr>
              <a:t>Hannah </a:t>
            </a:r>
            <a:r>
              <a:rPr lang="en-US" sz="2400" dirty="0" err="1">
                <a:solidFill>
                  <a:srgbClr val="510C76"/>
                </a:solidFill>
                <a:latin typeface="+mn-lt"/>
              </a:rPr>
              <a:t>Hedegard</a:t>
            </a:r>
            <a:r>
              <a:rPr lang="en-US" sz="2400" dirty="0">
                <a:solidFill>
                  <a:srgbClr val="510C76"/>
                </a:solidFill>
                <a:latin typeface="+mn-lt"/>
              </a:rPr>
              <a:t> (</a:t>
            </a:r>
            <a:r>
              <a:rPr lang="en-US" sz="2400" dirty="0">
                <a:solidFill>
                  <a:srgbClr val="510C76"/>
                </a:solidFill>
                <a:latin typeface="+mn-lt"/>
                <a:hlinkClick r:id="rId6"/>
              </a:rPr>
              <a:t>hede0759@stthomas.edu</a:t>
            </a:r>
            <a:r>
              <a:rPr lang="en-US" sz="2400" dirty="0">
                <a:solidFill>
                  <a:srgbClr val="510C76"/>
                </a:solidFill>
                <a:latin typeface="+mn-lt"/>
              </a:rPr>
              <a:t>)</a:t>
            </a:r>
            <a:endParaRPr lang="en-US" sz="2400" dirty="0">
              <a:latin typeface="+mn-lt"/>
            </a:endParaRPr>
          </a:p>
        </p:txBody>
      </p:sp>
    </p:spTree>
    <p:extLst>
      <p:ext uri="{BB962C8B-B14F-4D97-AF65-F5344CB8AC3E}">
        <p14:creationId xmlns:p14="http://schemas.microsoft.com/office/powerpoint/2010/main" val="49013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latin typeface="+mj-lt"/>
              </a:rPr>
              <a:t>How did we know the time was right?</a:t>
            </a:r>
          </a:p>
        </p:txBody>
      </p:sp>
      <p:sp>
        <p:nvSpPr>
          <p:cNvPr id="3" name="Content Placeholder 2"/>
          <p:cNvSpPr>
            <a:spLocks noGrp="1"/>
          </p:cNvSpPr>
          <p:nvPr>
            <p:ph idx="1"/>
          </p:nvPr>
        </p:nvSpPr>
        <p:spPr>
          <a:xfrm>
            <a:off x="148890" y="861761"/>
            <a:ext cx="8229600" cy="739608"/>
          </a:xfrm>
        </p:spPr>
        <p:txBody>
          <a:bodyPr anchor="t"/>
          <a:lstStyle/>
          <a:p>
            <a:r>
              <a:rPr lang="en-US" sz="2400" dirty="0">
                <a:latin typeface="+mn-lt"/>
              </a:rPr>
              <a:t>Existing bench strength with online and blended courses</a:t>
            </a:r>
          </a:p>
          <a:p>
            <a:pPr lvl="1"/>
            <a:r>
              <a:rPr lang="en-US" sz="2000" dirty="0">
                <a:latin typeface="+mn-lt"/>
              </a:rPr>
              <a:t>Portfolio as of November 2017:</a:t>
            </a:r>
          </a:p>
          <a:p>
            <a:endParaRPr lang="en-US" sz="2400" dirty="0">
              <a:latin typeface="+mn-lt"/>
            </a:endParaRPr>
          </a:p>
          <a:p>
            <a:pPr marL="0" indent="0">
              <a:buNone/>
            </a:pPr>
            <a:endParaRPr lang="en-US" sz="2400" dirty="0">
              <a:latin typeface="+mn-lt"/>
            </a:endParaRPr>
          </a:p>
          <a:p>
            <a:endParaRPr lang="en-US" dirty="0">
              <a:latin typeface="+mn-lt"/>
            </a:endParaRPr>
          </a:p>
          <a:p>
            <a:endParaRPr lang="en-US" dirty="0">
              <a:latin typeface="+mn-lt"/>
            </a:endParaRPr>
          </a:p>
          <a:p>
            <a:endParaRPr lang="en-US" dirty="0">
              <a:latin typeface="+mn-lt"/>
            </a:endParaRPr>
          </a:p>
        </p:txBody>
      </p:sp>
      <p:pic>
        <p:nvPicPr>
          <p:cNvPr id="5" name="Picture 4" descr="A screenshot of a cell phone&#10;&#10;Description generated with very high confidence">
            <a:extLst>
              <a:ext uri="{FF2B5EF4-FFF2-40B4-BE49-F238E27FC236}">
                <a16:creationId xmlns:a16="http://schemas.microsoft.com/office/drawing/2014/main" id="{7A056C75-02C0-4B43-832C-B01E086B303E}"/>
              </a:ext>
            </a:extLst>
          </p:cNvPr>
          <p:cNvPicPr>
            <a:picLocks noChangeAspect="1"/>
          </p:cNvPicPr>
          <p:nvPr/>
        </p:nvPicPr>
        <p:blipFill>
          <a:blip r:embed="rId3"/>
          <a:stretch>
            <a:fillRect/>
          </a:stretch>
        </p:blipFill>
        <p:spPr>
          <a:xfrm>
            <a:off x="1891088" y="1636295"/>
            <a:ext cx="5091113" cy="3394075"/>
          </a:xfrm>
          <a:prstGeom prst="rect">
            <a:avLst/>
          </a:prstGeom>
        </p:spPr>
      </p:pic>
    </p:spTree>
    <p:extLst>
      <p:ext uri="{BB962C8B-B14F-4D97-AF65-F5344CB8AC3E}">
        <p14:creationId xmlns:p14="http://schemas.microsoft.com/office/powerpoint/2010/main" val="150018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latin typeface="+mj-lt"/>
              </a:rPr>
              <a:t>How did we know the time was right?</a:t>
            </a:r>
          </a:p>
        </p:txBody>
      </p:sp>
      <p:sp>
        <p:nvSpPr>
          <p:cNvPr id="3" name="Content Placeholder 2"/>
          <p:cNvSpPr>
            <a:spLocks noGrp="1"/>
          </p:cNvSpPr>
          <p:nvPr>
            <p:ph idx="1"/>
          </p:nvPr>
        </p:nvSpPr>
        <p:spPr>
          <a:xfrm>
            <a:off x="419601" y="989597"/>
            <a:ext cx="7868654" cy="3394075"/>
          </a:xfrm>
        </p:spPr>
        <p:txBody>
          <a:bodyPr anchor="t"/>
          <a:lstStyle/>
          <a:p>
            <a:r>
              <a:rPr lang="en-US" sz="2400" dirty="0">
                <a:latin typeface="+mn-lt"/>
              </a:rPr>
              <a:t>Momentum and support across the university</a:t>
            </a:r>
            <a:endParaRPr lang="en-US" dirty="0">
              <a:latin typeface="+mn-lt"/>
            </a:endParaRPr>
          </a:p>
          <a:p>
            <a:pPr lvl="1"/>
            <a:r>
              <a:rPr lang="en-US" sz="2000" dirty="0">
                <a:latin typeface="+mn-lt"/>
              </a:rPr>
              <a:t>Question wasn't should we, it was how do we?</a:t>
            </a:r>
          </a:p>
          <a:p>
            <a:r>
              <a:rPr lang="en-US" sz="2400" dirty="0">
                <a:latin typeface="+mn-lt"/>
              </a:rPr>
              <a:t>Market data </a:t>
            </a:r>
            <a:endParaRPr lang="en-US" dirty="0">
              <a:latin typeface="+mn-lt"/>
            </a:endParaRPr>
          </a:p>
          <a:p>
            <a:r>
              <a:rPr lang="en-US" sz="2400" dirty="0">
                <a:latin typeface="+mn-lt"/>
              </a:rPr>
              <a:t>Didn't require curriculum changes</a:t>
            </a:r>
            <a:endParaRPr lang="en-US" dirty="0">
              <a:latin typeface="+mn-lt"/>
            </a:endParaRPr>
          </a:p>
          <a:p>
            <a:pPr lvl="1"/>
            <a:r>
              <a:rPr lang="en-US" sz="2400" dirty="0">
                <a:latin typeface="+mn-lt"/>
              </a:rPr>
              <a:t>And could be built at a reasonable pace</a:t>
            </a:r>
            <a:endParaRPr lang="en-US" dirty="0">
              <a:latin typeface="+mn-lt"/>
            </a:endParaRPr>
          </a:p>
          <a:p>
            <a:r>
              <a:rPr lang="en-US" sz="2400" dirty="0">
                <a:latin typeface="+mn-lt"/>
              </a:rPr>
              <a:t>Strength of instructional design team</a:t>
            </a:r>
            <a:endParaRPr lang="en-US" dirty="0">
              <a:latin typeface="+mn-lt"/>
            </a:endParaRPr>
          </a:p>
          <a:p>
            <a:r>
              <a:rPr lang="en-US" sz="2400" dirty="0">
                <a:latin typeface="+mn-lt"/>
              </a:rPr>
              <a:t>All stakeholders agreed we needed a consistent, quality experience (enter: standards)</a:t>
            </a:r>
            <a:endParaRPr lang="en-US" dirty="0">
              <a:latin typeface="+mn-lt"/>
            </a:endParaRPr>
          </a:p>
        </p:txBody>
      </p:sp>
    </p:spTree>
    <p:extLst>
      <p:ext uri="{BB962C8B-B14F-4D97-AF65-F5344CB8AC3E}">
        <p14:creationId xmlns:p14="http://schemas.microsoft.com/office/powerpoint/2010/main" val="289974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4472-0763-4194-9A69-956769F2C56E}"/>
              </a:ext>
            </a:extLst>
          </p:cNvPr>
          <p:cNvSpPr>
            <a:spLocks noGrp="1"/>
          </p:cNvSpPr>
          <p:nvPr>
            <p:ph type="title"/>
          </p:nvPr>
        </p:nvSpPr>
        <p:spPr/>
        <p:txBody>
          <a:bodyPr anchor="t"/>
          <a:lstStyle/>
          <a:p>
            <a:r>
              <a:rPr lang="en-US" dirty="0">
                <a:latin typeface="+mj-lt"/>
              </a:rPr>
              <a:t>Lessons Learned</a:t>
            </a:r>
          </a:p>
        </p:txBody>
      </p:sp>
      <p:sp>
        <p:nvSpPr>
          <p:cNvPr id="3" name="Content Placeholder 2">
            <a:extLst>
              <a:ext uri="{FF2B5EF4-FFF2-40B4-BE49-F238E27FC236}">
                <a16:creationId xmlns:a16="http://schemas.microsoft.com/office/drawing/2014/main" id="{95F6C508-1261-4DEB-8C72-355F0142E29E}"/>
              </a:ext>
            </a:extLst>
          </p:cNvPr>
          <p:cNvSpPr>
            <a:spLocks noGrp="1"/>
          </p:cNvSpPr>
          <p:nvPr>
            <p:ph idx="1"/>
          </p:nvPr>
        </p:nvSpPr>
        <p:spPr>
          <a:xfrm>
            <a:off x="457200" y="1200150"/>
            <a:ext cx="7049002" cy="3394075"/>
          </a:xfrm>
        </p:spPr>
        <p:txBody>
          <a:bodyPr anchor="t"/>
          <a:lstStyle/>
          <a:p>
            <a:r>
              <a:rPr lang="en-US" dirty="0">
                <a:latin typeface="+mn-lt"/>
              </a:rPr>
              <a:t>Benefit to admissions/marketing messaging</a:t>
            </a:r>
          </a:p>
        </p:txBody>
      </p:sp>
    </p:spTree>
    <p:extLst>
      <p:ext uri="{BB962C8B-B14F-4D97-AF65-F5344CB8AC3E}">
        <p14:creationId xmlns:p14="http://schemas.microsoft.com/office/powerpoint/2010/main" val="204551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anchor="t"/>
          <a:lstStyle/>
          <a:p>
            <a:r>
              <a:rPr lang="en-US" dirty="0">
                <a:latin typeface="+mj-lt"/>
              </a:rPr>
              <a:t>DEVELOPING PROGRAM STANDARDS</a:t>
            </a:r>
            <a:br>
              <a:rPr lang="en-US" dirty="0">
                <a:latin typeface="+mj-lt"/>
              </a:rPr>
            </a:br>
            <a:r>
              <a:rPr lang="en-US" dirty="0">
                <a:solidFill>
                  <a:srgbClr val="510C76"/>
                </a:solidFill>
                <a:latin typeface="+mj-lt"/>
              </a:rPr>
              <a:t>Lisa </a:t>
            </a:r>
            <a:r>
              <a:rPr lang="en-US" dirty="0" err="1">
                <a:solidFill>
                  <a:srgbClr val="510C76"/>
                </a:solidFill>
                <a:latin typeface="+mj-lt"/>
              </a:rPr>
              <a:t>Abendroth</a:t>
            </a:r>
            <a:br>
              <a:rPr lang="en-US" dirty="0">
                <a:latin typeface="+mj-lt"/>
              </a:rPr>
            </a:br>
            <a:r>
              <a:rPr lang="en-US" dirty="0">
                <a:solidFill>
                  <a:srgbClr val="510C76"/>
                </a:solidFill>
                <a:latin typeface="+mj-lt"/>
              </a:rPr>
              <a:t>Associate Dean, </a:t>
            </a:r>
            <a:br>
              <a:rPr lang="en-US" dirty="0">
                <a:solidFill>
                  <a:srgbClr val="510C76"/>
                </a:solidFill>
                <a:latin typeface="+mj-lt"/>
              </a:rPr>
            </a:br>
            <a:r>
              <a:rPr lang="en-US" dirty="0">
                <a:solidFill>
                  <a:srgbClr val="510C76"/>
                </a:solidFill>
                <a:latin typeface="+mj-lt"/>
              </a:rPr>
              <a:t>Program Innovation</a:t>
            </a:r>
            <a:endParaRPr lang="en-US" dirty="0">
              <a:latin typeface="+mj-lt"/>
            </a:endParaRPr>
          </a:p>
        </p:txBody>
      </p:sp>
    </p:spTree>
    <p:extLst>
      <p:ext uri="{BB962C8B-B14F-4D97-AF65-F5344CB8AC3E}">
        <p14:creationId xmlns:p14="http://schemas.microsoft.com/office/powerpoint/2010/main" val="376288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Why Standards?</a:t>
            </a:r>
          </a:p>
        </p:txBody>
      </p:sp>
      <p:sp>
        <p:nvSpPr>
          <p:cNvPr id="4" name="Content Placeholder 3"/>
          <p:cNvSpPr>
            <a:spLocks noGrp="1"/>
          </p:cNvSpPr>
          <p:nvPr>
            <p:ph idx="1"/>
          </p:nvPr>
        </p:nvSpPr>
        <p:spPr>
          <a:xfrm>
            <a:off x="457200" y="888086"/>
            <a:ext cx="8229600" cy="3706139"/>
          </a:xfrm>
          <a:prstGeom prst="rect">
            <a:avLst/>
          </a:prstGeom>
        </p:spPr>
        <p:txBody>
          <a:bodyPr anchor="t"/>
          <a:lstStyle/>
          <a:p>
            <a:r>
              <a:rPr lang="en-US" sz="2400" dirty="0">
                <a:latin typeface="+mn-lt"/>
              </a:rPr>
              <a:t>Student Experience</a:t>
            </a:r>
          </a:p>
          <a:p>
            <a:pPr lvl="1"/>
            <a:r>
              <a:rPr lang="en-US" sz="2000" dirty="0">
                <a:latin typeface="+mn-lt"/>
              </a:rPr>
              <a:t>Bring best practices to online education</a:t>
            </a:r>
          </a:p>
          <a:p>
            <a:pPr lvl="1"/>
            <a:r>
              <a:rPr lang="en-US" sz="2000" dirty="0">
                <a:latin typeface="+mn-lt"/>
              </a:rPr>
              <a:t>Provide consistency and predictability </a:t>
            </a:r>
          </a:p>
          <a:p>
            <a:pPr lvl="1"/>
            <a:r>
              <a:rPr lang="en-US" sz="2000" dirty="0">
                <a:latin typeface="+mn-lt"/>
              </a:rPr>
              <a:t>Help students focus on learning content</a:t>
            </a:r>
          </a:p>
          <a:p>
            <a:pPr lvl="1"/>
            <a:r>
              <a:rPr lang="en-US" sz="2000" dirty="0">
                <a:latin typeface="+mn-lt"/>
              </a:rPr>
              <a:t>Build accessible courses</a:t>
            </a:r>
          </a:p>
          <a:p>
            <a:r>
              <a:rPr lang="en-US" sz="2400" dirty="0">
                <a:latin typeface="+mn-lt"/>
              </a:rPr>
              <a:t>Instructional Design</a:t>
            </a:r>
          </a:p>
          <a:p>
            <a:pPr lvl="1"/>
            <a:r>
              <a:rPr lang="en-US" sz="2000" dirty="0">
                <a:latin typeface="+mn-lt"/>
              </a:rPr>
              <a:t>Build standards into templates</a:t>
            </a:r>
          </a:p>
          <a:p>
            <a:pPr lvl="1"/>
            <a:r>
              <a:rPr lang="en-US" sz="2000" dirty="0">
                <a:latin typeface="+mn-lt"/>
              </a:rPr>
              <a:t>Simplify faculty decision-making</a:t>
            </a:r>
          </a:p>
        </p:txBody>
      </p:sp>
      <p:sp>
        <p:nvSpPr>
          <p:cNvPr id="5" name="TextBox 4"/>
          <p:cNvSpPr txBox="1"/>
          <p:nvPr/>
        </p:nvSpPr>
        <p:spPr>
          <a:xfrm>
            <a:off x="700088" y="4587612"/>
            <a:ext cx="3799029" cy="507831"/>
          </a:xfrm>
          <a:prstGeom prst="rect">
            <a:avLst/>
          </a:prstGeom>
          <a:noFill/>
        </p:spPr>
        <p:txBody>
          <a:bodyPr wrap="square" rtlCol="0">
            <a:spAutoFit/>
          </a:bodyPr>
          <a:lstStyle/>
          <a:p>
            <a:r>
              <a:rPr lang="en-US" sz="1350">
                <a:hlinkClick r:id="rId3"/>
              </a:rPr>
              <a:t>Center for Teaching and Learning</a:t>
            </a:r>
            <a:endParaRPr lang="en-US" sz="1350"/>
          </a:p>
          <a:p>
            <a:r>
              <a:rPr lang="en-US" sz="1350">
                <a:hlinkClick r:id="rId4"/>
              </a:rPr>
              <a:t>US News</a:t>
            </a:r>
            <a:endParaRPr lang="en-US" sz="1350"/>
          </a:p>
        </p:txBody>
      </p:sp>
    </p:spTree>
    <p:extLst>
      <p:ext uri="{BB962C8B-B14F-4D97-AF65-F5344CB8AC3E}">
        <p14:creationId xmlns:p14="http://schemas.microsoft.com/office/powerpoint/2010/main" val="2933604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Part 1: High Level Outcomes</a:t>
            </a:r>
          </a:p>
        </p:txBody>
      </p:sp>
      <p:sp>
        <p:nvSpPr>
          <p:cNvPr id="7" name="Content Placeholder 6">
            <a:extLst>
              <a:ext uri="{FF2B5EF4-FFF2-40B4-BE49-F238E27FC236}">
                <a16:creationId xmlns:a16="http://schemas.microsoft.com/office/drawing/2014/main" id="{10C160DA-27AD-4154-9297-93CBD522D7F1}"/>
              </a:ext>
            </a:extLst>
          </p:cNvPr>
          <p:cNvSpPr>
            <a:spLocks noGrp="1"/>
          </p:cNvSpPr>
          <p:nvPr>
            <p:ph idx="1"/>
          </p:nvPr>
        </p:nvSpPr>
        <p:spPr>
          <a:xfrm>
            <a:off x="457200" y="1063626"/>
            <a:ext cx="8229600" cy="3530600"/>
          </a:xfrm>
        </p:spPr>
        <p:txBody>
          <a:bodyPr/>
          <a:lstStyle/>
          <a:p>
            <a:r>
              <a:rPr lang="en-US" sz="2800" dirty="0">
                <a:latin typeface="+mn-lt"/>
              </a:rPr>
              <a:t>Who:  Faculty and Staff </a:t>
            </a:r>
            <a:r>
              <a:rPr lang="en-US" sz="2800" dirty="0">
                <a:solidFill>
                  <a:srgbClr val="9E28B5"/>
                </a:solidFill>
                <a:latin typeface="+mn-lt"/>
              </a:rPr>
              <a:t>FOSTER</a:t>
            </a:r>
            <a:r>
              <a:rPr lang="en-US" sz="2800" dirty="0">
                <a:latin typeface="+mn-lt"/>
              </a:rPr>
              <a:t> Task Force</a:t>
            </a:r>
          </a:p>
          <a:p>
            <a:pPr lvl="1"/>
            <a:r>
              <a:rPr lang="en-US" sz="2400" b="1" dirty="0">
                <a:solidFill>
                  <a:srgbClr val="9E28B5"/>
                </a:solidFill>
                <a:latin typeface="+mn-lt"/>
              </a:rPr>
              <a:t>F</a:t>
            </a:r>
            <a:r>
              <a:rPr lang="en-US" sz="2400" dirty="0">
                <a:latin typeface="+mn-lt"/>
              </a:rPr>
              <a:t>ully </a:t>
            </a:r>
            <a:r>
              <a:rPr lang="en-US" sz="2400" b="1" dirty="0">
                <a:solidFill>
                  <a:srgbClr val="9E28B5"/>
                </a:solidFill>
                <a:latin typeface="+mn-lt"/>
              </a:rPr>
              <a:t>O</a:t>
            </a:r>
            <a:r>
              <a:rPr lang="en-US" sz="2400" dirty="0">
                <a:latin typeface="+mn-lt"/>
              </a:rPr>
              <a:t>nline </a:t>
            </a:r>
            <a:r>
              <a:rPr lang="en-US" sz="2400" b="1" dirty="0">
                <a:solidFill>
                  <a:srgbClr val="9E28B5"/>
                </a:solidFill>
                <a:latin typeface="+mn-lt"/>
              </a:rPr>
              <a:t>S</a:t>
            </a:r>
            <a:r>
              <a:rPr lang="en-US" sz="2400" dirty="0">
                <a:latin typeface="+mn-lt"/>
              </a:rPr>
              <a:t>t. </a:t>
            </a:r>
            <a:r>
              <a:rPr lang="en-US" sz="2400" b="1" dirty="0">
                <a:solidFill>
                  <a:srgbClr val="9E28B5"/>
                </a:solidFill>
                <a:latin typeface="+mn-lt"/>
              </a:rPr>
              <a:t>T</a:t>
            </a:r>
            <a:r>
              <a:rPr lang="en-US" sz="2400" dirty="0">
                <a:latin typeface="+mn-lt"/>
              </a:rPr>
              <a:t>homas </a:t>
            </a:r>
            <a:r>
              <a:rPr lang="en-US" sz="2400" b="1" dirty="0">
                <a:solidFill>
                  <a:srgbClr val="9E28B5"/>
                </a:solidFill>
                <a:latin typeface="+mn-lt"/>
              </a:rPr>
              <a:t>E</a:t>
            </a:r>
            <a:r>
              <a:rPr lang="en-US" sz="2400" dirty="0">
                <a:latin typeface="+mn-lt"/>
              </a:rPr>
              <a:t>xperience </a:t>
            </a:r>
            <a:r>
              <a:rPr lang="en-US" sz="2400" b="1" dirty="0">
                <a:solidFill>
                  <a:srgbClr val="9E28B5"/>
                </a:solidFill>
                <a:latin typeface="+mn-lt"/>
              </a:rPr>
              <a:t>R</a:t>
            </a:r>
            <a:r>
              <a:rPr lang="en-US" sz="2400" dirty="0">
                <a:latin typeface="+mn-lt"/>
              </a:rPr>
              <a:t>eimagined</a:t>
            </a:r>
          </a:p>
          <a:p>
            <a:r>
              <a:rPr lang="en-US" sz="2800" dirty="0">
                <a:latin typeface="+mn-lt"/>
              </a:rPr>
              <a:t>Guiding Questions</a:t>
            </a:r>
          </a:p>
          <a:p>
            <a:pPr lvl="1"/>
            <a:r>
              <a:rPr lang="en-US" sz="2400" dirty="0">
                <a:solidFill>
                  <a:srgbClr val="9E28B5"/>
                </a:solidFill>
                <a:latin typeface="+mn-lt"/>
              </a:rPr>
              <a:t>IDEAL</a:t>
            </a:r>
            <a:r>
              <a:rPr lang="en-US" sz="2400" dirty="0">
                <a:latin typeface="+mn-lt"/>
              </a:rPr>
              <a:t> learning experiences</a:t>
            </a:r>
          </a:p>
          <a:p>
            <a:pPr lvl="1"/>
            <a:r>
              <a:rPr lang="en-US" sz="2400" dirty="0">
                <a:solidFill>
                  <a:srgbClr val="9E28B5"/>
                </a:solidFill>
                <a:latin typeface="+mn-lt"/>
              </a:rPr>
              <a:t>ESSENTIAL</a:t>
            </a:r>
            <a:r>
              <a:rPr lang="en-US" sz="2400" dirty="0">
                <a:latin typeface="+mn-lt"/>
              </a:rPr>
              <a:t> learning experiences </a:t>
            </a:r>
          </a:p>
          <a:p>
            <a:pPr lvl="1"/>
            <a:r>
              <a:rPr lang="en-US" sz="2400" dirty="0">
                <a:latin typeface="+mn-lt"/>
              </a:rPr>
              <a:t>Learning experiences to </a:t>
            </a:r>
            <a:r>
              <a:rPr lang="en-US" sz="2400" dirty="0">
                <a:solidFill>
                  <a:srgbClr val="9E28B5"/>
                </a:solidFill>
                <a:latin typeface="+mn-lt"/>
              </a:rPr>
              <a:t>AVOID</a:t>
            </a:r>
          </a:p>
        </p:txBody>
      </p:sp>
    </p:spTree>
    <p:extLst>
      <p:ext uri="{BB962C8B-B14F-4D97-AF65-F5344CB8AC3E}">
        <p14:creationId xmlns:p14="http://schemas.microsoft.com/office/powerpoint/2010/main" val="529856180"/>
      </p:ext>
    </p:extLst>
  </p:cSld>
  <p:clrMapOvr>
    <a:masterClrMapping/>
  </p:clrMapOvr>
</p:sld>
</file>

<file path=ppt/theme/theme1.xml><?xml version="1.0" encoding="utf-8"?>
<a:theme xmlns:a="http://schemas.openxmlformats.org/drawingml/2006/main" name="Cov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rmal Interi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erior Page - No Cr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Interior Page - No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TotalTime>
  <Words>1504</Words>
  <Application>Microsoft Macintosh PowerPoint</Application>
  <PresentationFormat>On-screen Show (16:9)</PresentationFormat>
  <Paragraphs>231</Paragraphs>
  <Slides>31</Slides>
  <Notes>21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Avenir Next Heavy</vt:lpstr>
      <vt:lpstr>AvenirNext LT Pro Heavy</vt:lpstr>
      <vt:lpstr>Calibri</vt:lpstr>
      <vt:lpstr>New Aster LT Std</vt:lpstr>
      <vt:lpstr>Wingdings</vt:lpstr>
      <vt:lpstr>Cover Page</vt:lpstr>
      <vt:lpstr>Section Page</vt:lpstr>
      <vt:lpstr>Normal Interior Page</vt:lpstr>
      <vt:lpstr>Interior Page - No Crest</vt:lpstr>
      <vt:lpstr>Interior Page - No background</vt:lpstr>
      <vt:lpstr>Building Quality Online Experiences Program Standards, Training, and Design</vt:lpstr>
      <vt:lpstr>Hannah Hedegard Lisa Abendroth Kevin Henderson Nancy McGinley Myers</vt:lpstr>
      <vt:lpstr>BACKGROUND  Hannah Hedegard Program Director</vt:lpstr>
      <vt:lpstr>How did we know the time was right?</vt:lpstr>
      <vt:lpstr>How did we know the time was right?</vt:lpstr>
      <vt:lpstr>Lessons Learned</vt:lpstr>
      <vt:lpstr>DEVELOPING PROGRAM STANDARDS Lisa Abendroth Associate Dean,  Program Innovation</vt:lpstr>
      <vt:lpstr>Why Standards?</vt:lpstr>
      <vt:lpstr>Part 1: High Level Outcomes</vt:lpstr>
      <vt:lpstr>Part 2: Getting Specific</vt:lpstr>
      <vt:lpstr>Part 3: Feedback and Revision</vt:lpstr>
      <vt:lpstr>PowerPoint Presentation</vt:lpstr>
      <vt:lpstr>PowerPoint Presentation</vt:lpstr>
      <vt:lpstr>Part 4: Broader Socialization</vt:lpstr>
      <vt:lpstr>Lessons Learned</vt:lpstr>
      <vt:lpstr>ONBOARDING FACULTY Kevin Henderson Faculty Director</vt:lpstr>
      <vt:lpstr>Identifying Faculty</vt:lpstr>
      <vt:lpstr>Instructional Design Process</vt:lpstr>
      <vt:lpstr>Online Teaching</vt:lpstr>
      <vt:lpstr>Lessons Learned</vt:lpstr>
      <vt:lpstr>COURSE DESIGN TIMELINE Nancy McGinley Myers Instructional Designer</vt:lpstr>
      <vt:lpstr>The Target Timeline</vt:lpstr>
      <vt:lpstr>The Real Timeline</vt:lpstr>
      <vt:lpstr>My Attempts to Smooth the Way</vt:lpstr>
      <vt:lpstr>Templates</vt:lpstr>
      <vt:lpstr>Onboarding Site</vt:lpstr>
      <vt:lpstr>Lessons Learned</vt:lpstr>
      <vt:lpstr>QUESTIONS</vt:lpstr>
      <vt:lpstr>RESULTS and NEXT STEPS</vt:lpstr>
      <vt:lpstr>Results and Next Steps</vt:lpstr>
      <vt:lpstr>Thank you!  Nancy McGinley Myers (mcgi0084@stthomas.edu) Lisa Abendroth (LisaA@stthomas.edu)  Kevin Henderson (Hend7407@stthomas.edu) Hannah Hedegard (hede0759@stthomas.edu)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Nancy McGinley Myers</cp:lastModifiedBy>
  <cp:revision>16</cp:revision>
  <dcterms:created xsi:type="dcterms:W3CDTF">2010-04-12T23:12:02Z</dcterms:created>
  <dcterms:modified xsi:type="dcterms:W3CDTF">2019-07-31T18:34:24Z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