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61" r:id="rId5"/>
    <p:sldId id="259" r:id="rId6"/>
    <p:sldId id="260" r:id="rId7"/>
    <p:sldId id="273" r:id="rId8"/>
    <p:sldId id="274" r:id="rId9"/>
    <p:sldId id="275" r:id="rId10"/>
    <p:sldId id="278" r:id="rId11"/>
    <p:sldId id="279" r:id="rId12"/>
    <p:sldId id="280" r:id="rId13"/>
    <p:sldId id="263" r:id="rId14"/>
    <p:sldId id="271" r:id="rId15"/>
    <p:sldId id="264" r:id="rId16"/>
    <p:sldId id="267" r:id="rId17"/>
    <p:sldId id="268" r:id="rId18"/>
    <p:sldId id="272" r:id="rId19"/>
    <p:sldId id="276" r:id="rId20"/>
    <p:sldId id="269" r:id="rId21"/>
    <p:sldId id="270" r:id="rId22"/>
    <p:sldId id="266"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942"/>
    <a:srgbClr val="F7C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55243"/>
  </p:normalViewPr>
  <p:slideViewPr>
    <p:cSldViewPr snapToGrid="0" snapToObjects="1">
      <p:cViewPr varScale="1">
        <p:scale>
          <a:sx n="59" d="100"/>
          <a:sy n="59" d="100"/>
        </p:scale>
        <p:origin x="1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5D2EE-4B1C-C945-8B97-5EACF94B3349}" type="datetimeFigureOut">
              <a:rPr lang="en-US" smtClean="0"/>
              <a:t>8/2/18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0A385-5C9D-E74F-A307-7A6028DF128C}" type="slidenum">
              <a:rPr lang="en-US" smtClean="0"/>
              <a:t>‹#›</a:t>
            </a:fld>
            <a:endParaRPr lang="en-US"/>
          </a:p>
        </p:txBody>
      </p:sp>
    </p:spTree>
    <p:extLst>
      <p:ext uri="{BB962C8B-B14F-4D97-AF65-F5344CB8AC3E}">
        <p14:creationId xmlns:p14="http://schemas.microsoft.com/office/powerpoint/2010/main" val="136096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a:t>
            </a:fld>
            <a:endParaRPr lang="en-US"/>
          </a:p>
        </p:txBody>
      </p:sp>
    </p:spTree>
    <p:extLst>
      <p:ext uri="{BB962C8B-B14F-4D97-AF65-F5344CB8AC3E}">
        <p14:creationId xmlns:p14="http://schemas.microsoft.com/office/powerpoint/2010/main" val="420518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for repository version</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10</a:t>
            </a:fld>
            <a:endParaRPr lang="en-US"/>
          </a:p>
        </p:txBody>
      </p:sp>
    </p:spTree>
    <p:extLst>
      <p:ext uri="{BB962C8B-B14F-4D97-AF65-F5344CB8AC3E}">
        <p14:creationId xmlns:p14="http://schemas.microsoft.com/office/powerpoint/2010/main" val="34419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for repository version</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11</a:t>
            </a:fld>
            <a:endParaRPr lang="en-US"/>
          </a:p>
        </p:txBody>
      </p:sp>
    </p:spTree>
    <p:extLst>
      <p:ext uri="{BB962C8B-B14F-4D97-AF65-F5344CB8AC3E}">
        <p14:creationId xmlns:p14="http://schemas.microsoft.com/office/powerpoint/2010/main" val="246004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for repository version</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12</a:t>
            </a:fld>
            <a:endParaRPr lang="en-US"/>
          </a:p>
        </p:txBody>
      </p:sp>
    </p:spTree>
    <p:extLst>
      <p:ext uri="{BB962C8B-B14F-4D97-AF65-F5344CB8AC3E}">
        <p14:creationId xmlns:p14="http://schemas.microsoft.com/office/powerpoint/2010/main" val="211868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13</a:t>
            </a:fld>
            <a:endParaRPr lang="en-US"/>
          </a:p>
        </p:txBody>
      </p:sp>
    </p:spTree>
    <p:extLst>
      <p:ext uri="{BB962C8B-B14F-4D97-AF65-F5344CB8AC3E}">
        <p14:creationId xmlns:p14="http://schemas.microsoft.com/office/powerpoint/2010/main" val="394782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14</a:t>
            </a:fld>
            <a:endParaRPr lang="en-US"/>
          </a:p>
        </p:txBody>
      </p:sp>
    </p:spTree>
    <p:extLst>
      <p:ext uri="{BB962C8B-B14F-4D97-AF65-F5344CB8AC3E}">
        <p14:creationId xmlns:p14="http://schemas.microsoft.com/office/powerpoint/2010/main" val="1968430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15</a:t>
            </a:fld>
            <a:endParaRPr lang="en-US"/>
          </a:p>
        </p:txBody>
      </p:sp>
    </p:spTree>
    <p:extLst>
      <p:ext uri="{BB962C8B-B14F-4D97-AF65-F5344CB8AC3E}">
        <p14:creationId xmlns:p14="http://schemas.microsoft.com/office/powerpoint/2010/main" val="3473553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Faculty partners include librarians</a:t>
            </a:r>
          </a:p>
          <a:p>
            <a:r>
              <a:rPr lang="en-US" dirty="0"/>
              <a:t>Facilitating the work the faculty did with their students (student samples) and professional articles; working with the faculty union to approach this correctly</a:t>
            </a:r>
          </a:p>
          <a:p>
            <a:r>
              <a:rPr lang="en-US" dirty="0" err="1"/>
              <a:t>MinnState</a:t>
            </a:r>
            <a:r>
              <a:rPr lang="en-US" dirty="0"/>
              <a:t> = grant guidance, legal</a:t>
            </a:r>
          </a:p>
          <a:p>
            <a:endParaRPr lang="en-US" dirty="0"/>
          </a:p>
          <a:p>
            <a:r>
              <a:rPr lang="en-US" baseline="0" dirty="0"/>
              <a:t>BENEFITS:</a:t>
            </a:r>
          </a:p>
          <a:p>
            <a:pPr marL="171450" indent="-171450">
              <a:buFont typeface="Arial" charset="0"/>
              <a:buChar char="•"/>
            </a:pPr>
            <a:r>
              <a:rPr lang="en-US" baseline="0" dirty="0"/>
              <a:t>Closer working relationships with faculty from across campus because of one-on-one interactions</a:t>
            </a:r>
          </a:p>
          <a:p>
            <a:pPr marL="171450" indent="-171450">
              <a:buFont typeface="Arial" charset="0"/>
              <a:buChar char="•"/>
            </a:pPr>
            <a:r>
              <a:rPr lang="en-US" baseline="0" dirty="0"/>
              <a:t>Creating a dialogue on campus around issues of reading, writing, research, and documentation (and what’s going on in this course in general)</a:t>
            </a:r>
          </a:p>
          <a:p>
            <a:pPr marL="171450" indent="-171450">
              <a:buFont typeface="Arial" charset="0"/>
              <a:buChar char="•"/>
            </a:pPr>
            <a:r>
              <a:rPr lang="en-US" baseline="0" dirty="0"/>
              <a:t>We learned more about reading, writing, research, and documentation in various disciplines and specific professors’ approaches, which helps us prepare students better</a:t>
            </a:r>
          </a:p>
          <a:p>
            <a:pPr marL="171450" indent="-171450">
              <a:buFont typeface="Arial" charset="0"/>
              <a:buChar char="•"/>
            </a:pPr>
            <a:r>
              <a:rPr lang="en-US" baseline="0" dirty="0"/>
              <a:t>Working at the system level helped us meet and collaborate with great people, and provided resources we would not otherwise have had access to</a:t>
            </a:r>
          </a:p>
          <a:p>
            <a:pPr marL="171450" indent="-171450">
              <a:buFont typeface="Arial" charset="0"/>
              <a:buChar char="•"/>
            </a:pPr>
            <a:r>
              <a:rPr lang="en-US" baseline="0" dirty="0"/>
              <a:t>Opportunity to continue to collaborate and build out the resources with people from across the system and globally</a:t>
            </a:r>
          </a:p>
          <a:p>
            <a:r>
              <a:rPr lang="en-US" dirty="0"/>
              <a:t>Lessons to share:</a:t>
            </a:r>
            <a:r>
              <a:rPr lang="en-US" baseline="0" dirty="0"/>
              <a:t> </a:t>
            </a:r>
          </a:p>
          <a:p>
            <a:pPr marL="171450" indent="-171450">
              <a:buFont typeface="Arial" charset="0"/>
              <a:buChar char="•"/>
            </a:pPr>
            <a:r>
              <a:rPr lang="en-US" baseline="0" dirty="0"/>
              <a:t>Buy in from faculty: duty days helped, as did pointing out that this was an opportunity for them to influence how students will be prepared coming into their majors and an opportunity for an item in their vita. </a:t>
            </a:r>
          </a:p>
          <a:p>
            <a:pPr marL="171450" indent="-171450">
              <a:buFont typeface="Arial" charset="0"/>
              <a:buChar char="•"/>
            </a:pPr>
            <a:r>
              <a:rPr lang="en-US" baseline="0" dirty="0"/>
              <a:t>Set </a:t>
            </a:r>
            <a:r>
              <a:rPr lang="en-US" dirty="0"/>
              <a:t>reasonable deadlines</a:t>
            </a:r>
          </a:p>
          <a:p>
            <a:pPr marL="171450" indent="-171450">
              <a:buFont typeface="Arial" charset="0"/>
              <a:buChar char="•"/>
            </a:pPr>
            <a:r>
              <a:rPr lang="en-US" dirty="0"/>
              <a:t>Have a carrot and stick – paying for faculty contributions was necessary, but we also needed a better mechanism to ensure they would follow through, although also have to accept that sometimes there are factors beyond your control (hospitalization, larger budget and campus issues)</a:t>
            </a:r>
          </a:p>
        </p:txBody>
      </p:sp>
      <p:sp>
        <p:nvSpPr>
          <p:cNvPr id="4" name="Slide Number Placeholder 3"/>
          <p:cNvSpPr>
            <a:spLocks noGrp="1"/>
          </p:cNvSpPr>
          <p:nvPr>
            <p:ph type="sldNum" sz="quarter" idx="10"/>
          </p:nvPr>
        </p:nvSpPr>
        <p:spPr/>
        <p:txBody>
          <a:bodyPr/>
          <a:lstStyle/>
          <a:p>
            <a:fld id="{6670A385-5C9D-E74F-A307-7A6028DF128C}" type="slidenum">
              <a:rPr lang="en-US" smtClean="0"/>
              <a:t>16</a:t>
            </a:fld>
            <a:endParaRPr lang="en-US"/>
          </a:p>
        </p:txBody>
      </p:sp>
    </p:spTree>
    <p:extLst>
      <p:ext uri="{BB962C8B-B14F-4D97-AF65-F5344CB8AC3E}">
        <p14:creationId xmlns:p14="http://schemas.microsoft.com/office/powerpoint/2010/main" val="3000819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would not have been possible without our excellent IT staff, student workers, and Amanda’s one semester sabbatical in Fall of 2016. Our SMSU web administrator (Joe Zimmerman) created the template for the site (in coordination with Amanda). This was while we were transitioning to a new web management system (Cascade). We essentially were SMSU’s test case for the system. Our site is hosted on the university server. The beauty of the new system is that it also adapted our site for mobile, which we accounted for in the design of the site. </a:t>
            </a:r>
          </a:p>
          <a:p>
            <a:r>
              <a:rPr lang="en-US" dirty="0"/>
              <a:t>We chose to make our site a hyperlinked web site instead of a pdf (or </a:t>
            </a:r>
            <a:r>
              <a:rPr lang="en-US" dirty="0" err="1"/>
              <a:t>ereader</a:t>
            </a:r>
            <a:r>
              <a:rPr lang="en-US" dirty="0"/>
              <a:t> format) for usability purposes and for flexibility. We wanted to keep updating our site as things changed—a book format would require us to “publish” the </a:t>
            </a:r>
            <a:r>
              <a:rPr lang="en-US" dirty="0" err="1"/>
              <a:t>ebook</a:t>
            </a:r>
            <a:r>
              <a:rPr lang="en-US" dirty="0"/>
              <a:t> and be done with it. Also, we wanted to have the ability to include videos (which were embedded from </a:t>
            </a:r>
            <a:r>
              <a:rPr lang="en-US" dirty="0" err="1"/>
              <a:t>MediaSpace</a:t>
            </a:r>
            <a:r>
              <a:rPr lang="en-US" dirty="0"/>
              <a:t>, not technically hosted on the site) and to use rollover annotations for our writing samples. </a:t>
            </a:r>
          </a:p>
          <a:p>
            <a:endParaRPr lang="en-US" dirty="0"/>
          </a:p>
          <a:p>
            <a:r>
              <a:rPr lang="en-US" dirty="0"/>
              <a:t>Our computer science major student worker was invaluable in creating the rollover annotations with coding. Our English majors assisted with captioning the videos, creating the logo for the site, and doing some light editing. </a:t>
            </a:r>
          </a:p>
          <a:p>
            <a:endParaRPr lang="en-US" dirty="0"/>
          </a:p>
          <a:p>
            <a:r>
              <a:rPr lang="en-US" dirty="0"/>
              <a:t>Lessons learned: I would totally do it again as a website-–but it’s important to have a good relationship with your web administrator. I broke the textbook site maybe 5 times… </a:t>
            </a:r>
            <a:r>
              <a:rPr lang="en-US" dirty="0">
                <a:sym typeface="Wingdings" pitchFamily="2" charset="2"/>
              </a:rPr>
              <a:t> He always figured out how and why and fixed the system. It’s also very a time-consuming—without a sabbatical, we wouldn’t be as far along with the site as we are. </a:t>
            </a:r>
          </a:p>
          <a:p>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6670A385-5C9D-E74F-A307-7A6028DF128C}" type="slidenum">
              <a:rPr lang="en-US" smtClean="0"/>
              <a:t>17</a:t>
            </a:fld>
            <a:endParaRPr lang="en-US"/>
          </a:p>
        </p:txBody>
      </p:sp>
    </p:spTree>
    <p:extLst>
      <p:ext uri="{BB962C8B-B14F-4D97-AF65-F5344CB8AC3E}">
        <p14:creationId xmlns:p14="http://schemas.microsoft.com/office/powerpoint/2010/main" val="154710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18</a:t>
            </a:fld>
            <a:endParaRPr lang="en-US"/>
          </a:p>
        </p:txBody>
      </p:sp>
    </p:spTree>
    <p:extLst>
      <p:ext uri="{BB962C8B-B14F-4D97-AF65-F5344CB8AC3E}">
        <p14:creationId xmlns:p14="http://schemas.microsoft.com/office/powerpoint/2010/main" val="138606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ym typeface="Wingdings" pitchFamily="2" charset="2"/>
            </a:endParaRPr>
          </a:p>
          <a:p>
            <a:endParaRPr lang="en-US" b="1" dirty="0">
              <a:sym typeface="Wingdings" pitchFamily="2" charset="2"/>
            </a:endParaRPr>
          </a:p>
          <a:p>
            <a:r>
              <a:rPr lang="en-US" b="1" dirty="0">
                <a:sym typeface="Wingdings" pitchFamily="2" charset="2"/>
              </a:rPr>
              <a:t>Why is an online textbook superior to a print textbook? </a:t>
            </a:r>
          </a:p>
          <a:p>
            <a:pPr marL="171450" indent="-171450">
              <a:buFont typeface="Arial" charset="0"/>
              <a:buChar char="•"/>
            </a:pPr>
            <a:r>
              <a:rPr lang="en-US" b="1" dirty="0">
                <a:sym typeface="Wingdings" pitchFamily="2" charset="2"/>
              </a:rPr>
              <a:t>The</a:t>
            </a:r>
            <a:r>
              <a:rPr lang="en-US" b="1" baseline="0" dirty="0">
                <a:sym typeface="Wingdings" pitchFamily="2" charset="2"/>
              </a:rPr>
              <a:t> obvious</a:t>
            </a:r>
            <a:r>
              <a:rPr lang="en-US" b="0" dirty="0">
                <a:sym typeface="Wingdings" pitchFamily="2" charset="2"/>
              </a:rPr>
              <a:t>: 1) always accessible, impossible to lose, all students can afford it: i.e. there is NO EXCUSE for not having the textbook</a:t>
            </a:r>
            <a:r>
              <a:rPr lang="en-US" b="0" dirty="0">
                <a:sym typeface="Wingdings"/>
              </a:rPr>
              <a:t> They</a:t>
            </a:r>
            <a:r>
              <a:rPr lang="en-US" b="0" baseline="0" dirty="0">
                <a:sym typeface="Wingdings"/>
              </a:rPr>
              <a:t> can access it via their cell phones! </a:t>
            </a:r>
            <a:r>
              <a:rPr lang="en-US" b="0" dirty="0">
                <a:sym typeface="Wingdings"/>
              </a:rPr>
              <a:t> 2) COST! </a:t>
            </a:r>
            <a:endParaRPr lang="en-US" b="0" dirty="0">
              <a:sym typeface="Wingdings" pitchFamily="2" charset="2"/>
            </a:endParaRPr>
          </a:p>
          <a:p>
            <a:pPr marL="171450" indent="-171450">
              <a:buFont typeface="Arial" charset="0"/>
              <a:buChar char="•"/>
            </a:pPr>
            <a:r>
              <a:rPr lang="en-US" b="1" dirty="0">
                <a:sym typeface="Wingdings" pitchFamily="2" charset="2"/>
              </a:rPr>
              <a:t>The concept of a print textbook is arguably outdated</a:t>
            </a:r>
            <a:r>
              <a:rPr lang="en-US" b="0" dirty="0">
                <a:sym typeface="Wingdings" pitchFamily="2" charset="2"/>
              </a:rPr>
              <a:t>: information</a:t>
            </a:r>
            <a:r>
              <a:rPr lang="en-US" b="0" baseline="0" dirty="0">
                <a:sym typeface="Wingdings" pitchFamily="2" charset="2"/>
              </a:rPr>
              <a:t> and knowledge changes so fast that a printed textbook—which implies an authoritative stance—runs the risk of being out of date/out of touch very quickly. In contrast, online texts can be updated continually, whether in major or minor ways, which is a more accurate reflection of information/knowledge creation in today’s world. (Reference ACRL frameworks?)</a:t>
            </a:r>
          </a:p>
          <a:p>
            <a:pPr marL="171450" indent="-171450">
              <a:buFont typeface="Arial" charset="0"/>
              <a:buChar char="•"/>
            </a:pPr>
            <a:r>
              <a:rPr lang="en-US" b="1" baseline="0" dirty="0">
                <a:sym typeface="Wingdings" pitchFamily="2" charset="2"/>
              </a:rPr>
              <a:t>Customizable</a:t>
            </a:r>
            <a:r>
              <a:rPr lang="en-US" b="0" baseline="0" dirty="0">
                <a:sym typeface="Wingdings" pitchFamily="2" charset="2"/>
              </a:rPr>
              <a:t>: We could create a text that fit our course exactly rather than have a text that we only partially used. We could highlight programs from our own campus for which we were not likely to find examples in traditional textbooks: We could prepare students in a more precise way for their future professors.</a:t>
            </a:r>
          </a:p>
          <a:p>
            <a:pPr marL="171450" indent="-171450">
              <a:buFont typeface="Arial" charset="0"/>
              <a:buChar char="•"/>
            </a:pPr>
            <a:r>
              <a:rPr lang="en-US" b="1" baseline="0" dirty="0">
                <a:sym typeface="Wingdings" pitchFamily="2" charset="2"/>
              </a:rPr>
              <a:t>Online texts also provide the opportunity for input from many sources—w</a:t>
            </a:r>
            <a:r>
              <a:rPr lang="en-US" b="1" baseline="0" dirty="0">
                <a:solidFill>
                  <a:srgbClr val="0070C0"/>
                </a:solidFill>
                <a:sym typeface="Wingdings" pitchFamily="2" charset="2"/>
              </a:rPr>
              <a:t>e </a:t>
            </a:r>
            <a:r>
              <a:rPr lang="en-US" b="1" u="sng" baseline="0" dirty="0">
                <a:solidFill>
                  <a:srgbClr val="0070C0"/>
                </a:solidFill>
                <a:sym typeface="Wingdings" pitchFamily="2" charset="2"/>
              </a:rPr>
              <a:t>are asking for contributors from more disciplines today, for example</a:t>
            </a:r>
            <a:r>
              <a:rPr lang="en-US" b="0" u="sng" baseline="0" dirty="0">
                <a:solidFill>
                  <a:srgbClr val="0070C0"/>
                </a:solidFill>
                <a:sym typeface="Wingdings" pitchFamily="2" charset="2"/>
              </a:rPr>
              <a:t>. </a:t>
            </a:r>
            <a:r>
              <a:rPr lang="en-US" b="0" u="none" baseline="0" dirty="0">
                <a:solidFill>
                  <a:srgbClr val="0070C0"/>
                </a:solidFill>
                <a:sym typeface="Wingdings" pitchFamily="2" charset="2"/>
              </a:rPr>
              <a:t> We can reach not only throughout MN, but all over the country and even the world. </a:t>
            </a:r>
            <a:r>
              <a:rPr lang="en-US" b="0" baseline="0" dirty="0">
                <a:sym typeface="Wingdings" pitchFamily="2" charset="2"/>
              </a:rPr>
              <a:t>We could reach out to former students who are now in the work force for examples of writing in their profession. In this way, many people are creating a better wheel, rather than a few creating or re-creating a wheel.</a:t>
            </a:r>
          </a:p>
          <a:p>
            <a:pPr marL="171450" indent="-171450">
              <a:buFont typeface="Arial" charset="0"/>
              <a:buChar char="•"/>
            </a:pPr>
            <a:r>
              <a:rPr lang="en-US" b="1" baseline="0" dirty="0">
                <a:sym typeface="Wingdings" pitchFamily="2" charset="2"/>
              </a:rPr>
              <a:t>The format is more familiar to students</a:t>
            </a:r>
            <a:r>
              <a:rPr lang="en-US" b="0" baseline="0" dirty="0">
                <a:sym typeface="Wingdings" pitchFamily="2" charset="2"/>
              </a:rPr>
              <a:t>: they are more adept at navigating websites than in navigating textbooks. (They may have negative associations with textbooks.) They are fine with adaptations, additions, etc. </a:t>
            </a:r>
            <a:endParaRPr lang="en-US" b="0"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19</a:t>
            </a:fld>
            <a:endParaRPr lang="en-US"/>
          </a:p>
        </p:txBody>
      </p:sp>
    </p:spTree>
    <p:extLst>
      <p:ext uri="{BB962C8B-B14F-4D97-AF65-F5344CB8AC3E}">
        <p14:creationId xmlns:p14="http://schemas.microsoft.com/office/powerpoint/2010/main" val="161926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open textbook project, titled </a:t>
            </a:r>
            <a:r>
              <a:rPr lang="en-US" i="1" dirty="0"/>
              <a:t>Why Writing Works: Disciplinary Approaches to Composing Texts</a:t>
            </a:r>
            <a:r>
              <a:rPr lang="en-US" dirty="0"/>
              <a:t>, was funded by a grant from </a:t>
            </a:r>
            <a:r>
              <a:rPr lang="en-US" dirty="0" err="1"/>
              <a:t>MinnState</a:t>
            </a:r>
            <a:r>
              <a:rPr lang="en-US" dirty="0"/>
              <a:t>, through an Educational Innovations “Shark Tank” grant.  This video created by </a:t>
            </a:r>
            <a:r>
              <a:rPr lang="en-US" dirty="0" err="1"/>
              <a:t>Minnstate</a:t>
            </a:r>
            <a:r>
              <a:rPr lang="en-US" dirty="0"/>
              <a:t> to promote its grant projects provides an overview of the project. </a:t>
            </a:r>
          </a:p>
          <a:p>
            <a:endParaRPr lang="en-US" dirty="0"/>
          </a:p>
          <a:p>
            <a:r>
              <a:rPr lang="en-US" dirty="0"/>
              <a:t>Video is 4 minutes. </a:t>
            </a:r>
          </a:p>
        </p:txBody>
      </p:sp>
      <p:sp>
        <p:nvSpPr>
          <p:cNvPr id="4" name="Slide Number Placeholder 3"/>
          <p:cNvSpPr>
            <a:spLocks noGrp="1"/>
          </p:cNvSpPr>
          <p:nvPr>
            <p:ph type="sldNum" sz="quarter" idx="10"/>
          </p:nvPr>
        </p:nvSpPr>
        <p:spPr/>
        <p:txBody>
          <a:bodyPr/>
          <a:lstStyle/>
          <a:p>
            <a:fld id="{6670A385-5C9D-E74F-A307-7A6028DF128C}" type="slidenum">
              <a:rPr lang="en-US" smtClean="0"/>
              <a:t>2</a:t>
            </a:fld>
            <a:endParaRPr lang="en-US"/>
          </a:p>
        </p:txBody>
      </p:sp>
    </p:spTree>
    <p:extLst>
      <p:ext uri="{BB962C8B-B14F-4D97-AF65-F5344CB8AC3E}">
        <p14:creationId xmlns:p14="http://schemas.microsoft.com/office/powerpoint/2010/main" val="2186849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worked with Minnesota State’s legal counsel to create our contractual agreements with faculty and students to use their work, and for our permissions contract for outside articles. They helped us get the wording right and were invaluable as well. </a:t>
            </a:r>
          </a:p>
          <a:p>
            <a:endParaRPr lang="en-US" dirty="0"/>
          </a:p>
          <a:p>
            <a:r>
              <a:rPr lang="en-US" dirty="0"/>
              <a:t>We decided to use a Creative Commons license in the spirit of OER—others can use the material if they attribute it correctly, share the same as we do, and don’t profit from the material. </a:t>
            </a:r>
          </a:p>
        </p:txBody>
      </p:sp>
      <p:sp>
        <p:nvSpPr>
          <p:cNvPr id="4" name="Slide Number Placeholder 3"/>
          <p:cNvSpPr>
            <a:spLocks noGrp="1"/>
          </p:cNvSpPr>
          <p:nvPr>
            <p:ph type="sldNum" sz="quarter" idx="10"/>
          </p:nvPr>
        </p:nvSpPr>
        <p:spPr/>
        <p:txBody>
          <a:bodyPr/>
          <a:lstStyle/>
          <a:p>
            <a:fld id="{6670A385-5C9D-E74F-A307-7A6028DF128C}" type="slidenum">
              <a:rPr lang="en-US" smtClean="0"/>
              <a:t>20</a:t>
            </a:fld>
            <a:endParaRPr lang="en-US"/>
          </a:p>
        </p:txBody>
      </p:sp>
    </p:spTree>
    <p:extLst>
      <p:ext uri="{BB962C8B-B14F-4D97-AF65-F5344CB8AC3E}">
        <p14:creationId xmlns:p14="http://schemas.microsoft.com/office/powerpoint/2010/main" val="670733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an original Shark Tank grant for almost $25,000, though that was before the current Shark Tank format of live appeals</a:t>
            </a:r>
          </a:p>
          <a:p>
            <a:r>
              <a:rPr lang="en-US" dirty="0"/>
              <a:t>Our budget categories included faculty duty days, which was the primary cost since we needed the materials to be developed rather than the software or hardware to acquire or drive it (</a:t>
            </a:r>
            <a:r>
              <a:rPr lang="en-US" dirty="0" err="1"/>
              <a:t>aculty</a:t>
            </a:r>
            <a:r>
              <a:rPr lang="en-US" dirty="0"/>
              <a:t> days = 22.500; 171 student stipends; 1650 student workers; 200 hard drives and photocopies, no copyright ended up being needed; 350 reception )</a:t>
            </a:r>
          </a:p>
          <a:p>
            <a:r>
              <a:rPr lang="en-US" dirty="0"/>
              <a:t>Other categories were copyright clearance, which we didn’t need, photocopying or software licensing if needed, student worker salaries, small stipends to pay student contributors for sharing their work, and money for a reception to debut it and garner some PR.</a:t>
            </a:r>
          </a:p>
          <a:p>
            <a:r>
              <a:rPr lang="en-US" dirty="0"/>
              <a:t>That was something of a guess, but we met with IT to discuss needs and concept before submitting the grant. They agreed to help and that their part would essentially be part of their ongoing work with faculty. That meeting and discussion was vital to set the stage for us to continue, and it also serves as a lesson moving forward, to consider any type of in-kind help even if it isn’t mandated by the grant requirement. You WILL need help or use resources of some kind. The legal help from the system could be considered another type of in-kind, as our original budget for copyright clearance didn’t consider any other type of legal assistance.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no in-kind is required, consider how to document use of internal resources to demonstrate institutional/organizational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Grant requirements will drive level of preciseness, but budget for the unexpected/unanticipated</a:t>
            </a:r>
          </a:p>
          <a:p>
            <a:r>
              <a:rPr lang="en-US" dirty="0"/>
              <a:t>As we continue work on the project, we wish we would have budgeted for a tablet or mobile device of some kind, as that would help us moving forward to test the mobile aspects, so that was an unanticipated cost, although that is something that came up as the project evolved.</a:t>
            </a:r>
          </a:p>
          <a:p>
            <a:endParaRPr lang="en-US" dirty="0"/>
          </a:p>
          <a:p>
            <a:r>
              <a:rPr lang="en-US" dirty="0"/>
              <a:t>Our main lesson and one we felt we anticipated is just that the time to create and develop and implement this project really needed to be compensated to get it off the ground. Hence our primary budget item of duty days for faculty to create the materials. We won’t have duty day monies moving forward unless we can win another grant, but now that the original project has been seeded and is showing some success, we have a track record to apply for additional grants, and there are also alternative ways to approach it such as factors in load. </a:t>
            </a:r>
          </a:p>
          <a:p>
            <a:r>
              <a:rPr lang="en-US" dirty="0"/>
              <a:t>Ask for all of the grant money and use it all up!</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21</a:t>
            </a:fld>
            <a:endParaRPr lang="en-US"/>
          </a:p>
        </p:txBody>
      </p:sp>
    </p:spTree>
    <p:extLst>
      <p:ext uri="{BB962C8B-B14F-4D97-AF65-F5344CB8AC3E}">
        <p14:creationId xmlns:p14="http://schemas.microsoft.com/office/powerpoint/2010/main" val="310714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the handout we gave you as you came in, you have an invitation to contribute. Please share with professors on your campus. </a:t>
            </a:r>
          </a:p>
          <a:p>
            <a:endParaRPr lang="en-US" baseline="0" dirty="0"/>
          </a:p>
          <a:p>
            <a:r>
              <a:rPr lang="en-US" baseline="0" dirty="0"/>
              <a:t>Guidelines for contributing are also found on the website. We ask that contributors respond to various prompts about writing, reading, research, and documentation in their disciplines, and that they provide annotated writing samples. For consistency’s sake, we maintain editorial control. </a:t>
            </a:r>
          </a:p>
          <a:p>
            <a:endParaRPr lang="en-US" baseline="0" dirty="0"/>
          </a:p>
          <a:p>
            <a:r>
              <a:rPr lang="en-US" baseline="0" dirty="0"/>
              <a:t>This could be a textbook that serves students and instructors all over Minnesota, the country, and even the world. We invite you to be a part of it. </a:t>
            </a:r>
          </a:p>
          <a:p>
            <a:endParaRPr lang="en-US" baseline="0" dirty="0"/>
          </a:p>
        </p:txBody>
      </p:sp>
      <p:sp>
        <p:nvSpPr>
          <p:cNvPr id="4" name="Slide Number Placeholder 3"/>
          <p:cNvSpPr>
            <a:spLocks noGrp="1"/>
          </p:cNvSpPr>
          <p:nvPr>
            <p:ph type="sldNum" sz="quarter" idx="10"/>
          </p:nvPr>
        </p:nvSpPr>
        <p:spPr/>
        <p:txBody>
          <a:bodyPr/>
          <a:lstStyle/>
          <a:p>
            <a:fld id="{6670A385-5C9D-E74F-A307-7A6028DF128C}" type="slidenum">
              <a:rPr lang="en-US" smtClean="0"/>
              <a:t>22</a:t>
            </a:fld>
            <a:endParaRPr lang="en-US"/>
          </a:p>
        </p:txBody>
      </p:sp>
    </p:spTree>
    <p:extLst>
      <p:ext uri="{BB962C8B-B14F-4D97-AF65-F5344CB8AC3E}">
        <p14:creationId xmlns:p14="http://schemas.microsoft.com/office/powerpoint/2010/main" val="50584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670A385-5C9D-E74F-A307-7A6028DF128C}" type="slidenum">
              <a:rPr lang="en-US" smtClean="0"/>
              <a:t>23</a:t>
            </a:fld>
            <a:endParaRPr lang="en-US"/>
          </a:p>
        </p:txBody>
      </p:sp>
    </p:spTree>
    <p:extLst>
      <p:ext uri="{BB962C8B-B14F-4D97-AF65-F5344CB8AC3E}">
        <p14:creationId xmlns:p14="http://schemas.microsoft.com/office/powerpoint/2010/main" val="38184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3</a:t>
            </a:fld>
            <a:endParaRPr lang="en-US"/>
          </a:p>
        </p:txBody>
      </p:sp>
    </p:spTree>
    <p:extLst>
      <p:ext uri="{BB962C8B-B14F-4D97-AF65-F5344CB8AC3E}">
        <p14:creationId xmlns:p14="http://schemas.microsoft.com/office/powerpoint/2010/main" val="427178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4</a:t>
            </a:fld>
            <a:endParaRPr lang="en-US"/>
          </a:p>
        </p:txBody>
      </p:sp>
    </p:spTree>
    <p:extLst>
      <p:ext uri="{BB962C8B-B14F-4D97-AF65-F5344CB8AC3E}">
        <p14:creationId xmlns:p14="http://schemas.microsoft.com/office/powerpoint/2010/main" val="358003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ENG 251 Writing in</a:t>
            </a:r>
            <a:r>
              <a:rPr lang="en-US" baseline="0" dirty="0"/>
              <a:t> Professions is a sophomore level course that introduces students to writing, reading, research, and documentation in their disciplines. This approach requires borrowing the expertise of professors in other disciplines, and most textbooks we found did not address the disciplines in the way we envisioned, and none covered all the disciplines we wanted them to. The best option we found was still not fully utilized, and it’s $140 new.  The online textbook fills a gap. </a:t>
            </a:r>
          </a:p>
          <a:p>
            <a:endParaRPr lang="en-US" dirty="0"/>
          </a:p>
          <a:p>
            <a:r>
              <a:rPr lang="en-US" dirty="0"/>
              <a:t>There are </a:t>
            </a:r>
            <a:r>
              <a:rPr lang="en-US" dirty="0" err="1"/>
              <a:t>rhetorics</a:t>
            </a:r>
            <a:r>
              <a:rPr lang="en-US" dirty="0"/>
              <a:t> that cover some of the pieces but not all; we wanted more examples and explanations out of the disciplines most relevant to SMSU students.</a:t>
            </a:r>
          </a:p>
        </p:txBody>
      </p:sp>
      <p:sp>
        <p:nvSpPr>
          <p:cNvPr id="4" name="Slide Number Placeholder 3"/>
          <p:cNvSpPr>
            <a:spLocks noGrp="1"/>
          </p:cNvSpPr>
          <p:nvPr>
            <p:ph type="sldNum" sz="quarter" idx="10"/>
          </p:nvPr>
        </p:nvSpPr>
        <p:spPr/>
        <p:txBody>
          <a:bodyPr/>
          <a:lstStyle/>
          <a:p>
            <a:fld id="{6670A385-5C9D-E74F-A307-7A6028DF128C}" type="slidenum">
              <a:rPr lang="en-US" smtClean="0"/>
              <a:t>5</a:t>
            </a:fld>
            <a:endParaRPr lang="en-US"/>
          </a:p>
        </p:txBody>
      </p:sp>
    </p:spTree>
    <p:extLst>
      <p:ext uri="{BB962C8B-B14F-4D97-AF65-F5344CB8AC3E}">
        <p14:creationId xmlns:p14="http://schemas.microsoft.com/office/powerpoint/2010/main" val="119082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Hyperlinked throughout, cross-referenced (multiple ways to arrive at the different types of information listed on this slide)</a:t>
            </a:r>
          </a:p>
          <a:p>
            <a:endParaRPr lang="en-US" dirty="0"/>
          </a:p>
          <a:p>
            <a:r>
              <a:rPr lang="en-US" dirty="0"/>
              <a:t>TABLE OF</a:t>
            </a:r>
            <a:r>
              <a:rPr lang="en-US" baseline="0" dirty="0"/>
              <a:t> CONTENTS: </a:t>
            </a:r>
            <a:endParaRPr lang="en-US" dirty="0"/>
          </a:p>
          <a:p>
            <a:r>
              <a:rPr lang="en-US" dirty="0"/>
              <a:t>In the first section, there are many SHORT videos of students</a:t>
            </a:r>
            <a:r>
              <a:rPr lang="en-US" baseline="0" dirty="0"/>
              <a:t> explaining the value of the course and explaining how to recognize genres of sources. Using students in videos pulls students in to view them.</a:t>
            </a:r>
          </a:p>
          <a:p>
            <a:r>
              <a:rPr lang="en-US" baseline="0" dirty="0"/>
              <a:t>The LIBRARY section has multiple videos from our own librarians (they are often required to do a library consultation for this course). There videos are much longer. We intend to have the videos over 10 minutes broken into shorter videos. </a:t>
            </a:r>
          </a:p>
          <a:p>
            <a:r>
              <a:rPr lang="en-US" baseline="0" dirty="0"/>
              <a:t>The Environmental Science section is the best to pull up and walk through, since all the components are there. This documentation section is particularly noteworthy because it highlights the customizability of this text. (Note the headline that says Documentation in Environmental Science </a:t>
            </a:r>
            <a:r>
              <a:rPr lang="en-US" i="1" u="sng" baseline="0" dirty="0"/>
              <a:t>at SMSU</a:t>
            </a:r>
            <a:r>
              <a:rPr lang="en-US" i="1" baseline="0" dirty="0"/>
              <a:t>.) </a:t>
            </a:r>
          </a:p>
          <a:p>
            <a:r>
              <a:rPr lang="en-US" i="0" baseline="0" dirty="0">
                <a:solidFill>
                  <a:srgbClr val="FFFF00"/>
                </a:solidFill>
              </a:rPr>
              <a:t>Sections on Ethics and Standards of Practice link back to Amanda’s section on commonplaces. </a:t>
            </a:r>
          </a:p>
          <a:p>
            <a:r>
              <a:rPr lang="en-US" i="0" baseline="0" dirty="0"/>
              <a:t>Emphasis on videos</a:t>
            </a:r>
          </a:p>
          <a:p>
            <a:endParaRPr lang="en-US" i="0" baseline="0" dirty="0"/>
          </a:p>
        </p:txBody>
      </p:sp>
      <p:sp>
        <p:nvSpPr>
          <p:cNvPr id="4" name="Slide Number Placeholder 3"/>
          <p:cNvSpPr>
            <a:spLocks noGrp="1"/>
          </p:cNvSpPr>
          <p:nvPr>
            <p:ph type="sldNum" sz="quarter" idx="10"/>
          </p:nvPr>
        </p:nvSpPr>
        <p:spPr/>
        <p:txBody>
          <a:bodyPr/>
          <a:lstStyle/>
          <a:p>
            <a:fld id="{6670A385-5C9D-E74F-A307-7A6028DF128C}" type="slidenum">
              <a:rPr lang="en-US" smtClean="0"/>
              <a:t>6</a:t>
            </a:fld>
            <a:endParaRPr lang="en-US"/>
          </a:p>
        </p:txBody>
      </p:sp>
    </p:spTree>
    <p:extLst>
      <p:ext uri="{BB962C8B-B14F-4D97-AF65-F5344CB8AC3E}">
        <p14:creationId xmlns:p14="http://schemas.microsoft.com/office/powerpoint/2010/main" val="291945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for repository version</a:t>
            </a:r>
          </a:p>
        </p:txBody>
      </p:sp>
      <p:sp>
        <p:nvSpPr>
          <p:cNvPr id="4" name="Slide Number Placeholder 3"/>
          <p:cNvSpPr>
            <a:spLocks noGrp="1"/>
          </p:cNvSpPr>
          <p:nvPr>
            <p:ph type="sldNum" sz="quarter" idx="10"/>
          </p:nvPr>
        </p:nvSpPr>
        <p:spPr/>
        <p:txBody>
          <a:bodyPr/>
          <a:lstStyle/>
          <a:p>
            <a:fld id="{6670A385-5C9D-E74F-A307-7A6028DF128C}" type="slidenum">
              <a:rPr lang="en-US" smtClean="0"/>
              <a:t>7</a:t>
            </a:fld>
            <a:endParaRPr lang="en-US"/>
          </a:p>
        </p:txBody>
      </p:sp>
    </p:spTree>
    <p:extLst>
      <p:ext uri="{BB962C8B-B14F-4D97-AF65-F5344CB8AC3E}">
        <p14:creationId xmlns:p14="http://schemas.microsoft.com/office/powerpoint/2010/main" val="1600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for repository version</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8</a:t>
            </a:fld>
            <a:endParaRPr lang="en-US"/>
          </a:p>
        </p:txBody>
      </p:sp>
    </p:spTree>
    <p:extLst>
      <p:ext uri="{BB962C8B-B14F-4D97-AF65-F5344CB8AC3E}">
        <p14:creationId xmlns:p14="http://schemas.microsoft.com/office/powerpoint/2010/main" val="6624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for repository version</a:t>
            </a:r>
          </a:p>
          <a:p>
            <a:endParaRPr lang="en-US" dirty="0"/>
          </a:p>
        </p:txBody>
      </p:sp>
      <p:sp>
        <p:nvSpPr>
          <p:cNvPr id="4" name="Slide Number Placeholder 3"/>
          <p:cNvSpPr>
            <a:spLocks noGrp="1"/>
          </p:cNvSpPr>
          <p:nvPr>
            <p:ph type="sldNum" sz="quarter" idx="10"/>
          </p:nvPr>
        </p:nvSpPr>
        <p:spPr/>
        <p:txBody>
          <a:bodyPr/>
          <a:lstStyle/>
          <a:p>
            <a:fld id="{6670A385-5C9D-E74F-A307-7A6028DF128C}" type="slidenum">
              <a:rPr lang="en-US" smtClean="0"/>
              <a:t>9</a:t>
            </a:fld>
            <a:endParaRPr lang="en-US"/>
          </a:p>
        </p:txBody>
      </p:sp>
    </p:spTree>
    <p:extLst>
      <p:ext uri="{BB962C8B-B14F-4D97-AF65-F5344CB8AC3E}">
        <p14:creationId xmlns:p14="http://schemas.microsoft.com/office/powerpoint/2010/main" val="251747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434B-796F-674A-8690-BA6FAC87E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FA1C2F-6033-384C-9770-D10094297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FE3B45C-6C17-F34F-828D-AC18AFAD9870}"/>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32199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399E-A5AE-F74E-A8EA-2C14041E96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34EDA7-BC8D-E143-B723-CADD4EBE1A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B782BD3-E781-8745-AD65-AB9E498C3F60}"/>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3304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F18B2-4A81-2046-A9D0-CB7571611A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8D04D7-8D76-1844-926C-078FEF0F1D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FE6281C-E1F5-1649-A86D-50736CE03AF4}"/>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150205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B202-05B2-DA44-8008-B018E6F10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6ECB1-1891-4845-B3A5-1DD4AA091D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83688C-3F0D-7648-8C7E-353A94030BCA}"/>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2306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A0EB-FFDF-C441-81E8-7FF32EB111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231E39-0873-C54F-AB6A-2DA404F04C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4AABF50-D3FB-3F41-8A7F-89B8137D99C6}"/>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176234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CCDB-44F2-AE4C-B69D-50E2772BE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4C5B3-D1E8-5D42-8C8D-16E2905AA7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B8401-2C1C-0546-9564-4A6D9FF618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34EADC8-77A4-864D-9AFC-D024E6F0C4BF}"/>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15856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EF97-B4ED-3A4C-8C41-DDFD32E4F1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879707-FF8D-D149-8BF9-626526F3AD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72F273-5021-3C4B-8A10-2C00AC9EF8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0468A8-1A6C-DC4C-A24D-CE7A8440B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6CD106-39D5-584C-9265-874B365E6D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76495C6-1EA1-4945-BCE0-1ABFE8A4DC0A}"/>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283912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2810-8698-C245-9D36-4A5E770F109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1D5D54A-1E96-A34E-90A6-D72FBD3706A2}"/>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318557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C9E0D2-8609-8744-AB42-9AFC14DB2CFB}"/>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194836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A84F-CE12-E749-B8A9-3244D1892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F1ACA-BE4F-8C4B-986B-661B4E428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E6C205-9B25-AE4B-A571-C5BED90F35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8C4EF3AB-C165-BF4E-8156-1AF8B98B88C9}"/>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428403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99E67-52F7-594E-9009-C61522F5D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0CD085-8252-B049-A1F2-F208F4F0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A00C57-5D85-1040-8568-9A386D5C7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E46303BA-24AD-B645-9552-D9E1B2289F52}"/>
              </a:ext>
            </a:extLst>
          </p:cNvPr>
          <p:cNvSpPr>
            <a:spLocks noGrp="1"/>
          </p:cNvSpPr>
          <p:nvPr>
            <p:ph type="ftr" sz="quarter" idx="11"/>
          </p:nvPr>
        </p:nvSpPr>
        <p:spPr/>
        <p:txBody>
          <a:bodyPr/>
          <a:lstStyle/>
          <a:p>
            <a:r>
              <a:rPr lang="en-US" dirty="0" err="1"/>
              <a:t>otb.smsu.edu</a:t>
            </a:r>
            <a:endParaRPr lang="en-US" dirty="0"/>
          </a:p>
        </p:txBody>
      </p:sp>
    </p:spTree>
    <p:extLst>
      <p:ext uri="{BB962C8B-B14F-4D97-AF65-F5344CB8AC3E}">
        <p14:creationId xmlns:p14="http://schemas.microsoft.com/office/powerpoint/2010/main" val="228558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403D8-88D7-1A44-966E-32E50FE3B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706890-00B7-7344-8519-FEAD96578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E0200AA-307A-1841-B45B-95D0C3CCA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t>otb.smsu.edu</a:t>
            </a:r>
            <a:endParaRPr lang="en-US" dirty="0"/>
          </a:p>
        </p:txBody>
      </p:sp>
      <p:pic>
        <p:nvPicPr>
          <p:cNvPr id="8" name="Picture 7">
            <a:extLst>
              <a:ext uri="{FF2B5EF4-FFF2-40B4-BE49-F238E27FC236}">
                <a16:creationId xmlns:a16="http://schemas.microsoft.com/office/drawing/2014/main" id="{6BF81DCB-18D3-4449-B599-4D0B5426C8C6}"/>
              </a:ext>
            </a:extLst>
          </p:cNvPr>
          <p:cNvPicPr>
            <a:picLocks noChangeAspect="1"/>
          </p:cNvPicPr>
          <p:nvPr userDrawn="1"/>
        </p:nvPicPr>
        <p:blipFill>
          <a:blip r:embed="rId13"/>
          <a:stretch>
            <a:fillRect/>
          </a:stretch>
        </p:blipFill>
        <p:spPr>
          <a:xfrm>
            <a:off x="10363353" y="5123012"/>
            <a:ext cx="1534864" cy="1598463"/>
          </a:xfrm>
          <a:prstGeom prst="rect">
            <a:avLst/>
          </a:prstGeom>
        </p:spPr>
      </p:pic>
    </p:spTree>
    <p:extLst>
      <p:ext uri="{BB962C8B-B14F-4D97-AF65-F5344CB8AC3E}">
        <p14:creationId xmlns:p14="http://schemas.microsoft.com/office/powerpoint/2010/main" val="1641822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tb.s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otb.smsu.edu/annotated-works1/envscience-student-annotated-Effects%20of%20barley%20extract%20on%20the%20growth%20of%20alga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dBEbBka01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196"/>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7545-EAF7-EE47-BF48-C9EEA8D5A17E}"/>
              </a:ext>
            </a:extLst>
          </p:cNvPr>
          <p:cNvSpPr>
            <a:spLocks noGrp="1"/>
          </p:cNvSpPr>
          <p:nvPr>
            <p:ph type="ctrTitle"/>
          </p:nvPr>
        </p:nvSpPr>
        <p:spPr/>
        <p:txBody>
          <a:bodyPr>
            <a:normAutofit fontScale="90000"/>
          </a:bodyPr>
          <a:lstStyle/>
          <a:p>
            <a:r>
              <a:rPr lang="en-US" dirty="0"/>
              <a:t>Creating an Interdisciplinary Online Textbook: A Case Study, and an Invitation to Contribute</a:t>
            </a:r>
          </a:p>
        </p:txBody>
      </p:sp>
      <p:sp>
        <p:nvSpPr>
          <p:cNvPr id="3" name="Subtitle 2">
            <a:extLst>
              <a:ext uri="{FF2B5EF4-FFF2-40B4-BE49-F238E27FC236}">
                <a16:creationId xmlns:a16="http://schemas.microsoft.com/office/drawing/2014/main" id="{D2907CE9-17BE-7A4A-8012-42DF6AAF7682}"/>
              </a:ext>
            </a:extLst>
          </p:cNvPr>
          <p:cNvSpPr>
            <a:spLocks noGrp="1"/>
          </p:cNvSpPr>
          <p:nvPr>
            <p:ph type="subTitle" idx="1"/>
          </p:nvPr>
        </p:nvSpPr>
        <p:spPr>
          <a:xfrm>
            <a:off x="1524000" y="3701143"/>
            <a:ext cx="9144000" cy="1556657"/>
          </a:xfrm>
        </p:spPr>
        <p:txBody>
          <a:bodyPr/>
          <a:lstStyle/>
          <a:p>
            <a:endParaRPr lang="en-US" dirty="0"/>
          </a:p>
        </p:txBody>
      </p:sp>
      <p:sp>
        <p:nvSpPr>
          <p:cNvPr id="10" name="TextBox 9">
            <a:extLst>
              <a:ext uri="{FF2B5EF4-FFF2-40B4-BE49-F238E27FC236}">
                <a16:creationId xmlns:a16="http://schemas.microsoft.com/office/drawing/2014/main" id="{870F4A30-B1A3-EA49-9CC6-3E24ECA049C1}"/>
              </a:ext>
            </a:extLst>
          </p:cNvPr>
          <p:cNvSpPr txBox="1"/>
          <p:nvPr/>
        </p:nvSpPr>
        <p:spPr>
          <a:xfrm>
            <a:off x="1710048" y="4417620"/>
            <a:ext cx="8874828" cy="369332"/>
          </a:xfrm>
          <a:prstGeom prst="rect">
            <a:avLst/>
          </a:prstGeom>
          <a:noFill/>
        </p:spPr>
        <p:txBody>
          <a:bodyPr wrap="square" rtlCol="0">
            <a:spAutoFit/>
          </a:bodyPr>
          <a:lstStyle/>
          <a:p>
            <a:r>
              <a:rPr lang="en-US" dirty="0"/>
              <a:t>Amanda Bemer, Lori Baker, &amp; Lisa Lucas Hurst, Southwest Minnesota State University</a:t>
            </a:r>
          </a:p>
        </p:txBody>
      </p:sp>
      <p:sp>
        <p:nvSpPr>
          <p:cNvPr id="6" name="TextBox 5">
            <a:extLst>
              <a:ext uri="{FF2B5EF4-FFF2-40B4-BE49-F238E27FC236}">
                <a16:creationId xmlns:a16="http://schemas.microsoft.com/office/drawing/2014/main" id="{AFCC1970-84E3-9145-AE4E-91CE30165797}"/>
              </a:ext>
            </a:extLst>
          </p:cNvPr>
          <p:cNvSpPr txBox="1"/>
          <p:nvPr/>
        </p:nvSpPr>
        <p:spPr>
          <a:xfrm>
            <a:off x="3514725" y="5843588"/>
            <a:ext cx="5186363" cy="369332"/>
          </a:xfrm>
          <a:prstGeom prst="rect">
            <a:avLst/>
          </a:prstGeom>
          <a:noFill/>
        </p:spPr>
        <p:txBody>
          <a:bodyPr wrap="square" rtlCol="0">
            <a:spAutoFit/>
          </a:bodyPr>
          <a:lstStyle/>
          <a:p>
            <a:r>
              <a:rPr lang="en-US" dirty="0"/>
              <a:t>Link to Textbook:  </a:t>
            </a:r>
            <a:r>
              <a:rPr lang="en-US" dirty="0">
                <a:hlinkClick r:id="rId3"/>
              </a:rPr>
              <a:t>http://otb.smsu.edu/</a:t>
            </a:r>
            <a:endParaRPr lang="en-US" dirty="0"/>
          </a:p>
        </p:txBody>
      </p:sp>
    </p:spTree>
    <p:extLst>
      <p:ext uri="{BB962C8B-B14F-4D97-AF65-F5344CB8AC3E}">
        <p14:creationId xmlns:p14="http://schemas.microsoft.com/office/powerpoint/2010/main" val="268297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FBBB96-AEF0-A542-A4FB-27D5BB2F5012}"/>
              </a:ext>
            </a:extLst>
          </p:cNvPr>
          <p:cNvPicPr>
            <a:picLocks noChangeAspect="1"/>
          </p:cNvPicPr>
          <p:nvPr/>
        </p:nvPicPr>
        <p:blipFill>
          <a:blip r:embed="rId3"/>
          <a:stretch>
            <a:fillRect/>
          </a:stretch>
        </p:blipFill>
        <p:spPr>
          <a:xfrm>
            <a:off x="149277" y="0"/>
            <a:ext cx="9067126" cy="6858000"/>
          </a:xfrm>
          <a:prstGeom prst="rect">
            <a:avLst/>
          </a:prstGeom>
        </p:spPr>
      </p:pic>
    </p:spTree>
    <p:extLst>
      <p:ext uri="{BB962C8B-B14F-4D97-AF65-F5344CB8AC3E}">
        <p14:creationId xmlns:p14="http://schemas.microsoft.com/office/powerpoint/2010/main" val="157057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F3903-60FD-9B43-A83C-042523E1A3C8}"/>
              </a:ext>
            </a:extLst>
          </p:cNvPr>
          <p:cNvPicPr>
            <a:picLocks noChangeAspect="1"/>
          </p:cNvPicPr>
          <p:nvPr/>
        </p:nvPicPr>
        <p:blipFill>
          <a:blip r:embed="rId3"/>
          <a:stretch>
            <a:fillRect/>
          </a:stretch>
        </p:blipFill>
        <p:spPr>
          <a:xfrm>
            <a:off x="245919" y="338282"/>
            <a:ext cx="9876039" cy="6228773"/>
          </a:xfrm>
          <a:prstGeom prst="rect">
            <a:avLst/>
          </a:prstGeom>
        </p:spPr>
      </p:pic>
    </p:spTree>
    <p:extLst>
      <p:ext uri="{BB962C8B-B14F-4D97-AF65-F5344CB8AC3E}">
        <p14:creationId xmlns:p14="http://schemas.microsoft.com/office/powerpoint/2010/main" val="381498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F5D3B-7550-4F46-9576-22A477D92165}"/>
              </a:ext>
            </a:extLst>
          </p:cNvPr>
          <p:cNvPicPr>
            <a:picLocks noChangeAspect="1"/>
          </p:cNvPicPr>
          <p:nvPr/>
        </p:nvPicPr>
        <p:blipFill>
          <a:blip r:embed="rId3"/>
          <a:stretch>
            <a:fillRect/>
          </a:stretch>
        </p:blipFill>
        <p:spPr>
          <a:xfrm>
            <a:off x="84284" y="282863"/>
            <a:ext cx="9926418" cy="6201064"/>
          </a:xfrm>
          <a:prstGeom prst="rect">
            <a:avLst/>
          </a:prstGeom>
        </p:spPr>
      </p:pic>
    </p:spTree>
    <p:extLst>
      <p:ext uri="{BB962C8B-B14F-4D97-AF65-F5344CB8AC3E}">
        <p14:creationId xmlns:p14="http://schemas.microsoft.com/office/powerpoint/2010/main" val="400287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74F1-4BE5-E44F-8AC9-6D0CE07B64FA}"/>
              </a:ext>
            </a:extLst>
          </p:cNvPr>
          <p:cNvSpPr>
            <a:spLocks noGrp="1"/>
          </p:cNvSpPr>
          <p:nvPr>
            <p:ph type="title"/>
          </p:nvPr>
        </p:nvSpPr>
        <p:spPr>
          <a:xfrm>
            <a:off x="838200" y="365126"/>
            <a:ext cx="10515600" cy="474630"/>
          </a:xfrm>
        </p:spPr>
        <p:txBody>
          <a:bodyPr>
            <a:normAutofit fontScale="90000"/>
          </a:bodyPr>
          <a:lstStyle/>
          <a:p>
            <a:r>
              <a:rPr lang="en-US" dirty="0"/>
              <a:t>Timeline</a:t>
            </a:r>
          </a:p>
        </p:txBody>
      </p:sp>
      <p:sp>
        <p:nvSpPr>
          <p:cNvPr id="3" name="Content Placeholder 2">
            <a:extLst>
              <a:ext uri="{FF2B5EF4-FFF2-40B4-BE49-F238E27FC236}">
                <a16:creationId xmlns:a16="http://schemas.microsoft.com/office/drawing/2014/main" id="{C2AB51A8-C445-FD4E-8C00-79A18DCF1D1C}"/>
              </a:ext>
            </a:extLst>
          </p:cNvPr>
          <p:cNvSpPr>
            <a:spLocks noGrp="1"/>
          </p:cNvSpPr>
          <p:nvPr>
            <p:ph idx="1"/>
          </p:nvPr>
        </p:nvSpPr>
        <p:spPr>
          <a:xfrm>
            <a:off x="838200" y="1175657"/>
            <a:ext cx="9663113" cy="5001306"/>
          </a:xfrm>
        </p:spPr>
        <p:txBody>
          <a:bodyPr>
            <a:normAutofit fontScale="55000" lnSpcReduction="20000"/>
          </a:bodyPr>
          <a:lstStyle/>
          <a:p>
            <a:r>
              <a:rPr lang="en-US" dirty="0"/>
              <a:t>November 2015 Initial discussions</a:t>
            </a:r>
          </a:p>
          <a:p>
            <a:r>
              <a:rPr lang="en-US" dirty="0"/>
              <a:t>December 2015 Grant due </a:t>
            </a:r>
          </a:p>
          <a:p>
            <a:r>
              <a:rPr lang="en-US" dirty="0"/>
              <a:t>February 2016 Grant awarded </a:t>
            </a:r>
          </a:p>
          <a:p>
            <a:r>
              <a:rPr lang="en-US" dirty="0"/>
              <a:t>Spring 2016 Design and prompts for faculty created; first call for materials</a:t>
            </a:r>
          </a:p>
          <a:p>
            <a:r>
              <a:rPr lang="en-US" dirty="0"/>
              <a:t>Spring 2016 Legal and technical planning </a:t>
            </a:r>
          </a:p>
          <a:p>
            <a:r>
              <a:rPr lang="en-US" dirty="0"/>
              <a:t>Summer 2016 to now Faculty development of materials </a:t>
            </a:r>
          </a:p>
          <a:p>
            <a:r>
              <a:rPr lang="en-US" dirty="0"/>
              <a:t>Fall 2016 Second call for materials; hiring of students for videoing, captioning, and animating the annotations</a:t>
            </a:r>
          </a:p>
          <a:p>
            <a:r>
              <a:rPr lang="en-US" dirty="0"/>
              <a:t>Fall 2016 – Spring 2017 Videos of faculty and students; student developed the annotation pop-up </a:t>
            </a:r>
          </a:p>
          <a:p>
            <a:r>
              <a:rPr lang="en-US" dirty="0"/>
              <a:t>Summer 2016 – Spring 2017 Campus changeover to a new web content system (delay in making it public)</a:t>
            </a:r>
          </a:p>
          <a:p>
            <a:r>
              <a:rPr lang="en-US" dirty="0"/>
              <a:t>Spring 2017 Pilot sections of the text in two 251 classes</a:t>
            </a:r>
          </a:p>
          <a:p>
            <a:r>
              <a:rPr lang="en-US" dirty="0"/>
              <a:t>Spring 2017 Debut to campus with reception</a:t>
            </a:r>
          </a:p>
          <a:p>
            <a:r>
              <a:rPr lang="en-US" dirty="0"/>
              <a:t>Fall 2017 -- Spring 2018 Ongoing development of additional disciplinary perspectives and textbook components</a:t>
            </a:r>
          </a:p>
          <a:p>
            <a:r>
              <a:rPr lang="en-US" dirty="0"/>
              <a:t>Spring 2018 Filming of Shark Tank Video</a:t>
            </a:r>
          </a:p>
          <a:p>
            <a:r>
              <a:rPr lang="en-US" dirty="0"/>
              <a:t>Spring 2018 Exhibited at Shark Tank Open</a:t>
            </a:r>
          </a:p>
          <a:p>
            <a:r>
              <a:rPr lang="en-US" dirty="0"/>
              <a:t>Spring 2018 Analytics and evaluation of usage and design</a:t>
            </a:r>
          </a:p>
          <a:p>
            <a:r>
              <a:rPr lang="en-US" dirty="0"/>
              <a:t>Summer 2018 Moving forward with continued development of content and opening up contributions from outside of SMSU</a:t>
            </a:r>
          </a:p>
          <a:p>
            <a:endParaRPr lang="en-US" dirty="0"/>
          </a:p>
          <a:p>
            <a:endParaRPr lang="en-US" dirty="0"/>
          </a:p>
          <a:p>
            <a:endParaRPr lang="en-US" dirty="0"/>
          </a:p>
        </p:txBody>
      </p:sp>
    </p:spTree>
    <p:extLst>
      <p:ext uri="{BB962C8B-B14F-4D97-AF65-F5344CB8AC3E}">
        <p14:creationId xmlns:p14="http://schemas.microsoft.com/office/powerpoint/2010/main" val="6390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F7F7-C73F-2540-858C-7B636251D7FF}"/>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1234B50D-5412-7D44-8536-C0BD82AA6F54}"/>
              </a:ext>
            </a:extLst>
          </p:cNvPr>
          <p:cNvSpPr>
            <a:spLocks noGrp="1"/>
          </p:cNvSpPr>
          <p:nvPr>
            <p:ph idx="1"/>
          </p:nvPr>
        </p:nvSpPr>
        <p:spPr/>
        <p:txBody>
          <a:bodyPr/>
          <a:lstStyle/>
          <a:p>
            <a:r>
              <a:rPr lang="en-US" dirty="0"/>
              <a:t>Now that we’ve shown you what we did overall, what are the types of issues or questions that are popping up for you?</a:t>
            </a:r>
          </a:p>
        </p:txBody>
      </p:sp>
    </p:spTree>
    <p:extLst>
      <p:ext uri="{BB962C8B-B14F-4D97-AF65-F5344CB8AC3E}">
        <p14:creationId xmlns:p14="http://schemas.microsoft.com/office/powerpoint/2010/main" val="102774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3033-2E28-C04A-9129-8584692B44A9}"/>
              </a:ext>
            </a:extLst>
          </p:cNvPr>
          <p:cNvSpPr>
            <a:spLocks noGrp="1"/>
          </p:cNvSpPr>
          <p:nvPr>
            <p:ph type="title"/>
          </p:nvPr>
        </p:nvSpPr>
        <p:spPr/>
        <p:txBody>
          <a:bodyPr/>
          <a:lstStyle/>
          <a:p>
            <a:r>
              <a:rPr lang="en-US" dirty="0"/>
              <a:t>Aspects of the Creation Process</a:t>
            </a:r>
          </a:p>
        </p:txBody>
      </p:sp>
      <p:sp>
        <p:nvSpPr>
          <p:cNvPr id="3" name="Content Placeholder 2">
            <a:extLst>
              <a:ext uri="{FF2B5EF4-FFF2-40B4-BE49-F238E27FC236}">
                <a16:creationId xmlns:a16="http://schemas.microsoft.com/office/drawing/2014/main" id="{DCC1AE7E-78DC-9B4E-A87E-9EA7F3DCF964}"/>
              </a:ext>
            </a:extLst>
          </p:cNvPr>
          <p:cNvSpPr>
            <a:spLocks noGrp="1"/>
          </p:cNvSpPr>
          <p:nvPr>
            <p:ph idx="1"/>
          </p:nvPr>
        </p:nvSpPr>
        <p:spPr/>
        <p:txBody>
          <a:bodyPr/>
          <a:lstStyle/>
          <a:p>
            <a:r>
              <a:rPr lang="en-US" dirty="0"/>
              <a:t>Collaboration</a:t>
            </a:r>
          </a:p>
          <a:p>
            <a:r>
              <a:rPr lang="en-US" dirty="0"/>
              <a:t>Technology</a:t>
            </a:r>
          </a:p>
          <a:p>
            <a:r>
              <a:rPr lang="en-US" dirty="0"/>
              <a:t>Legal </a:t>
            </a:r>
          </a:p>
          <a:p>
            <a:r>
              <a:rPr lang="en-US" dirty="0"/>
              <a:t>Costs/Budget</a:t>
            </a:r>
          </a:p>
        </p:txBody>
      </p:sp>
    </p:spTree>
    <p:extLst>
      <p:ext uri="{BB962C8B-B14F-4D97-AF65-F5344CB8AC3E}">
        <p14:creationId xmlns:p14="http://schemas.microsoft.com/office/powerpoint/2010/main" val="369449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1AB9-67B1-7649-9E64-B6F1A43BF3FD}"/>
              </a:ext>
            </a:extLst>
          </p:cNvPr>
          <p:cNvSpPr>
            <a:spLocks noGrp="1"/>
          </p:cNvSpPr>
          <p:nvPr>
            <p:ph type="title"/>
          </p:nvPr>
        </p:nvSpPr>
        <p:spPr>
          <a:xfrm>
            <a:off x="838200" y="592931"/>
            <a:ext cx="10515600" cy="1325563"/>
          </a:xfrm>
        </p:spPr>
        <p:txBody>
          <a:bodyPr/>
          <a:lstStyle/>
          <a:p>
            <a:r>
              <a:rPr lang="en-US" dirty="0"/>
              <a:t>Collaboration</a:t>
            </a:r>
          </a:p>
        </p:txBody>
      </p:sp>
      <p:sp>
        <p:nvSpPr>
          <p:cNvPr id="3" name="Content Placeholder 2">
            <a:extLst>
              <a:ext uri="{FF2B5EF4-FFF2-40B4-BE49-F238E27FC236}">
                <a16:creationId xmlns:a16="http://schemas.microsoft.com/office/drawing/2014/main" id="{3C824850-E485-824D-BF17-F970FCE87D53}"/>
              </a:ext>
            </a:extLst>
          </p:cNvPr>
          <p:cNvSpPr>
            <a:spLocks noGrp="1"/>
          </p:cNvSpPr>
          <p:nvPr>
            <p:ph idx="1"/>
          </p:nvPr>
        </p:nvSpPr>
        <p:spPr/>
        <p:txBody>
          <a:bodyPr>
            <a:normAutofit lnSpcReduction="10000"/>
          </a:bodyPr>
          <a:lstStyle/>
          <a:p>
            <a:r>
              <a:rPr lang="en-US" dirty="0"/>
              <a:t>Collaborated With multiple stakeholders</a:t>
            </a:r>
          </a:p>
          <a:p>
            <a:pPr lvl="1"/>
            <a:r>
              <a:rPr lang="en-US" dirty="0"/>
              <a:t>Initial Grant-writing Group and Department</a:t>
            </a:r>
          </a:p>
          <a:p>
            <a:pPr lvl="1"/>
            <a:r>
              <a:rPr lang="en-US" dirty="0"/>
              <a:t>Interdisciplinary Faculty</a:t>
            </a:r>
          </a:p>
          <a:p>
            <a:pPr lvl="1"/>
            <a:r>
              <a:rPr lang="en-US" dirty="0"/>
              <a:t>IT</a:t>
            </a:r>
          </a:p>
          <a:p>
            <a:pPr lvl="1"/>
            <a:r>
              <a:rPr lang="en-US" dirty="0"/>
              <a:t>Business Services and Administration</a:t>
            </a:r>
          </a:p>
          <a:p>
            <a:pPr lvl="1"/>
            <a:r>
              <a:rPr lang="en-US" dirty="0" err="1"/>
              <a:t>MinnState</a:t>
            </a:r>
            <a:endParaRPr lang="en-US" dirty="0"/>
          </a:p>
          <a:p>
            <a:pPr lvl="1"/>
            <a:r>
              <a:rPr lang="en-US" dirty="0"/>
              <a:t>Student Workers</a:t>
            </a:r>
          </a:p>
          <a:p>
            <a:pPr lvl="1"/>
            <a:r>
              <a:rPr lang="en-US" dirty="0"/>
              <a:t>Students Using the Text </a:t>
            </a:r>
          </a:p>
          <a:p>
            <a:r>
              <a:rPr lang="en-US" dirty="0"/>
              <a:t>Future collaboration</a:t>
            </a:r>
          </a:p>
          <a:p>
            <a:pPr lvl="1"/>
            <a:r>
              <a:rPr lang="en-US" dirty="0"/>
              <a:t>Reaching out beyond SMSU</a:t>
            </a:r>
          </a:p>
          <a:p>
            <a:r>
              <a:rPr lang="en-US" dirty="0"/>
              <a:t>Lessons learned</a:t>
            </a:r>
          </a:p>
        </p:txBody>
      </p:sp>
    </p:spTree>
    <p:extLst>
      <p:ext uri="{BB962C8B-B14F-4D97-AF65-F5344CB8AC3E}">
        <p14:creationId xmlns:p14="http://schemas.microsoft.com/office/powerpoint/2010/main" val="77303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6852-F35D-AE44-BDD5-D783B40FB849}"/>
              </a:ext>
            </a:extLst>
          </p:cNvPr>
          <p:cNvSpPr>
            <a:spLocks noGrp="1"/>
          </p:cNvSpPr>
          <p:nvPr>
            <p:ph type="title"/>
          </p:nvPr>
        </p:nvSpPr>
        <p:spPr/>
        <p:txBody>
          <a:bodyPr/>
          <a:lstStyle/>
          <a:p>
            <a:r>
              <a:rPr lang="en-US" dirty="0"/>
              <a:t>Technology</a:t>
            </a:r>
          </a:p>
        </p:txBody>
      </p:sp>
      <p:pic>
        <p:nvPicPr>
          <p:cNvPr id="7" name="Picture 6">
            <a:extLst>
              <a:ext uri="{FF2B5EF4-FFF2-40B4-BE49-F238E27FC236}">
                <a16:creationId xmlns:a16="http://schemas.microsoft.com/office/drawing/2014/main" id="{D3223295-5E14-4245-AF90-3DF7893652E7}"/>
              </a:ext>
            </a:extLst>
          </p:cNvPr>
          <p:cNvPicPr>
            <a:picLocks noChangeAspect="1"/>
          </p:cNvPicPr>
          <p:nvPr/>
        </p:nvPicPr>
        <p:blipFill>
          <a:blip r:embed="rId3"/>
          <a:stretch>
            <a:fillRect/>
          </a:stretch>
        </p:blipFill>
        <p:spPr>
          <a:xfrm>
            <a:off x="7368552" y="1370806"/>
            <a:ext cx="2720408" cy="4838700"/>
          </a:xfrm>
          <a:prstGeom prst="rect">
            <a:avLst/>
          </a:prstGeom>
        </p:spPr>
      </p:pic>
      <p:pic>
        <p:nvPicPr>
          <p:cNvPr id="11" name="Picture 10">
            <a:extLst>
              <a:ext uri="{FF2B5EF4-FFF2-40B4-BE49-F238E27FC236}">
                <a16:creationId xmlns:a16="http://schemas.microsoft.com/office/drawing/2014/main" id="{25890517-FB99-6A40-B503-06AD7617A2CB}"/>
              </a:ext>
            </a:extLst>
          </p:cNvPr>
          <p:cNvPicPr>
            <a:picLocks noChangeAspect="1"/>
          </p:cNvPicPr>
          <p:nvPr/>
        </p:nvPicPr>
        <p:blipFill>
          <a:blip r:embed="rId4"/>
          <a:stretch>
            <a:fillRect/>
          </a:stretch>
        </p:blipFill>
        <p:spPr>
          <a:xfrm>
            <a:off x="609600" y="1690688"/>
            <a:ext cx="6171011" cy="3134408"/>
          </a:xfrm>
          <a:prstGeom prst="rect">
            <a:avLst/>
          </a:prstGeom>
        </p:spPr>
      </p:pic>
      <p:sp>
        <p:nvSpPr>
          <p:cNvPr id="12" name="TextBox 11">
            <a:extLst>
              <a:ext uri="{FF2B5EF4-FFF2-40B4-BE49-F238E27FC236}">
                <a16:creationId xmlns:a16="http://schemas.microsoft.com/office/drawing/2014/main" id="{F9D09E52-56AD-8643-8F78-8C1F0755CBA0}"/>
              </a:ext>
            </a:extLst>
          </p:cNvPr>
          <p:cNvSpPr txBox="1"/>
          <p:nvPr/>
        </p:nvSpPr>
        <p:spPr>
          <a:xfrm>
            <a:off x="609600" y="4972050"/>
            <a:ext cx="2609850" cy="369332"/>
          </a:xfrm>
          <a:prstGeom prst="rect">
            <a:avLst/>
          </a:prstGeom>
          <a:noFill/>
        </p:spPr>
        <p:txBody>
          <a:bodyPr wrap="square" rtlCol="0">
            <a:spAutoFit/>
          </a:bodyPr>
          <a:lstStyle/>
          <a:p>
            <a:r>
              <a:rPr lang="en-US" dirty="0"/>
              <a:t>Desktop version of site</a:t>
            </a:r>
          </a:p>
        </p:txBody>
      </p:sp>
      <p:sp>
        <p:nvSpPr>
          <p:cNvPr id="13" name="TextBox 12">
            <a:extLst>
              <a:ext uri="{FF2B5EF4-FFF2-40B4-BE49-F238E27FC236}">
                <a16:creationId xmlns:a16="http://schemas.microsoft.com/office/drawing/2014/main" id="{D59D8362-00D8-7A45-B2C6-0CCD2AC963ED}"/>
              </a:ext>
            </a:extLst>
          </p:cNvPr>
          <p:cNvSpPr txBox="1"/>
          <p:nvPr/>
        </p:nvSpPr>
        <p:spPr>
          <a:xfrm>
            <a:off x="10138370" y="1367522"/>
            <a:ext cx="1847850" cy="646331"/>
          </a:xfrm>
          <a:prstGeom prst="rect">
            <a:avLst/>
          </a:prstGeom>
          <a:noFill/>
        </p:spPr>
        <p:txBody>
          <a:bodyPr wrap="square" rtlCol="0">
            <a:spAutoFit/>
          </a:bodyPr>
          <a:lstStyle/>
          <a:p>
            <a:r>
              <a:rPr lang="en-US" dirty="0"/>
              <a:t>Mobile version of site</a:t>
            </a:r>
          </a:p>
        </p:txBody>
      </p:sp>
    </p:spTree>
    <p:extLst>
      <p:ext uri="{BB962C8B-B14F-4D97-AF65-F5344CB8AC3E}">
        <p14:creationId xmlns:p14="http://schemas.microsoft.com/office/powerpoint/2010/main" val="93421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37BE-BDF1-1F41-896F-EA2A51CD04C4}"/>
              </a:ext>
            </a:extLst>
          </p:cNvPr>
          <p:cNvSpPr>
            <a:spLocks noGrp="1"/>
          </p:cNvSpPr>
          <p:nvPr>
            <p:ph type="title"/>
          </p:nvPr>
        </p:nvSpPr>
        <p:spPr/>
        <p:txBody>
          <a:bodyPr/>
          <a:lstStyle/>
          <a:p>
            <a:r>
              <a:rPr lang="en-US" dirty="0"/>
              <a:t>Technology, cont. </a:t>
            </a:r>
          </a:p>
        </p:txBody>
      </p:sp>
      <p:pic>
        <p:nvPicPr>
          <p:cNvPr id="5" name="Picture 4">
            <a:extLst>
              <a:ext uri="{FF2B5EF4-FFF2-40B4-BE49-F238E27FC236}">
                <a16:creationId xmlns:a16="http://schemas.microsoft.com/office/drawing/2014/main" id="{269DA0F9-54A4-7746-BB3E-D42A8F7F3774}"/>
              </a:ext>
            </a:extLst>
          </p:cNvPr>
          <p:cNvPicPr>
            <a:picLocks noChangeAspect="1"/>
          </p:cNvPicPr>
          <p:nvPr/>
        </p:nvPicPr>
        <p:blipFill>
          <a:blip r:embed="rId3"/>
          <a:stretch>
            <a:fillRect/>
          </a:stretch>
        </p:blipFill>
        <p:spPr>
          <a:xfrm>
            <a:off x="3028950" y="1543050"/>
            <a:ext cx="2895600" cy="5150308"/>
          </a:xfrm>
          <a:prstGeom prst="rect">
            <a:avLst/>
          </a:prstGeom>
        </p:spPr>
      </p:pic>
      <p:sp>
        <p:nvSpPr>
          <p:cNvPr id="6" name="TextBox 5">
            <a:extLst>
              <a:ext uri="{FF2B5EF4-FFF2-40B4-BE49-F238E27FC236}">
                <a16:creationId xmlns:a16="http://schemas.microsoft.com/office/drawing/2014/main" id="{D38816CD-395F-9A4D-B81B-B14D0A3E674C}"/>
              </a:ext>
            </a:extLst>
          </p:cNvPr>
          <p:cNvSpPr txBox="1"/>
          <p:nvPr/>
        </p:nvSpPr>
        <p:spPr>
          <a:xfrm>
            <a:off x="5924550" y="1532881"/>
            <a:ext cx="3810000" cy="2585323"/>
          </a:xfrm>
          <a:prstGeom prst="rect">
            <a:avLst/>
          </a:prstGeom>
          <a:noFill/>
        </p:spPr>
        <p:txBody>
          <a:bodyPr wrap="square" rtlCol="0">
            <a:spAutoFit/>
          </a:bodyPr>
          <a:lstStyle/>
          <a:p>
            <a:r>
              <a:rPr lang="en-US" dirty="0"/>
              <a:t>Rollover annotation example from Environmental Science student writing sample. </a:t>
            </a:r>
          </a:p>
          <a:p>
            <a:endParaRPr lang="en-US" dirty="0"/>
          </a:p>
          <a:p>
            <a:r>
              <a:rPr lang="en-US" dirty="0"/>
              <a:t>In the mobile version, you click on the highlighted text and the annotation pops up. (In the desktop version, you hover over the highlighted text to make the annotation appear). </a:t>
            </a:r>
          </a:p>
        </p:txBody>
      </p:sp>
      <p:sp>
        <p:nvSpPr>
          <p:cNvPr id="3" name="TextBox 2">
            <a:hlinkClick r:id="rId4" invalidUrl="http://otb.smsu.edu/annotated-works1/envscience-student-annotated-Effects of barley extract on the growth of algae.html"/>
          </p:cNvPr>
          <p:cNvSpPr txBox="1"/>
          <p:nvPr/>
        </p:nvSpPr>
        <p:spPr>
          <a:xfrm>
            <a:off x="6307494" y="4404049"/>
            <a:ext cx="3638939" cy="1200329"/>
          </a:xfrm>
          <a:prstGeom prst="rect">
            <a:avLst/>
          </a:prstGeom>
          <a:noFill/>
        </p:spPr>
        <p:txBody>
          <a:bodyPr wrap="square" rtlCol="0">
            <a:spAutoFit/>
          </a:bodyPr>
          <a:lstStyle/>
          <a:p>
            <a:r>
              <a:rPr lang="en-US" dirty="0">
                <a:hlinkClick r:id="rId4" invalidUrl="http://otb.smsu.edu/annotated-works1/envscience-student-annotated-Effects of barley extract on the growth of algae.html"/>
              </a:rPr>
              <a:t>http://otb.smsu.edu/annotated-works1/envscience-student-annotated-Effects of barley extract on the growth of algae.html</a:t>
            </a:r>
            <a:endParaRPr lang="en-US" dirty="0"/>
          </a:p>
        </p:txBody>
      </p:sp>
    </p:spTree>
    <p:extLst>
      <p:ext uri="{BB962C8B-B14F-4D97-AF65-F5344CB8AC3E}">
        <p14:creationId xmlns:p14="http://schemas.microsoft.com/office/powerpoint/2010/main" val="344177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426" y="867905"/>
            <a:ext cx="11127783" cy="4524315"/>
          </a:xfrm>
          <a:prstGeom prst="rect">
            <a:avLst/>
          </a:prstGeom>
          <a:noFill/>
        </p:spPr>
        <p:txBody>
          <a:bodyPr wrap="square" rtlCol="0">
            <a:spAutoFit/>
          </a:bodyPr>
          <a:lstStyle/>
          <a:p>
            <a:r>
              <a:rPr lang="en-US" sz="3600" b="1" dirty="0">
                <a:sym typeface="Wingdings" pitchFamily="2" charset="2"/>
              </a:rPr>
              <a:t>Why is an online textbook superior to a print textbook?</a:t>
            </a:r>
          </a:p>
          <a:p>
            <a:r>
              <a:rPr lang="en-US" sz="2800" b="1" dirty="0">
                <a:sym typeface="Wingdings" pitchFamily="2" charset="2"/>
              </a:rPr>
              <a:t> </a:t>
            </a:r>
          </a:p>
          <a:p>
            <a:pPr marL="171450" indent="-171450">
              <a:buFont typeface="Arial" charset="0"/>
              <a:buChar char="•"/>
            </a:pPr>
            <a:r>
              <a:rPr lang="en-US" sz="2800" dirty="0">
                <a:sym typeface="Wingdings" pitchFamily="2" charset="2"/>
              </a:rPr>
              <a:t>The obvious answers: </a:t>
            </a:r>
          </a:p>
          <a:p>
            <a:pPr marL="628650" lvl="1" indent="-171450">
              <a:buFont typeface="Arial" charset="0"/>
              <a:buChar char="•"/>
            </a:pPr>
            <a:r>
              <a:rPr lang="en-US" sz="2800" dirty="0">
                <a:sym typeface="Wingdings" pitchFamily="2" charset="2"/>
              </a:rPr>
              <a:t>always accessible, impossible to lose </a:t>
            </a:r>
          </a:p>
          <a:p>
            <a:pPr marL="628650" lvl="1" indent="-171450">
              <a:buFont typeface="Arial" charset="0"/>
              <a:buChar char="•"/>
            </a:pPr>
            <a:r>
              <a:rPr lang="en-US" sz="2800" dirty="0">
                <a:sym typeface="Wingdings"/>
              </a:rPr>
              <a:t>cost (U. Georgia study)</a:t>
            </a:r>
            <a:endParaRPr lang="en-US" sz="2800" dirty="0">
              <a:sym typeface="Wingdings" pitchFamily="2" charset="2"/>
            </a:endParaRPr>
          </a:p>
          <a:p>
            <a:pPr marL="171450" indent="-171450">
              <a:buFont typeface="Arial" charset="0"/>
              <a:buChar char="•"/>
            </a:pPr>
            <a:r>
              <a:rPr lang="en-US" sz="2800" dirty="0">
                <a:sym typeface="Wingdings" pitchFamily="2" charset="2"/>
              </a:rPr>
              <a:t>The concept of a print textbook is arguably outdated </a:t>
            </a:r>
          </a:p>
          <a:p>
            <a:pPr marL="171450" indent="-171450">
              <a:buFont typeface="Arial" charset="0"/>
              <a:buChar char="•"/>
            </a:pPr>
            <a:r>
              <a:rPr lang="en-US" sz="2800" dirty="0">
                <a:sym typeface="Wingdings" pitchFamily="2" charset="2"/>
              </a:rPr>
              <a:t>Customizable </a:t>
            </a:r>
          </a:p>
          <a:p>
            <a:pPr marL="171450" indent="-171450">
              <a:buFont typeface="Arial" charset="0"/>
              <a:buChar char="•"/>
            </a:pPr>
            <a:r>
              <a:rPr lang="en-US" sz="2800" dirty="0">
                <a:sym typeface="Wingdings" pitchFamily="2" charset="2"/>
              </a:rPr>
              <a:t>Online texts also provide the opportunity for input from many </a:t>
            </a:r>
          </a:p>
          <a:p>
            <a:pPr marL="171450" indent="-171450">
              <a:buFont typeface="Arial" charset="0"/>
              <a:buChar char="•"/>
            </a:pPr>
            <a:r>
              <a:rPr lang="en-US" sz="2800" dirty="0">
                <a:sym typeface="Wingdings" pitchFamily="2" charset="2"/>
              </a:rPr>
              <a:t>The format is more familiar to students</a:t>
            </a:r>
          </a:p>
          <a:p>
            <a:endParaRPr lang="en-US" sz="2800" dirty="0"/>
          </a:p>
        </p:txBody>
      </p:sp>
    </p:spTree>
    <p:extLst>
      <p:ext uri="{BB962C8B-B14F-4D97-AF65-F5344CB8AC3E}">
        <p14:creationId xmlns:p14="http://schemas.microsoft.com/office/powerpoint/2010/main" val="164613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7D86-2591-B140-A036-7B3FD98EF655}"/>
              </a:ext>
            </a:extLst>
          </p:cNvPr>
          <p:cNvSpPr>
            <a:spLocks noGrp="1"/>
          </p:cNvSpPr>
          <p:nvPr>
            <p:ph type="title"/>
          </p:nvPr>
        </p:nvSpPr>
        <p:spPr>
          <a:xfrm>
            <a:off x="357188" y="442913"/>
            <a:ext cx="11658600" cy="2671762"/>
          </a:xfrm>
        </p:spPr>
        <p:txBody>
          <a:bodyPr>
            <a:normAutofit fontScale="90000"/>
          </a:bodyPr>
          <a:lstStyle/>
          <a:p>
            <a:r>
              <a:rPr lang="en-US" sz="3600" dirty="0"/>
              <a:t>An Open Educational Resource </a:t>
            </a:r>
            <a:br>
              <a:rPr lang="en-US" sz="3600" dirty="0"/>
            </a:br>
            <a:r>
              <a:rPr lang="en-US" sz="3600" i="1" dirty="0"/>
              <a:t>Why Writing Works: Disciplinary Approaches to Composing Texts</a:t>
            </a:r>
            <a:br>
              <a:rPr lang="en-US" sz="3600" i="1" dirty="0"/>
            </a:br>
            <a:br>
              <a:rPr lang="en-US" dirty="0"/>
            </a:br>
            <a:endParaRPr lang="en-US" dirty="0"/>
          </a:p>
        </p:txBody>
      </p:sp>
      <p:sp>
        <p:nvSpPr>
          <p:cNvPr id="3" name="Content Placeholder 2">
            <a:extLst>
              <a:ext uri="{FF2B5EF4-FFF2-40B4-BE49-F238E27FC236}">
                <a16:creationId xmlns:a16="http://schemas.microsoft.com/office/drawing/2014/main" id="{D1A809E2-2CEC-CB42-B0F6-DB5648F188E2}"/>
              </a:ext>
            </a:extLst>
          </p:cNvPr>
          <p:cNvSpPr>
            <a:spLocks noGrp="1"/>
          </p:cNvSpPr>
          <p:nvPr>
            <p:ph idx="1"/>
          </p:nvPr>
        </p:nvSpPr>
        <p:spPr>
          <a:xfrm>
            <a:off x="1208443" y="2043113"/>
            <a:ext cx="9956089" cy="361975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hlinkClick r:id="rId3"/>
              </a:rPr>
              <a:t>https://www.youtube.com/watch?v=2dBEbBka018</a:t>
            </a:r>
            <a:endParaRPr lang="en-US" sz="2400" dirty="0"/>
          </a:p>
        </p:txBody>
      </p:sp>
      <p:pic>
        <p:nvPicPr>
          <p:cNvPr id="5" name="Picture 4">
            <a:extLst>
              <a:ext uri="{FF2B5EF4-FFF2-40B4-BE49-F238E27FC236}">
                <a16:creationId xmlns:a16="http://schemas.microsoft.com/office/drawing/2014/main" id="{E7A1BFE0-5124-C645-B92D-B96A0976BCB9}"/>
              </a:ext>
            </a:extLst>
          </p:cNvPr>
          <p:cNvPicPr>
            <a:picLocks noChangeAspect="1"/>
          </p:cNvPicPr>
          <p:nvPr/>
        </p:nvPicPr>
        <p:blipFill>
          <a:blip r:embed="rId4"/>
          <a:stretch>
            <a:fillRect/>
          </a:stretch>
        </p:blipFill>
        <p:spPr>
          <a:xfrm>
            <a:off x="2863818" y="2709982"/>
            <a:ext cx="6008720" cy="3952430"/>
          </a:xfrm>
          <a:prstGeom prst="rect">
            <a:avLst/>
          </a:prstGeom>
        </p:spPr>
      </p:pic>
      <p:sp>
        <p:nvSpPr>
          <p:cNvPr id="4" name="TextBox 3"/>
          <p:cNvSpPr txBox="1"/>
          <p:nvPr/>
        </p:nvSpPr>
        <p:spPr>
          <a:xfrm>
            <a:off x="1063690" y="151155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6311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45D9-BFE9-BD40-8637-365ECB69D488}"/>
              </a:ext>
            </a:extLst>
          </p:cNvPr>
          <p:cNvSpPr>
            <a:spLocks noGrp="1"/>
          </p:cNvSpPr>
          <p:nvPr>
            <p:ph type="title"/>
          </p:nvPr>
        </p:nvSpPr>
        <p:spPr/>
        <p:txBody>
          <a:bodyPr/>
          <a:lstStyle/>
          <a:p>
            <a:r>
              <a:rPr lang="en-US" dirty="0"/>
              <a:t>Legal Issues</a:t>
            </a:r>
          </a:p>
        </p:txBody>
      </p:sp>
      <p:sp>
        <p:nvSpPr>
          <p:cNvPr id="6" name="TextBox 5">
            <a:extLst>
              <a:ext uri="{FF2B5EF4-FFF2-40B4-BE49-F238E27FC236}">
                <a16:creationId xmlns:a16="http://schemas.microsoft.com/office/drawing/2014/main" id="{9BB54A35-1D77-C74A-B872-6AD693386183}"/>
              </a:ext>
            </a:extLst>
          </p:cNvPr>
          <p:cNvSpPr txBox="1"/>
          <p:nvPr/>
        </p:nvSpPr>
        <p:spPr>
          <a:xfrm>
            <a:off x="7314034" y="1785445"/>
            <a:ext cx="4039766" cy="923330"/>
          </a:xfrm>
          <a:prstGeom prst="rect">
            <a:avLst/>
          </a:prstGeom>
          <a:noFill/>
        </p:spPr>
        <p:txBody>
          <a:bodyPr wrap="square" rtlCol="0">
            <a:spAutoFit/>
          </a:bodyPr>
          <a:lstStyle/>
          <a:p>
            <a:r>
              <a:rPr lang="en-US" dirty="0"/>
              <a:t>Creative Commons license information https://</a:t>
            </a:r>
            <a:r>
              <a:rPr lang="en-US" dirty="0" err="1"/>
              <a:t>creativecommons.org</a:t>
            </a:r>
            <a:r>
              <a:rPr lang="en-US" dirty="0"/>
              <a:t>/licenses/by-</a:t>
            </a:r>
            <a:r>
              <a:rPr lang="en-US" dirty="0" err="1"/>
              <a:t>nc</a:t>
            </a:r>
            <a:r>
              <a:rPr lang="en-US" dirty="0"/>
              <a:t>-</a:t>
            </a:r>
            <a:r>
              <a:rPr lang="en-US" dirty="0" err="1"/>
              <a:t>sa</a:t>
            </a:r>
            <a:r>
              <a:rPr lang="en-US" dirty="0"/>
              <a:t>/3.0/</a:t>
            </a:r>
          </a:p>
        </p:txBody>
      </p:sp>
      <p:pic>
        <p:nvPicPr>
          <p:cNvPr id="8" name="Picture 7">
            <a:extLst>
              <a:ext uri="{FF2B5EF4-FFF2-40B4-BE49-F238E27FC236}">
                <a16:creationId xmlns:a16="http://schemas.microsoft.com/office/drawing/2014/main" id="{20F32A7F-D58E-D640-AAF4-48B3FF90176D}"/>
              </a:ext>
            </a:extLst>
          </p:cNvPr>
          <p:cNvPicPr>
            <a:picLocks noChangeAspect="1"/>
          </p:cNvPicPr>
          <p:nvPr/>
        </p:nvPicPr>
        <p:blipFill>
          <a:blip r:embed="rId3"/>
          <a:stretch>
            <a:fillRect/>
          </a:stretch>
        </p:blipFill>
        <p:spPr>
          <a:xfrm>
            <a:off x="1532174" y="1785445"/>
            <a:ext cx="5526811" cy="3689480"/>
          </a:xfrm>
          <a:prstGeom prst="rect">
            <a:avLst/>
          </a:prstGeom>
        </p:spPr>
      </p:pic>
    </p:spTree>
    <p:extLst>
      <p:ext uri="{BB962C8B-B14F-4D97-AF65-F5344CB8AC3E}">
        <p14:creationId xmlns:p14="http://schemas.microsoft.com/office/powerpoint/2010/main" val="23973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007D-6F12-3B4D-B094-8C220EC349D7}"/>
              </a:ext>
            </a:extLst>
          </p:cNvPr>
          <p:cNvSpPr>
            <a:spLocks noGrp="1"/>
          </p:cNvSpPr>
          <p:nvPr>
            <p:ph type="title"/>
          </p:nvPr>
        </p:nvSpPr>
        <p:spPr/>
        <p:txBody>
          <a:bodyPr/>
          <a:lstStyle/>
          <a:p>
            <a:r>
              <a:rPr lang="en-US" dirty="0"/>
              <a:t>Costs/Budget</a:t>
            </a:r>
          </a:p>
        </p:txBody>
      </p:sp>
      <p:sp>
        <p:nvSpPr>
          <p:cNvPr id="3" name="Content Placeholder 2">
            <a:extLst>
              <a:ext uri="{FF2B5EF4-FFF2-40B4-BE49-F238E27FC236}">
                <a16:creationId xmlns:a16="http://schemas.microsoft.com/office/drawing/2014/main" id="{4CAFF575-6071-424A-9379-14AAB2222299}"/>
              </a:ext>
            </a:extLst>
          </p:cNvPr>
          <p:cNvSpPr>
            <a:spLocks noGrp="1"/>
          </p:cNvSpPr>
          <p:nvPr>
            <p:ph idx="1"/>
          </p:nvPr>
        </p:nvSpPr>
        <p:spPr/>
        <p:txBody>
          <a:bodyPr>
            <a:normAutofit/>
          </a:bodyPr>
          <a:lstStyle/>
          <a:p>
            <a:r>
              <a:rPr lang="en-US" dirty="0"/>
              <a:t>Budget categories</a:t>
            </a:r>
          </a:p>
          <a:p>
            <a:r>
              <a:rPr lang="en-US" dirty="0"/>
              <a:t>ROI in first year of open availability (2017-2018)</a:t>
            </a:r>
          </a:p>
          <a:p>
            <a:pPr lvl="1"/>
            <a:r>
              <a:rPr lang="en-US" dirty="0"/>
              <a:t>7 sections</a:t>
            </a:r>
          </a:p>
          <a:p>
            <a:pPr lvl="1"/>
            <a:r>
              <a:rPr lang="en-US" dirty="0"/>
              <a:t>175 students</a:t>
            </a:r>
          </a:p>
          <a:p>
            <a:pPr lvl="1"/>
            <a:r>
              <a:rPr lang="en-US" dirty="0"/>
              <a:t>Previous textbook = $140</a:t>
            </a:r>
          </a:p>
          <a:p>
            <a:pPr lvl="1"/>
            <a:r>
              <a:rPr lang="en-US" dirty="0"/>
              <a:t>Total savings of $24,500</a:t>
            </a:r>
          </a:p>
          <a:p>
            <a:r>
              <a:rPr lang="en-US" dirty="0"/>
              <a:t>Lessons learned</a:t>
            </a:r>
          </a:p>
          <a:p>
            <a:pPr lvl="1"/>
            <a:r>
              <a:rPr lang="en-US" dirty="0"/>
              <a:t>Time is money</a:t>
            </a:r>
          </a:p>
          <a:p>
            <a:pPr lvl="1"/>
            <a:r>
              <a:rPr lang="en-US" dirty="0"/>
              <a:t>Document use of internal resources</a:t>
            </a:r>
          </a:p>
          <a:p>
            <a:pPr lvl="1"/>
            <a:r>
              <a:rPr lang="en-US" dirty="0"/>
              <a:t>Budget for the unexpected/unanticipated</a:t>
            </a:r>
          </a:p>
          <a:p>
            <a:pPr lvl="1"/>
            <a:endParaRPr lang="en-US" dirty="0"/>
          </a:p>
          <a:p>
            <a:endParaRPr lang="en-US" dirty="0"/>
          </a:p>
        </p:txBody>
      </p:sp>
    </p:spTree>
    <p:extLst>
      <p:ext uri="{BB962C8B-B14F-4D97-AF65-F5344CB8AC3E}">
        <p14:creationId xmlns:p14="http://schemas.microsoft.com/office/powerpoint/2010/main" val="282764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5B55-AE51-5046-9A51-761CEB1F27A6}"/>
              </a:ext>
            </a:extLst>
          </p:cNvPr>
          <p:cNvSpPr>
            <a:spLocks noGrp="1"/>
          </p:cNvSpPr>
          <p:nvPr>
            <p:ph type="title"/>
          </p:nvPr>
        </p:nvSpPr>
        <p:spPr>
          <a:xfrm>
            <a:off x="489857" y="321583"/>
            <a:ext cx="10515600" cy="1325563"/>
          </a:xfrm>
        </p:spPr>
        <p:txBody>
          <a:bodyPr/>
          <a:lstStyle/>
          <a:p>
            <a:r>
              <a:rPr lang="en-US" dirty="0"/>
              <a:t>Invitation to Participate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1330" y="1825625"/>
            <a:ext cx="5645584" cy="4351338"/>
          </a:xfrm>
        </p:spPr>
      </p:pic>
    </p:spTree>
    <p:extLst>
      <p:ext uri="{BB962C8B-B14F-4D97-AF65-F5344CB8AC3E}">
        <p14:creationId xmlns:p14="http://schemas.microsoft.com/office/powerpoint/2010/main" val="356307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D71D-460D-CF4B-A722-089E47028E1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7290D2F-8DDD-5449-B0FA-0982ED8747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9604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4D4F3-89CE-A842-846B-6AB3E7B50DC8}"/>
              </a:ext>
            </a:extLst>
          </p:cNvPr>
          <p:cNvSpPr>
            <a:spLocks noGrp="1"/>
          </p:cNvSpPr>
          <p:nvPr>
            <p:ph type="title"/>
          </p:nvPr>
        </p:nvSpPr>
        <p:spPr/>
        <p:txBody>
          <a:bodyPr/>
          <a:lstStyle/>
          <a:p>
            <a:r>
              <a:rPr lang="en-US" dirty="0"/>
              <a:t>Audience Interests</a:t>
            </a:r>
          </a:p>
        </p:txBody>
      </p:sp>
      <p:sp>
        <p:nvSpPr>
          <p:cNvPr id="3" name="Content Placeholder 2">
            <a:extLst>
              <a:ext uri="{FF2B5EF4-FFF2-40B4-BE49-F238E27FC236}">
                <a16:creationId xmlns:a16="http://schemas.microsoft.com/office/drawing/2014/main" id="{BF51DE05-0639-0044-B23E-78A85B7F35B6}"/>
              </a:ext>
            </a:extLst>
          </p:cNvPr>
          <p:cNvSpPr>
            <a:spLocks noGrp="1"/>
          </p:cNvSpPr>
          <p:nvPr>
            <p:ph idx="1"/>
          </p:nvPr>
        </p:nvSpPr>
        <p:spPr/>
        <p:txBody>
          <a:bodyPr/>
          <a:lstStyle/>
          <a:p>
            <a:r>
              <a:rPr lang="en-US" dirty="0"/>
              <a:t>What brought you to this session today?</a:t>
            </a:r>
          </a:p>
          <a:p>
            <a:r>
              <a:rPr lang="en-US" dirty="0"/>
              <a:t>Are you planning or hoping to create an open textbook?</a:t>
            </a:r>
          </a:p>
        </p:txBody>
      </p:sp>
    </p:spTree>
    <p:extLst>
      <p:ext uri="{BB962C8B-B14F-4D97-AF65-F5344CB8AC3E}">
        <p14:creationId xmlns:p14="http://schemas.microsoft.com/office/powerpoint/2010/main" val="428853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76E1-E2F8-764B-B31E-C73C4C2937BF}"/>
              </a:ext>
            </a:extLst>
          </p:cNvPr>
          <p:cNvSpPr>
            <a:spLocks noGrp="1"/>
          </p:cNvSpPr>
          <p:nvPr>
            <p:ph type="title"/>
          </p:nvPr>
        </p:nvSpPr>
        <p:spPr/>
        <p:txBody>
          <a:bodyPr/>
          <a:lstStyle/>
          <a:p>
            <a:r>
              <a:rPr lang="en-US" dirty="0"/>
              <a:t>Outline of Today’s Presentation</a:t>
            </a:r>
          </a:p>
        </p:txBody>
      </p:sp>
      <p:sp>
        <p:nvSpPr>
          <p:cNvPr id="3" name="Content Placeholder 2">
            <a:extLst>
              <a:ext uri="{FF2B5EF4-FFF2-40B4-BE49-F238E27FC236}">
                <a16:creationId xmlns:a16="http://schemas.microsoft.com/office/drawing/2014/main" id="{8014F64A-CA49-5948-A2BE-AFC2C06AF1A0}"/>
              </a:ext>
            </a:extLst>
          </p:cNvPr>
          <p:cNvSpPr>
            <a:spLocks noGrp="1"/>
          </p:cNvSpPr>
          <p:nvPr>
            <p:ph idx="1"/>
          </p:nvPr>
        </p:nvSpPr>
        <p:spPr/>
        <p:txBody>
          <a:bodyPr>
            <a:normAutofit/>
          </a:bodyPr>
          <a:lstStyle/>
          <a:p>
            <a:r>
              <a:rPr lang="en-US" dirty="0"/>
              <a:t>Overview of project</a:t>
            </a:r>
          </a:p>
          <a:p>
            <a:r>
              <a:rPr lang="en-US" dirty="0"/>
              <a:t>Aspects of the creation process (time for ?s after each): </a:t>
            </a:r>
          </a:p>
          <a:p>
            <a:r>
              <a:rPr lang="en-US" dirty="0"/>
              <a:t>Invitation to Collaborate</a:t>
            </a:r>
          </a:p>
          <a:p>
            <a:r>
              <a:rPr lang="en-US" dirty="0"/>
              <a:t>Q &amp; A </a:t>
            </a:r>
          </a:p>
        </p:txBody>
      </p:sp>
    </p:spTree>
    <p:extLst>
      <p:ext uri="{BB962C8B-B14F-4D97-AF65-F5344CB8AC3E}">
        <p14:creationId xmlns:p14="http://schemas.microsoft.com/office/powerpoint/2010/main" val="181768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DDC-5E17-FF45-943C-3FA09D03661E}"/>
              </a:ext>
            </a:extLst>
          </p:cNvPr>
          <p:cNvSpPr>
            <a:spLocks noGrp="1"/>
          </p:cNvSpPr>
          <p:nvPr>
            <p:ph type="title"/>
          </p:nvPr>
        </p:nvSpPr>
        <p:spPr>
          <a:xfrm>
            <a:off x="576943" y="1"/>
            <a:ext cx="10515600" cy="951722"/>
          </a:xfrm>
        </p:spPr>
        <p:txBody>
          <a:bodyPr/>
          <a:lstStyle/>
          <a:p>
            <a:r>
              <a:rPr lang="en-US" dirty="0"/>
              <a:t>Catalysts</a:t>
            </a:r>
          </a:p>
        </p:txBody>
      </p:sp>
      <p:sp>
        <p:nvSpPr>
          <p:cNvPr id="3" name="Content Placeholder 2">
            <a:extLst>
              <a:ext uri="{FF2B5EF4-FFF2-40B4-BE49-F238E27FC236}">
                <a16:creationId xmlns:a16="http://schemas.microsoft.com/office/drawing/2014/main" id="{AABFF35A-E2C6-C449-A233-F3B2F83862C1}"/>
              </a:ext>
            </a:extLst>
          </p:cNvPr>
          <p:cNvSpPr>
            <a:spLocks noGrp="1"/>
          </p:cNvSpPr>
          <p:nvPr>
            <p:ph idx="1"/>
          </p:nvPr>
        </p:nvSpPr>
        <p:spPr>
          <a:xfrm>
            <a:off x="838200" y="1212980"/>
            <a:ext cx="10515600" cy="4963983"/>
          </a:xfrm>
        </p:spPr>
        <p:txBody>
          <a:bodyPr>
            <a:normAutofit/>
          </a:bodyPr>
          <a:lstStyle/>
          <a:p>
            <a:r>
              <a:rPr lang="en-US" dirty="0"/>
              <a:t>ENG 251 Writing in Professions needed a better textbook</a:t>
            </a:r>
          </a:p>
          <a:p>
            <a:pPr lvl="1"/>
            <a:r>
              <a:rPr lang="en-US" dirty="0"/>
              <a:t>Unique course</a:t>
            </a:r>
          </a:p>
          <a:p>
            <a:pPr lvl="1"/>
            <a:r>
              <a:rPr lang="en-US" dirty="0"/>
              <a:t>Instructors piecing together content</a:t>
            </a:r>
          </a:p>
          <a:p>
            <a:pPr lvl="1"/>
            <a:r>
              <a:rPr lang="en-US" dirty="0"/>
              <a:t>Textbooks not fully utilized</a:t>
            </a:r>
          </a:p>
          <a:p>
            <a:r>
              <a:rPr lang="en-US" dirty="0"/>
              <a:t>Cost</a:t>
            </a:r>
          </a:p>
          <a:p>
            <a:r>
              <a:rPr lang="en-US" dirty="0"/>
              <a:t>Online/multimodal text fits online/hybrid format of course</a:t>
            </a:r>
          </a:p>
          <a:p>
            <a:r>
              <a:rPr lang="en-US" dirty="0"/>
              <a:t>Writing is becoming more digital</a:t>
            </a:r>
          </a:p>
          <a:p>
            <a:r>
              <a:rPr lang="en-US" dirty="0"/>
              <a:t>Customizable to our signature programs</a:t>
            </a:r>
          </a:p>
          <a:p>
            <a:r>
              <a:rPr lang="en-US" dirty="0"/>
              <a:t>An always-accessible online resource for students and instructors </a:t>
            </a:r>
          </a:p>
        </p:txBody>
      </p:sp>
    </p:spTree>
    <p:extLst>
      <p:ext uri="{BB962C8B-B14F-4D97-AF65-F5344CB8AC3E}">
        <p14:creationId xmlns:p14="http://schemas.microsoft.com/office/powerpoint/2010/main" val="284826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4ADB-6DE4-4942-A100-E97AA7CED8D1}"/>
              </a:ext>
            </a:extLst>
          </p:cNvPr>
          <p:cNvSpPr>
            <a:spLocks noGrp="1"/>
          </p:cNvSpPr>
          <p:nvPr>
            <p:ph type="title"/>
          </p:nvPr>
        </p:nvSpPr>
        <p:spPr/>
        <p:txBody>
          <a:bodyPr/>
          <a:lstStyle/>
          <a:p>
            <a:r>
              <a:rPr lang="en-US" dirty="0"/>
              <a:t>Components of the Open Textbook</a:t>
            </a:r>
            <a:br>
              <a:rPr lang="en-US" dirty="0"/>
            </a:br>
            <a:r>
              <a:rPr lang="en-US" sz="2800" dirty="0" err="1"/>
              <a:t>otb.smsu.edu</a:t>
            </a:r>
            <a:endParaRPr lang="en-US" sz="2800" dirty="0"/>
          </a:p>
        </p:txBody>
      </p:sp>
      <p:sp>
        <p:nvSpPr>
          <p:cNvPr id="3" name="Content Placeholder 2">
            <a:extLst>
              <a:ext uri="{FF2B5EF4-FFF2-40B4-BE49-F238E27FC236}">
                <a16:creationId xmlns:a16="http://schemas.microsoft.com/office/drawing/2014/main" id="{DE82E55E-86D7-DE46-A6B9-8335BD87884B}"/>
              </a:ext>
            </a:extLst>
          </p:cNvPr>
          <p:cNvSpPr>
            <a:spLocks noGrp="1"/>
          </p:cNvSpPr>
          <p:nvPr>
            <p:ph idx="1"/>
          </p:nvPr>
        </p:nvSpPr>
        <p:spPr/>
        <p:txBody>
          <a:bodyPr>
            <a:normAutofit/>
          </a:bodyPr>
          <a:lstStyle/>
          <a:p>
            <a:r>
              <a:rPr lang="en-US" dirty="0"/>
              <a:t>Two primary sections</a:t>
            </a:r>
          </a:p>
          <a:p>
            <a:pPr lvl="1"/>
            <a:r>
              <a:rPr lang="en-US" dirty="0"/>
              <a:t>“Writing in Professions” (broader explanations about professional writing practices)</a:t>
            </a:r>
          </a:p>
          <a:p>
            <a:pPr lvl="1"/>
            <a:r>
              <a:rPr lang="en-US" dirty="0"/>
              <a:t>“Disciplinary Perspectives” (discipline-specific information about writing, reading, research, and documentation)</a:t>
            </a:r>
          </a:p>
          <a:p>
            <a:pPr lvl="1"/>
            <a:r>
              <a:rPr lang="en-US" dirty="0"/>
              <a:t>Annotated examples of professional and student writing </a:t>
            </a:r>
          </a:p>
          <a:p>
            <a:pPr lvl="1"/>
            <a:r>
              <a:rPr lang="en-US" dirty="0"/>
              <a:t>Many videos: </a:t>
            </a:r>
          </a:p>
          <a:p>
            <a:pPr lvl="2"/>
            <a:r>
              <a:rPr lang="en-US" dirty="0"/>
              <a:t>students discussing their writing practice</a:t>
            </a:r>
          </a:p>
          <a:p>
            <a:pPr lvl="2"/>
            <a:r>
              <a:rPr lang="en-US" dirty="0"/>
              <a:t>faculty describing writing in their fields</a:t>
            </a:r>
          </a:p>
          <a:p>
            <a:pPr lvl="2"/>
            <a:r>
              <a:rPr lang="en-US" dirty="0"/>
              <a:t>Librarians explaining research process</a:t>
            </a:r>
          </a:p>
          <a:p>
            <a:r>
              <a:rPr lang="en-US" dirty="0"/>
              <a:t>Links to external resources</a:t>
            </a:r>
          </a:p>
        </p:txBody>
      </p:sp>
    </p:spTree>
    <p:extLst>
      <p:ext uri="{BB962C8B-B14F-4D97-AF65-F5344CB8AC3E}">
        <p14:creationId xmlns:p14="http://schemas.microsoft.com/office/powerpoint/2010/main" val="290233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235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BBC23-FE5D-2041-AEEC-4BF63A106170}"/>
              </a:ext>
            </a:extLst>
          </p:cNvPr>
          <p:cNvPicPr>
            <a:picLocks noChangeAspect="1"/>
          </p:cNvPicPr>
          <p:nvPr/>
        </p:nvPicPr>
        <p:blipFill>
          <a:blip r:embed="rId3"/>
          <a:stretch>
            <a:fillRect/>
          </a:stretch>
        </p:blipFill>
        <p:spPr>
          <a:xfrm>
            <a:off x="110836" y="166254"/>
            <a:ext cx="10017423" cy="6575683"/>
          </a:xfrm>
          <a:prstGeom prst="rect">
            <a:avLst/>
          </a:prstGeom>
        </p:spPr>
      </p:pic>
    </p:spTree>
    <p:extLst>
      <p:ext uri="{BB962C8B-B14F-4D97-AF65-F5344CB8AC3E}">
        <p14:creationId xmlns:p14="http://schemas.microsoft.com/office/powerpoint/2010/main" val="116438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0C61A-B5A9-7842-AA51-7AE9A23309D5}"/>
              </a:ext>
            </a:extLst>
          </p:cNvPr>
          <p:cNvPicPr>
            <a:picLocks noChangeAspect="1"/>
          </p:cNvPicPr>
          <p:nvPr/>
        </p:nvPicPr>
        <p:blipFill>
          <a:blip r:embed="rId3"/>
          <a:stretch>
            <a:fillRect/>
          </a:stretch>
        </p:blipFill>
        <p:spPr>
          <a:xfrm>
            <a:off x="1697182" y="761423"/>
            <a:ext cx="3200400" cy="2120900"/>
          </a:xfrm>
          <a:prstGeom prst="rect">
            <a:avLst/>
          </a:prstGeom>
        </p:spPr>
      </p:pic>
      <p:pic>
        <p:nvPicPr>
          <p:cNvPr id="5" name="Picture 4">
            <a:extLst>
              <a:ext uri="{FF2B5EF4-FFF2-40B4-BE49-F238E27FC236}">
                <a16:creationId xmlns:a16="http://schemas.microsoft.com/office/drawing/2014/main" id="{9C6D1E09-E4F1-2F4B-834A-ED1FCAB8B67F}"/>
              </a:ext>
            </a:extLst>
          </p:cNvPr>
          <p:cNvPicPr>
            <a:picLocks noChangeAspect="1"/>
          </p:cNvPicPr>
          <p:nvPr/>
        </p:nvPicPr>
        <p:blipFill>
          <a:blip r:embed="rId4"/>
          <a:stretch>
            <a:fillRect/>
          </a:stretch>
        </p:blipFill>
        <p:spPr>
          <a:xfrm>
            <a:off x="7951354" y="761423"/>
            <a:ext cx="2717800" cy="1803400"/>
          </a:xfrm>
          <a:prstGeom prst="rect">
            <a:avLst/>
          </a:prstGeom>
        </p:spPr>
      </p:pic>
    </p:spTree>
    <p:extLst>
      <p:ext uri="{BB962C8B-B14F-4D97-AF65-F5344CB8AC3E}">
        <p14:creationId xmlns:p14="http://schemas.microsoft.com/office/powerpoint/2010/main" val="2914907925"/>
      </p:ext>
    </p:extLst>
  </p:cSld>
  <p:clrMapOvr>
    <a:masterClrMapping/>
  </p:clrMapOvr>
</p:sld>
</file>

<file path=ppt/theme/theme1.xml><?xml version="1.0" encoding="utf-8"?>
<a:theme xmlns:a="http://schemas.openxmlformats.org/drawingml/2006/main" name="Office Theme">
  <a:themeElements>
    <a:clrScheme name="ff">
      <a:dk1>
        <a:srgbClr val="381507"/>
      </a:dk1>
      <a:lt1>
        <a:srgbClr val="FFFFFF"/>
      </a:lt1>
      <a:dk2>
        <a:srgbClr val="44546A"/>
      </a:dk2>
      <a:lt2>
        <a:srgbClr val="E7E6E6"/>
      </a:lt2>
      <a:accent1>
        <a:srgbClr val="AC923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9665</TotalTime>
  <Words>2577</Words>
  <Application>Microsoft Macintosh PowerPoint</Application>
  <PresentationFormat>Widescreen</PresentationFormat>
  <Paragraphs>196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Wingdings</vt:lpstr>
      <vt:lpstr>Office Theme</vt:lpstr>
      <vt:lpstr>Creating an Interdisciplinary Online Textbook: A Case Study, and an Invitation to Contribute</vt:lpstr>
      <vt:lpstr>An Open Educational Resource  Why Writing Works: Disciplinary Approaches to Composing Texts  </vt:lpstr>
      <vt:lpstr>Audience Interests</vt:lpstr>
      <vt:lpstr>Outline of Today’s Presentation</vt:lpstr>
      <vt:lpstr>Catalysts</vt:lpstr>
      <vt:lpstr>Components of the Open Textbook otb.smsu.edu</vt:lpstr>
      <vt:lpstr>PowerPoint Presentation</vt:lpstr>
      <vt:lpstr>PowerPoint Presentation</vt:lpstr>
      <vt:lpstr>PowerPoint Presentation</vt:lpstr>
      <vt:lpstr>PowerPoint Presentation</vt:lpstr>
      <vt:lpstr>PowerPoint Presentation</vt:lpstr>
      <vt:lpstr>PowerPoint Presentation</vt:lpstr>
      <vt:lpstr>Timeline</vt:lpstr>
      <vt:lpstr>Question</vt:lpstr>
      <vt:lpstr>Aspects of the Creation Process</vt:lpstr>
      <vt:lpstr>Collaboration</vt:lpstr>
      <vt:lpstr>Technology</vt:lpstr>
      <vt:lpstr>Technology, cont. </vt:lpstr>
      <vt:lpstr>PowerPoint Presentation</vt:lpstr>
      <vt:lpstr>Legal Issues</vt:lpstr>
      <vt:lpstr>Costs/Budget</vt:lpstr>
      <vt:lpstr>Invitation to Participate</vt:lpstr>
      <vt:lpstr>Discussion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Bemer, Amanda N</dc:creator>
  <cp:lastModifiedBy>Baker, Lori B</cp:lastModifiedBy>
  <cp:revision>78</cp:revision>
  <dcterms:created xsi:type="dcterms:W3CDTF">2018-07-20T19:33:41Z</dcterms:created>
  <dcterms:modified xsi:type="dcterms:W3CDTF">2018-08-07T16:50:56Z</dcterms:modified>
</cp:coreProperties>
</file>