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7" r:id="rId4"/>
    <p:sldMasterId id="2147493459" r:id="rId5"/>
  </p:sldMasterIdLst>
  <p:notesMasterIdLst>
    <p:notesMasterId r:id="rId58"/>
  </p:notesMasterIdLst>
  <p:sldIdLst>
    <p:sldId id="413" r:id="rId6"/>
    <p:sldId id="257" r:id="rId7"/>
    <p:sldId id="367" r:id="rId8"/>
    <p:sldId id="394" r:id="rId9"/>
    <p:sldId id="395" r:id="rId10"/>
    <p:sldId id="396" r:id="rId11"/>
    <p:sldId id="397" r:id="rId12"/>
    <p:sldId id="398" r:id="rId13"/>
    <p:sldId id="399" r:id="rId14"/>
    <p:sldId id="400" r:id="rId15"/>
    <p:sldId id="401" r:id="rId16"/>
    <p:sldId id="374" r:id="rId17"/>
    <p:sldId id="389" r:id="rId18"/>
    <p:sldId id="321" r:id="rId19"/>
    <p:sldId id="303" r:id="rId20"/>
    <p:sldId id="390" r:id="rId21"/>
    <p:sldId id="281" r:id="rId22"/>
    <p:sldId id="283" r:id="rId23"/>
    <p:sldId id="269" r:id="rId24"/>
    <p:sldId id="271" r:id="rId25"/>
    <p:sldId id="324" r:id="rId26"/>
    <p:sldId id="355" r:id="rId27"/>
    <p:sldId id="304" r:id="rId28"/>
    <p:sldId id="341" r:id="rId29"/>
    <p:sldId id="340" r:id="rId30"/>
    <p:sldId id="383" r:id="rId31"/>
    <p:sldId id="379" r:id="rId32"/>
    <p:sldId id="382" r:id="rId33"/>
    <p:sldId id="385" r:id="rId34"/>
    <p:sldId id="380" r:id="rId35"/>
    <p:sldId id="387" r:id="rId36"/>
    <p:sldId id="388" r:id="rId37"/>
    <p:sldId id="386" r:id="rId38"/>
    <p:sldId id="378" r:id="rId39"/>
    <p:sldId id="403" r:id="rId40"/>
    <p:sldId id="412" r:id="rId41"/>
    <p:sldId id="405" r:id="rId42"/>
    <p:sldId id="406" r:id="rId43"/>
    <p:sldId id="407" r:id="rId44"/>
    <p:sldId id="408" r:id="rId45"/>
    <p:sldId id="410" r:id="rId46"/>
    <p:sldId id="411" r:id="rId47"/>
    <p:sldId id="404" r:id="rId48"/>
    <p:sldId id="320" r:id="rId49"/>
    <p:sldId id="365" r:id="rId50"/>
    <p:sldId id="317" r:id="rId51"/>
    <p:sldId id="316" r:id="rId52"/>
    <p:sldId id="315" r:id="rId53"/>
    <p:sldId id="306" r:id="rId54"/>
    <p:sldId id="287" r:id="rId55"/>
    <p:sldId id="363" r:id="rId56"/>
    <p:sldId id="357" r:id="rId5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lori Hinck" initials="GH" lastIdx="1" clrIdx="0">
    <p:extLst>
      <p:ext uri="{19B8F6BF-5375-455C-9EA6-DF929625EA0E}">
        <p15:presenceInfo xmlns:p15="http://schemas.microsoft.com/office/powerpoint/2012/main" userId="Glori Hinc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9E28B5"/>
    <a:srgbClr val="FFFFFF"/>
    <a:srgbClr val="510C76"/>
    <a:srgbClr val="5A5A5A"/>
    <a:srgbClr val="2D8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632AEE-F7AA-4F8C-9CCE-37BEF865B06B}" v="24" dt="2018-08-02T00:16:11.6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44" autoAdjust="0"/>
    <p:restoredTop sz="75544" autoAdjust="0"/>
  </p:normalViewPr>
  <p:slideViewPr>
    <p:cSldViewPr snapToGrid="0">
      <p:cViewPr varScale="1">
        <p:scale>
          <a:sx n="84" d="100"/>
          <a:sy n="84" d="100"/>
        </p:scale>
        <p:origin x="629" y="6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F656D-ECBF-4227-816E-9489102F757F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FB8C4B-F9CF-4C8A-8148-785DBB3B9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39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B8C4B-F9CF-4C8A-8148-785DBB3B9F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874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B8C4B-F9CF-4C8A-8148-785DBB3B9FF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79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B8C4B-F9CF-4C8A-8148-785DBB3B9F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62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B8C4B-F9CF-4C8A-8148-785DBB3B9F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187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B8C4B-F9CF-4C8A-8148-785DBB3B9FF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139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B8C4B-F9CF-4C8A-8148-785DBB3B9FF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39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Dan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B8C4B-F9CF-4C8A-8148-785DBB3B9FF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1234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Dan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B8C4B-F9CF-4C8A-8148-785DBB3B9FF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7556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Dan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B8C4B-F9CF-4C8A-8148-785DBB3B9FF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0027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Dan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B8C4B-F9CF-4C8A-8148-785DBB3B9FF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1722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Dan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B8C4B-F9CF-4C8A-8148-785DBB3B9FF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29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B8C4B-F9CF-4C8A-8148-785DBB3B9F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8369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 Dan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B8C4B-F9CF-4C8A-8148-785DBB3B9FF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948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Dan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B8C4B-F9CF-4C8A-8148-785DBB3B9FF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3990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Dan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B8C4B-F9CF-4C8A-8148-785DBB3B9FF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823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Glori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B8C4B-F9CF-4C8A-8148-785DBB3B9FF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849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B8C4B-F9CF-4C8A-8148-785DBB3B9FF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0505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US" baseline="0" dirty="0"/>
          </a:p>
          <a:p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B8C4B-F9CF-4C8A-8148-785DBB3B9FF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1743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B8C4B-F9CF-4C8A-8148-785DBB3B9FF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6650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B8C4B-F9CF-4C8A-8148-785DBB3B9FF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49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B8C4B-F9CF-4C8A-8148-785DBB3B9FF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843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B8C4B-F9CF-4C8A-8148-785DBB3B9FF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674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B8C4B-F9CF-4C8A-8148-785DBB3B9F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563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B8C4B-F9CF-4C8A-8148-785DBB3B9FF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636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B8C4B-F9CF-4C8A-8148-785DBB3B9FF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8035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B8C4B-F9CF-4C8A-8148-785DBB3B9FF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258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FB8C4B-F9CF-4C8A-8148-785DBB3B9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6630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B8C4B-F9CF-4C8A-8148-785DBB3B9FF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263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B8C4B-F9CF-4C8A-8148-785DBB3B9FF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286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B8C4B-F9CF-4C8A-8148-785DBB3B9FF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6459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B8C4B-F9CF-4C8A-8148-785DBB3B9FF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6982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B8C4B-F9CF-4C8A-8148-785DBB3B9FF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79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B8C4B-F9CF-4C8A-8148-785DBB3B9FF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18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FB8C4B-F9CF-4C8A-8148-785DBB3B9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0713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B8C4B-F9CF-4C8A-8148-785DBB3B9FF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41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B8C4B-F9CF-4C8A-8148-785DBB3B9FF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290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B8C4B-F9CF-4C8A-8148-785DBB3B9F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07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B8C4B-F9CF-4C8A-8148-785DBB3B9F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178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B8C4B-F9CF-4C8A-8148-785DBB3B9F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585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B8C4B-F9CF-4C8A-8148-785DBB3B9F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458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b="0" i="0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B8C4B-F9CF-4C8A-8148-785DBB3B9F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8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542223" y="1755176"/>
            <a:ext cx="6327965" cy="2839601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70000"/>
              </a:lnSpc>
              <a:defRPr sz="3800" baseline="0">
                <a:solidFill>
                  <a:srgbClr val="9E28B5"/>
                </a:solidFill>
                <a:latin typeface="AvenirNext LT Pro Heavy" panose="020B0903020202020204" pitchFamily="34" charset="0"/>
                <a:cs typeface="AvenirNext LT Pro Heavy" panose="020B0903020202020204" pitchFamily="34" charset="0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3800" cap="all" dirty="0">
                <a:latin typeface="Avenir Next Heavy"/>
              </a:rPr>
              <a:t>TITLE OF</a:t>
            </a:r>
            <a:br>
              <a:rPr lang="en-US" sz="3800" cap="all" dirty="0">
                <a:latin typeface="Avenir Next Heavy"/>
              </a:rPr>
            </a:br>
            <a:r>
              <a:rPr lang="en-US" sz="3800" cap="all" dirty="0">
                <a:latin typeface="Avenir Next Heavy"/>
              </a:rPr>
              <a:t>SECTION ITEM</a:t>
            </a:r>
            <a:br>
              <a:rPr lang="en-US" sz="3800" cap="all" dirty="0">
                <a:latin typeface="Avenir Next Heavy"/>
              </a:rPr>
            </a:br>
            <a:r>
              <a:rPr lang="en-US" sz="3800" cap="all" dirty="0">
                <a:latin typeface="Avenir Next Heavy"/>
              </a:rPr>
              <a:t>GOES HERE</a:t>
            </a:r>
            <a:endParaRPr lang="en-US" sz="3800" cap="all" dirty="0">
              <a:solidFill>
                <a:srgbClr val="510C76"/>
              </a:solidFill>
              <a:latin typeface="Avenir Next Heavy"/>
            </a:endParaRPr>
          </a:p>
        </p:txBody>
      </p:sp>
    </p:spTree>
    <p:extLst>
      <p:ext uri="{BB962C8B-B14F-4D97-AF65-F5344CB8AC3E}">
        <p14:creationId xmlns:p14="http://schemas.microsoft.com/office/powerpoint/2010/main" val="1696429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 algn="l">
              <a:defRPr sz="3800" b="0" i="0" baseline="0">
                <a:solidFill>
                  <a:srgbClr val="9E28B5"/>
                </a:solidFill>
                <a:latin typeface="AvenirNext LT Pro Heavy" panose="020B0903020202020204" pitchFamily="34" charset="0"/>
                <a:cs typeface="AvenirNext LT Pro Heavy" panose="020B090302020202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New Aster LT Std"/>
                <a:cs typeface="New Aster LT Std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New Aster LT Std"/>
                <a:cs typeface="New Aster LT Std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New Aster LT Std"/>
                <a:cs typeface="New Aster LT Std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New Aster LT Std"/>
                <a:cs typeface="New Aster LT Std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New Aster LT Std"/>
                <a:cs typeface="New Aster LT St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4407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 algn="l">
              <a:defRPr sz="3800" b="0" i="0" baseline="0">
                <a:solidFill>
                  <a:srgbClr val="9E28B5"/>
                </a:solidFill>
                <a:latin typeface="AvenirNext LT Pro Heavy" panose="020B0903020202020204" pitchFamily="34" charset="0"/>
                <a:cs typeface="AvenirNext LT Pro Heavy" panose="020B090302020202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New Aster LT Std"/>
                <a:cs typeface="New Aster LT Std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New Aster LT Std"/>
                <a:cs typeface="New Aster LT Std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New Aster LT Std"/>
                <a:cs typeface="New Aster LT Std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New Aster LT Std"/>
                <a:cs typeface="New Aster LT Std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New Aster LT Std"/>
                <a:cs typeface="New Aster LT St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207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542223" y="1755176"/>
            <a:ext cx="6327965" cy="2839601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70000"/>
              </a:lnSpc>
              <a:defRPr sz="3800" baseline="0">
                <a:solidFill>
                  <a:srgbClr val="9E28B5"/>
                </a:solidFill>
                <a:latin typeface="AvenirNext LT Pro Heavy" panose="020B0903020202020204" pitchFamily="34" charset="0"/>
                <a:cs typeface="AvenirNext LT Pro Heavy" panose="020B0903020202020204" pitchFamily="34" charset="0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3800" cap="all" dirty="0">
                <a:latin typeface="Avenir Next Heavy"/>
              </a:rPr>
              <a:t>TITLE OF</a:t>
            </a:r>
            <a:br>
              <a:rPr lang="en-US" sz="3800" cap="all" dirty="0">
                <a:latin typeface="Avenir Next Heavy"/>
              </a:rPr>
            </a:br>
            <a:r>
              <a:rPr lang="en-US" sz="3800" cap="all" dirty="0">
                <a:latin typeface="Avenir Next Heavy"/>
              </a:rPr>
              <a:t>SECTION ITEM</a:t>
            </a:r>
            <a:br>
              <a:rPr lang="en-US" sz="3800" cap="all" dirty="0">
                <a:latin typeface="Avenir Next Heavy"/>
              </a:rPr>
            </a:br>
            <a:r>
              <a:rPr lang="en-US" sz="3800" cap="all" dirty="0">
                <a:latin typeface="Avenir Next Heavy"/>
              </a:rPr>
              <a:t>GOES HERE</a:t>
            </a:r>
            <a:endParaRPr lang="en-US" sz="3800" cap="all" dirty="0">
              <a:solidFill>
                <a:srgbClr val="510C76"/>
              </a:solidFill>
              <a:latin typeface="Avenir Next Heavy"/>
            </a:endParaRPr>
          </a:p>
        </p:txBody>
      </p:sp>
    </p:spTree>
    <p:extLst>
      <p:ext uri="{BB962C8B-B14F-4D97-AF65-F5344CB8AC3E}">
        <p14:creationId xmlns:p14="http://schemas.microsoft.com/office/powerpoint/2010/main" val="2429477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oText-05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36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8" r:id="rId1"/>
    <p:sldLayoutId id="2147493463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oText-06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20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1" r:id="rId1"/>
    <p:sldLayoutId id="2147493462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hois4443@stthomas.edu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623" y="383576"/>
            <a:ext cx="6327965" cy="573687"/>
          </a:xfrm>
        </p:spPr>
        <p:txBody>
          <a:bodyPr/>
          <a:lstStyle/>
          <a:p>
            <a:r>
              <a:rPr lang="en-US" dirty="0"/>
              <a:t>Log in to Canvas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3623" y="4366176"/>
            <a:ext cx="8473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Join Code:  </a:t>
            </a:r>
            <a:r>
              <a:rPr lang="en-US" sz="3200" b="1" dirty="0"/>
              <a:t>EN9C46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23" y="1109728"/>
            <a:ext cx="7553990" cy="325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78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3524E7-94E9-43DF-8A42-9170CD7AA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22" y="377418"/>
            <a:ext cx="8086129" cy="442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079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EAA8C2-564E-43EB-86BA-20F535FD228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E28B5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F7682B-2851-47F6-A9C9-5F840469FC7A}"/>
              </a:ext>
            </a:extLst>
          </p:cNvPr>
          <p:cNvSpPr txBox="1"/>
          <p:nvPr/>
        </p:nvSpPr>
        <p:spPr>
          <a:xfrm>
            <a:off x="0" y="494258"/>
            <a:ext cx="9144000" cy="41549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AvenirNext LT Pro Heavy" panose="020B0903020202090204" pitchFamily="34" charset="0"/>
              </a:rPr>
              <a:t>LEARNER CHOICE</a:t>
            </a:r>
          </a:p>
          <a:p>
            <a:pPr algn="ctr"/>
            <a:r>
              <a:rPr lang="en-US" sz="6600" dirty="0">
                <a:solidFill>
                  <a:schemeClr val="bg1"/>
                </a:solidFill>
                <a:latin typeface="AvenirNext LT Pro Heavy" panose="020B0903020202090204" pitchFamily="34" charset="0"/>
              </a:rPr>
              <a:t>REUSABILITY</a:t>
            </a:r>
          </a:p>
          <a:p>
            <a:pPr algn="ctr"/>
            <a:r>
              <a:rPr lang="en-US" sz="6600" dirty="0">
                <a:solidFill>
                  <a:schemeClr val="bg1"/>
                </a:solidFill>
                <a:latin typeface="AvenirNext LT Pro Heavy" panose="020B0903020202090204" pitchFamily="34" charset="0"/>
              </a:rPr>
              <a:t>EQUIVALENCY</a:t>
            </a:r>
          </a:p>
          <a:p>
            <a:pPr algn="ctr"/>
            <a:r>
              <a:rPr lang="en-US" sz="6600" dirty="0">
                <a:solidFill>
                  <a:schemeClr val="bg1"/>
                </a:solidFill>
                <a:latin typeface="AvenirNext LT Pro Heavy" panose="020B0903020202090204" pitchFamily="34" charset="0"/>
              </a:rPr>
              <a:t>ACCESSIBILITY</a:t>
            </a:r>
          </a:p>
        </p:txBody>
      </p:sp>
    </p:spTree>
    <p:extLst>
      <p:ext uri="{BB962C8B-B14F-4D97-AF65-F5344CB8AC3E}">
        <p14:creationId xmlns:p14="http://schemas.microsoft.com/office/powerpoint/2010/main" val="2591717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ovein int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008"/>
            <a:ext cx="9147572" cy="514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2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7331"/>
          <a:stretch/>
        </p:blipFill>
        <p:spPr>
          <a:xfrm>
            <a:off x="978195" y="186070"/>
            <a:ext cx="7132831" cy="495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26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73B7D8-8404-4166-BBA9-FE9CA8A8D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963" y="3253193"/>
            <a:ext cx="2188968" cy="17299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74F4B5-77D7-4DEA-B5F2-60D51279B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909" y="3224615"/>
            <a:ext cx="2384444" cy="17131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88C953-90AE-4E22-B1D7-7FEF8BDA2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3730" y="3249591"/>
            <a:ext cx="2560856" cy="17335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CFE873-8832-4D3E-A822-EB9299E3E3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7942" y="145506"/>
            <a:ext cx="5917989" cy="27121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475" y="851416"/>
            <a:ext cx="2421467" cy="2006247"/>
          </a:xfrm>
        </p:spPr>
        <p:txBody>
          <a:bodyPr/>
          <a:lstStyle/>
          <a:p>
            <a:r>
              <a:rPr lang="en-US" dirty="0"/>
              <a:t>Canvas Modules</a:t>
            </a:r>
          </a:p>
        </p:txBody>
      </p:sp>
    </p:spTree>
    <p:extLst>
      <p:ext uri="{BB962C8B-B14F-4D97-AF65-F5344CB8AC3E}">
        <p14:creationId xmlns:p14="http://schemas.microsoft.com/office/powerpoint/2010/main" val="20161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47DC909-825F-44D3-B60F-E1EC28550441}"/>
              </a:ext>
            </a:extLst>
          </p:cNvPr>
          <p:cNvSpPr txBox="1"/>
          <p:nvPr/>
        </p:nvSpPr>
        <p:spPr>
          <a:xfrm>
            <a:off x="3106166" y="4130157"/>
            <a:ext cx="3033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  <a:latin typeface="AvenirNext LT Pro Heavy" panose="020B0903020202090204" pitchFamily="34" charset="0"/>
              </a:rPr>
              <a:t>AV and Classroom Support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CBC182-1CBA-4BC6-8AED-EDCE48B62615}"/>
              </a:ext>
            </a:extLst>
          </p:cNvPr>
          <p:cNvSpPr txBox="1"/>
          <p:nvPr/>
        </p:nvSpPr>
        <p:spPr>
          <a:xfrm rot="18962779">
            <a:off x="6751597" y="3620570"/>
            <a:ext cx="2595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AvenirNext LT Pro Heavy" panose="020B0903020202090204" pitchFamily="34" charset="0"/>
              </a:rPr>
              <a:t>Administrators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1B7467-6FB1-4902-81CE-6D77A3259F0D}"/>
              </a:ext>
            </a:extLst>
          </p:cNvPr>
          <p:cNvSpPr txBox="1"/>
          <p:nvPr/>
        </p:nvSpPr>
        <p:spPr>
          <a:xfrm rot="2218976">
            <a:off x="101520" y="3759947"/>
            <a:ext cx="2654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AvenirNext LT Pro Heavy" panose="020B0903020202090204" pitchFamily="34" charset="0"/>
              </a:rPr>
              <a:t>Registrar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596C64-01F9-466C-9B0C-0A66D4BB33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99" b="11776"/>
          <a:stretch/>
        </p:blipFill>
        <p:spPr>
          <a:xfrm>
            <a:off x="1765354" y="1122716"/>
            <a:ext cx="5715000" cy="272868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C8FB544-C8A5-483E-B4CE-ED7E79CA92BD}"/>
              </a:ext>
            </a:extLst>
          </p:cNvPr>
          <p:cNvSpPr txBox="1"/>
          <p:nvPr/>
        </p:nvSpPr>
        <p:spPr>
          <a:xfrm rot="1494723">
            <a:off x="6614071" y="684964"/>
            <a:ext cx="2469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  <a:latin typeface="AvenirNext LT Pro Heavy" panose="020B0903020202090204" pitchFamily="34" charset="0"/>
              </a:rPr>
              <a:t>Student Room Monitors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2D0A2D-F4D1-4965-9151-F380F4EE445C}"/>
              </a:ext>
            </a:extLst>
          </p:cNvPr>
          <p:cNvSpPr txBox="1"/>
          <p:nvPr/>
        </p:nvSpPr>
        <p:spPr>
          <a:xfrm rot="19974687">
            <a:off x="110953" y="651277"/>
            <a:ext cx="2462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  <a:latin typeface="AvenirNext LT Pro Heavy" panose="020B0903020202090204" pitchFamily="34" charset="0"/>
              </a:rPr>
              <a:t>Instructional Designer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7BC784-F42F-43B7-9A44-A5E9B1755800}"/>
              </a:ext>
            </a:extLst>
          </p:cNvPr>
          <p:cNvSpPr txBox="1"/>
          <p:nvPr/>
        </p:nvSpPr>
        <p:spPr>
          <a:xfrm>
            <a:off x="2752514" y="490018"/>
            <a:ext cx="2947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9E28B5"/>
                </a:solidFill>
                <a:latin typeface="AvenirNext LT Pro Heavy" panose="020B0903020202090204" pitchFamily="34" charset="0"/>
              </a:rPr>
              <a:t>Instructor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7164" y="2052895"/>
            <a:ext cx="1634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AvenirNext LT Pro Heavy" panose="020B0903020202090204" pitchFamily="34" charset="0"/>
              </a:rPr>
              <a:t>Students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45515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Instructor’s Technologies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910978"/>
              </p:ext>
            </p:extLst>
          </p:nvPr>
        </p:nvGraphicFramePr>
        <p:xfrm>
          <a:off x="545805" y="1148318"/>
          <a:ext cx="8140995" cy="323229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21553">
                  <a:extLst>
                    <a:ext uri="{9D8B030D-6E8A-4147-A177-3AD203B41FA5}">
                      <a16:colId xmlns:a16="http://schemas.microsoft.com/office/drawing/2014/main" val="787629444"/>
                    </a:ext>
                  </a:extLst>
                </a:gridCol>
                <a:gridCol w="5419442">
                  <a:extLst>
                    <a:ext uri="{9D8B030D-6E8A-4147-A177-3AD203B41FA5}">
                      <a16:colId xmlns:a16="http://schemas.microsoft.com/office/drawing/2014/main" val="122671019"/>
                    </a:ext>
                  </a:extLst>
                </a:gridCol>
              </a:tblGrid>
              <a:tr h="392876">
                <a:tc>
                  <a:txBody>
                    <a:bodyPr/>
                    <a:lstStyle/>
                    <a:p>
                      <a:r>
                        <a:rPr lang="en-US" dirty="0"/>
                        <a:t>Technology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Purpose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779562"/>
                  </a:ext>
                </a:extLst>
              </a:tr>
              <a:tr h="533376">
                <a:tc>
                  <a:txBody>
                    <a:bodyPr/>
                    <a:lstStyle/>
                    <a:p>
                      <a:r>
                        <a:rPr lang="en-US" dirty="0" err="1"/>
                        <a:t>SmartBoard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effectLst/>
                        </a:rPr>
                        <a:t>Display PowerPoints and allow live annotation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8148170"/>
                  </a:ext>
                </a:extLst>
              </a:tr>
              <a:tr h="478292">
                <a:tc>
                  <a:txBody>
                    <a:bodyPr/>
                    <a:lstStyle/>
                    <a:p>
                      <a:r>
                        <a:rPr lang="en-US" dirty="0"/>
                        <a:t>Zoom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Highly interactive virtual conferencing tool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8993494"/>
                  </a:ext>
                </a:extLst>
              </a:tr>
              <a:tr h="478292">
                <a:tc>
                  <a:txBody>
                    <a:bodyPr/>
                    <a:lstStyle/>
                    <a:p>
                      <a:r>
                        <a:rPr lang="en-US" dirty="0" err="1"/>
                        <a:t>Panopto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High quality video recording of class lectures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4924815"/>
                  </a:ext>
                </a:extLst>
              </a:tr>
              <a:tr h="392876">
                <a:tc>
                  <a:txBody>
                    <a:bodyPr/>
                    <a:lstStyle/>
                    <a:p>
                      <a:r>
                        <a:rPr lang="en-US" dirty="0" err="1"/>
                        <a:t>VoiceThread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Content and video creation / sharing tool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245247"/>
                  </a:ext>
                </a:extLst>
              </a:tr>
              <a:tr h="478292">
                <a:tc>
                  <a:txBody>
                    <a:bodyPr/>
                    <a:lstStyle/>
                    <a:p>
                      <a:r>
                        <a:rPr lang="en-US" dirty="0" err="1"/>
                        <a:t>Proctorio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Online proctoring service ensuring exam integrity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6111158"/>
                  </a:ext>
                </a:extLst>
              </a:tr>
              <a:tr h="478292">
                <a:tc>
                  <a:txBody>
                    <a:bodyPr/>
                    <a:lstStyle/>
                    <a:p>
                      <a:r>
                        <a:rPr lang="en-US" dirty="0"/>
                        <a:t>Canvas LMS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Organizes and helps ease use of technology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83800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2140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7741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Contact Dan Hoisington at </a:t>
            </a:r>
            <a:r>
              <a:rPr lang="en-US" dirty="0">
                <a:hlinkClick r:id="rId3"/>
              </a:rPr>
              <a:t>hois4443@stthomas.edu</a:t>
            </a:r>
            <a:r>
              <a:rPr lang="en-US" dirty="0"/>
              <a:t> for technology details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1ABAAAC-1C67-4E71-9C1D-A0FD45EFD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Classroom Technologies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938" y="927745"/>
            <a:ext cx="6755994" cy="384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95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39D40B-F636-4C6B-8C17-B273ACE98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17403">
            <a:off x="974371" y="1295743"/>
            <a:ext cx="3032386" cy="313857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336E084-22D7-4373-B7D6-D69A43837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Enhanced Audio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31D79B-CD2E-431F-94C8-6E94EB328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7091" y="1232035"/>
            <a:ext cx="3371409" cy="338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12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77C68-79B6-42A7-9B44-671F998B2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53" y="84351"/>
            <a:ext cx="9144000" cy="857250"/>
          </a:xfrm>
        </p:spPr>
        <p:txBody>
          <a:bodyPr/>
          <a:lstStyle/>
          <a:p>
            <a:r>
              <a:rPr lang="en-US" dirty="0"/>
              <a:t>‘Traditional’ Classroom Experience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63B730-9E1B-4932-8BD1-E2B891D2E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462" y="1063625"/>
            <a:ext cx="6893076" cy="36799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DBA44C-233D-4CB8-888D-39B1DDA4BBEA}"/>
              </a:ext>
            </a:extLst>
          </p:cNvPr>
          <p:cNvSpPr txBox="1"/>
          <p:nvPr/>
        </p:nvSpPr>
        <p:spPr>
          <a:xfrm>
            <a:off x="2843652" y="3439081"/>
            <a:ext cx="13885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Smart Board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0F4B72-9BA5-41F5-B845-216AF076ADEE}"/>
              </a:ext>
            </a:extLst>
          </p:cNvPr>
          <p:cNvSpPr txBox="1"/>
          <p:nvPr/>
        </p:nvSpPr>
        <p:spPr>
          <a:xfrm>
            <a:off x="6876288" y="2848723"/>
            <a:ext cx="11422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Panopto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6F435F-E9DF-4850-9B58-8067AA41F9E8}"/>
              </a:ext>
            </a:extLst>
          </p:cNvPr>
          <p:cNvSpPr txBox="1"/>
          <p:nvPr/>
        </p:nvSpPr>
        <p:spPr>
          <a:xfrm>
            <a:off x="5309204" y="4374218"/>
            <a:ext cx="27093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Active Learning Classroom</a:t>
            </a:r>
          </a:p>
        </p:txBody>
      </p:sp>
    </p:spTree>
    <p:extLst>
      <p:ext uri="{BB962C8B-B14F-4D97-AF65-F5344CB8AC3E}">
        <p14:creationId xmlns:p14="http://schemas.microsoft.com/office/powerpoint/2010/main" val="1371019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223" y="1755176"/>
            <a:ext cx="6883813" cy="2839601"/>
          </a:xfrm>
        </p:spPr>
        <p:txBody>
          <a:bodyPr/>
          <a:lstStyle/>
          <a:p>
            <a:r>
              <a:rPr lang="en-US" b="1" dirty="0"/>
              <a:t>New Academic Technologies Support the </a:t>
            </a:r>
            <a:r>
              <a:rPr lang="en-US" b="1" dirty="0" err="1"/>
              <a:t>HyFlex</a:t>
            </a:r>
            <a:r>
              <a:rPr lang="en-US" b="1" dirty="0"/>
              <a:t> Course Delivery Model </a:t>
            </a:r>
            <a:br>
              <a:rPr lang="en-US" b="1" dirty="0">
                <a:solidFill>
                  <a:srgbClr val="7030A0"/>
                </a:solidFill>
              </a:rPr>
            </a:br>
            <a:r>
              <a:rPr lang="en-US" b="1" dirty="0">
                <a:solidFill>
                  <a:srgbClr val="7030A0"/>
                </a:solidFill>
              </a:rPr>
              <a:t>	</a:t>
            </a:r>
            <a:r>
              <a:rPr lang="en-US" dirty="0">
                <a:solidFill>
                  <a:srgbClr val="7030A0"/>
                </a:solidFill>
              </a:rPr>
              <a:t> </a:t>
            </a:r>
            <a:br>
              <a:rPr lang="en-US" dirty="0"/>
            </a:b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469592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2E7E6-547C-4F9F-9ED8-2CEB4EBAD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Synchronous Online Experience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C545A5-71A3-4C7D-B694-6DA10B8F9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417" y="1063625"/>
            <a:ext cx="5665165" cy="35930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2089D9-17BA-4F17-81AE-C06A9B126900}"/>
              </a:ext>
            </a:extLst>
          </p:cNvPr>
          <p:cNvSpPr txBox="1"/>
          <p:nvPr/>
        </p:nvSpPr>
        <p:spPr>
          <a:xfrm>
            <a:off x="4151376" y="2490814"/>
            <a:ext cx="7947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Zoom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2089D9-17BA-4F17-81AE-C06A9B126900}"/>
              </a:ext>
            </a:extLst>
          </p:cNvPr>
          <p:cNvSpPr txBox="1"/>
          <p:nvPr/>
        </p:nvSpPr>
        <p:spPr>
          <a:xfrm>
            <a:off x="4869712" y="4010336"/>
            <a:ext cx="253487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Student Workers</a:t>
            </a:r>
          </a:p>
          <a:p>
            <a:r>
              <a:rPr lang="en-US" dirty="0"/>
              <a:t>Chat, Camera, Throw Box</a:t>
            </a:r>
          </a:p>
        </p:txBody>
      </p:sp>
    </p:spTree>
    <p:extLst>
      <p:ext uri="{BB962C8B-B14F-4D97-AF65-F5344CB8AC3E}">
        <p14:creationId xmlns:p14="http://schemas.microsoft.com/office/powerpoint/2010/main" val="4147923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595ED4-EC4A-4F3E-B683-086F35556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08" y="983848"/>
            <a:ext cx="8083383" cy="37545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3DC1F7C-F71A-45E3-A0BB-A0148D50F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081"/>
            <a:ext cx="8229600" cy="857250"/>
          </a:xfrm>
        </p:spPr>
        <p:txBody>
          <a:bodyPr/>
          <a:lstStyle/>
          <a:p>
            <a:r>
              <a:rPr lang="en-US" dirty="0" err="1"/>
              <a:t>Panopto</a:t>
            </a:r>
            <a:r>
              <a:rPr lang="en-US" dirty="0"/>
              <a:t> Lecture Recording</a:t>
            </a:r>
          </a:p>
        </p:txBody>
      </p:sp>
    </p:spTree>
    <p:extLst>
      <p:ext uri="{BB962C8B-B14F-4D97-AF65-F5344CB8AC3E}">
        <p14:creationId xmlns:p14="http://schemas.microsoft.com/office/powerpoint/2010/main" val="2177947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oveinn Samp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916546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6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17" y="1392794"/>
            <a:ext cx="3453319" cy="21226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F2E7E6-547C-4F9F-9ED8-2CEB4EBAD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375"/>
            <a:ext cx="8686800" cy="857250"/>
          </a:xfrm>
        </p:spPr>
        <p:txBody>
          <a:bodyPr/>
          <a:lstStyle/>
          <a:p>
            <a:r>
              <a:rPr lang="en-US" dirty="0"/>
              <a:t>Multimodal Discussion Options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D58A33-1374-4CBD-B407-0B35F47EA5F4}"/>
              </a:ext>
            </a:extLst>
          </p:cNvPr>
          <p:cNvSpPr txBox="1"/>
          <p:nvPr/>
        </p:nvSpPr>
        <p:spPr>
          <a:xfrm>
            <a:off x="813135" y="1800609"/>
            <a:ext cx="180738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VoiceThread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562" y="959094"/>
            <a:ext cx="3645653" cy="20401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0524" y="3212628"/>
            <a:ext cx="2944560" cy="18544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595088-FC06-4280-9A70-BD28E3B27868}"/>
              </a:ext>
            </a:extLst>
          </p:cNvPr>
          <p:cNvSpPr txBox="1"/>
          <p:nvPr/>
        </p:nvSpPr>
        <p:spPr>
          <a:xfrm>
            <a:off x="5220077" y="1013364"/>
            <a:ext cx="1536621" cy="4616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Classroom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03FA41-96FD-4225-A683-1532628562E7}"/>
              </a:ext>
            </a:extLst>
          </p:cNvPr>
          <p:cNvSpPr txBox="1"/>
          <p:nvPr/>
        </p:nvSpPr>
        <p:spPr>
          <a:xfrm>
            <a:off x="3621243" y="3284595"/>
            <a:ext cx="943122" cy="4616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Zoom</a:t>
            </a:r>
          </a:p>
        </p:txBody>
      </p:sp>
    </p:spTree>
    <p:extLst>
      <p:ext uri="{BB962C8B-B14F-4D97-AF65-F5344CB8AC3E}">
        <p14:creationId xmlns:p14="http://schemas.microsoft.com/office/powerpoint/2010/main" val="975896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iumph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008"/>
            <a:ext cx="9147572" cy="514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2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ibulation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008"/>
            <a:ext cx="9144000" cy="513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9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Attendance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Old ‘Traditional’ Summer FINC 321</a:t>
            </a:r>
          </a:p>
          <a:p>
            <a:pPr lvl="1"/>
            <a:r>
              <a:rPr lang="en-US" sz="2000" b="1" dirty="0"/>
              <a:t>16 students</a:t>
            </a:r>
          </a:p>
          <a:p>
            <a:r>
              <a:rPr lang="en-US" sz="2400" dirty="0"/>
              <a:t>Summer 2017</a:t>
            </a:r>
          </a:p>
          <a:p>
            <a:pPr lvl="1"/>
            <a:r>
              <a:rPr lang="en-US" sz="2000" dirty="0"/>
              <a:t>Originally capped at 20</a:t>
            </a:r>
          </a:p>
          <a:p>
            <a:pPr lvl="1"/>
            <a:r>
              <a:rPr lang="en-US" sz="2000" dirty="0"/>
              <a:t>Due to demand, cap raised to 40 with wait list</a:t>
            </a:r>
          </a:p>
          <a:p>
            <a:pPr lvl="2"/>
            <a:r>
              <a:rPr lang="en-US" sz="1800" dirty="0"/>
              <a:t>Final enrollment </a:t>
            </a:r>
            <a:r>
              <a:rPr lang="en-US" sz="1800" b="1" dirty="0"/>
              <a:t>39 students</a:t>
            </a:r>
          </a:p>
          <a:p>
            <a:r>
              <a:rPr lang="en-US" sz="2400" dirty="0"/>
              <a:t>Summer 2018</a:t>
            </a:r>
          </a:p>
          <a:p>
            <a:pPr lvl="1"/>
            <a:r>
              <a:rPr lang="en-US" sz="2000" dirty="0"/>
              <a:t>Capped at 50 with wait list</a:t>
            </a:r>
          </a:p>
          <a:p>
            <a:pPr lvl="2"/>
            <a:r>
              <a:rPr lang="en-US" sz="1800" dirty="0"/>
              <a:t>Final enrollment </a:t>
            </a:r>
            <a:r>
              <a:rPr lang="en-US" sz="1800" b="1" dirty="0"/>
              <a:t>48 students</a:t>
            </a:r>
          </a:p>
        </p:txBody>
      </p:sp>
    </p:spTree>
    <p:extLst>
      <p:ext uri="{BB962C8B-B14F-4D97-AF65-F5344CB8AC3E}">
        <p14:creationId xmlns:p14="http://schemas.microsoft.com/office/powerpoint/2010/main" val="1135065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‘Average’ Attendance 2018 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48 students total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188835"/>
              </p:ext>
            </p:extLst>
          </p:nvPr>
        </p:nvGraphicFramePr>
        <p:xfrm>
          <a:off x="457199" y="2071687"/>
          <a:ext cx="7325833" cy="1371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42661">
                  <a:extLst>
                    <a:ext uri="{9D8B030D-6E8A-4147-A177-3AD203B41FA5}">
                      <a16:colId xmlns:a16="http://schemas.microsoft.com/office/drawing/2014/main" val="2646746104"/>
                    </a:ext>
                  </a:extLst>
                </a:gridCol>
                <a:gridCol w="2445489">
                  <a:extLst>
                    <a:ext uri="{9D8B030D-6E8A-4147-A177-3AD203B41FA5}">
                      <a16:colId xmlns:a16="http://schemas.microsoft.com/office/drawing/2014/main" val="863704727"/>
                    </a:ext>
                  </a:extLst>
                </a:gridCol>
                <a:gridCol w="1137683">
                  <a:extLst>
                    <a:ext uri="{9D8B030D-6E8A-4147-A177-3AD203B41FA5}">
                      <a16:colId xmlns:a16="http://schemas.microsoft.com/office/drawing/2014/main" val="35592215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New Aster LT Std" panose="02040603050505020404" pitchFamily="18" charset="0"/>
                        </a:rPr>
                        <a:t>Face-to-Face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New Aster LT Std" panose="02040603050505020404" pitchFamily="18" charset="0"/>
                        </a:rPr>
                        <a:t> 6 students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New Aster LT Std" panose="02040603050505020404" pitchFamily="18" charset="0"/>
                        </a:rPr>
                        <a:t>13%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5866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New Aster LT Std" panose="02040603050505020404" pitchFamily="18" charset="0"/>
                        </a:rPr>
                        <a:t>Synchronous</a:t>
                      </a:r>
                      <a:r>
                        <a:rPr lang="en-US" sz="2400" baseline="0" dirty="0">
                          <a:latin typeface="New Aster LT Std" panose="02040603050505020404" pitchFamily="18" charset="0"/>
                        </a:rPr>
                        <a:t> Online</a:t>
                      </a:r>
                      <a:endParaRPr lang="en-US" sz="2400" dirty="0">
                        <a:latin typeface="New Aster LT Std" panose="020406030505050204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New Aster LT Std" panose="02040603050505020404" pitchFamily="18" charset="0"/>
                        </a:rPr>
                        <a:t> 3 students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New Aster LT Std" panose="02040603050505020404" pitchFamily="18" charset="0"/>
                        </a:rPr>
                        <a:t>  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09970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New Aster LT Std" panose="02040603050505020404" pitchFamily="18" charset="0"/>
                        </a:rPr>
                        <a:t>Asynchronous Online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New Aster LT Std" panose="02040603050505020404" pitchFamily="18" charset="0"/>
                        </a:rPr>
                        <a:t>38 students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New Aster LT Std" panose="02040603050505020404" pitchFamily="18" charset="0"/>
                        </a:rPr>
                        <a:t>81%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96093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A6ACBEA4-CC1A-4787-944B-553089043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8" y="3751582"/>
            <a:ext cx="7594047" cy="56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452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Instructor ‘Hunch’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1924" y="1168253"/>
            <a:ext cx="2925621" cy="33940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248698">
            <a:off x="2695218" y="2160352"/>
            <a:ext cx="65267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New Aster LT Std" panose="02040603050505020404" pitchFamily="18" charset="0"/>
              </a:rPr>
              <a:t>8:00 a.m. class time….  </a:t>
            </a:r>
            <a:r>
              <a:rPr lang="en-US" sz="2800" dirty="0">
                <a:solidFill>
                  <a:srgbClr val="7030A0"/>
                </a:solidFill>
                <a:latin typeface="New Aster LT Std" panose="02040603050505020404" pitchFamily="18" charset="0"/>
              </a:rPr>
              <a:t>more</a:t>
            </a:r>
            <a:r>
              <a:rPr lang="en-US" sz="2800" dirty="0">
                <a:solidFill>
                  <a:prstClr val="black"/>
                </a:solidFill>
                <a:latin typeface="New Aster LT Std" panose="02040603050505020404" pitchFamily="18" charset="0"/>
              </a:rPr>
              <a:t> asynchronous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0729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Quality Improvement</a:t>
            </a:r>
          </a:p>
        </p:txBody>
      </p:sp>
    </p:spTree>
    <p:extLst>
      <p:ext uri="{BB962C8B-B14F-4D97-AF65-F5344CB8AC3E}">
        <p14:creationId xmlns:p14="http://schemas.microsoft.com/office/powerpoint/2010/main" val="2879852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/>
              <a:t>Presenters</a:t>
            </a:r>
            <a:br>
              <a:rPr lang="en-US" sz="3600" dirty="0"/>
            </a:br>
            <a:r>
              <a:rPr lang="en-US" sz="3600" dirty="0"/>
              <a:t>	</a:t>
            </a:r>
            <a:br>
              <a:rPr lang="en-US" sz="2400" dirty="0">
                <a:solidFill>
                  <a:srgbClr val="7030A0"/>
                </a:solidFill>
              </a:rPr>
            </a:br>
            <a:r>
              <a:rPr lang="en-US" sz="2400" dirty="0">
                <a:solidFill>
                  <a:srgbClr val="7030A0"/>
                </a:solidFill>
              </a:rPr>
              <a:t>	Glori Hinck </a:t>
            </a:r>
            <a:r>
              <a:rPr lang="en-US" sz="1800" dirty="0">
                <a:solidFill>
                  <a:schemeClr val="tx1"/>
                </a:solidFill>
                <a:latin typeface="New Aster LT Std" panose="02040603050505020404" pitchFamily="18" charset="0"/>
              </a:rPr>
              <a:t>Instructional Designer</a:t>
            </a:r>
            <a:br>
              <a:rPr lang="en-US" sz="2400" dirty="0">
                <a:solidFill>
                  <a:srgbClr val="7030A0"/>
                </a:solidFill>
              </a:rPr>
            </a:br>
            <a:r>
              <a:rPr lang="en-US" sz="2400" dirty="0">
                <a:solidFill>
                  <a:srgbClr val="7030A0"/>
                </a:solidFill>
              </a:rPr>
              <a:t>	Dan Hoisington </a:t>
            </a:r>
            <a:r>
              <a:rPr lang="en-US" sz="1800" dirty="0">
                <a:solidFill>
                  <a:schemeClr val="tx1"/>
                </a:solidFill>
                <a:latin typeface="New Aster LT Std" panose="02040603050505020404" pitchFamily="18" charset="0"/>
              </a:rPr>
              <a:t>Director AV &amp; Classroom Technologies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	</a:t>
            </a:r>
            <a:r>
              <a:rPr lang="en-US" sz="2400" dirty="0">
                <a:solidFill>
                  <a:srgbClr val="7030A0"/>
                </a:solidFill>
              </a:rPr>
              <a:t>Jim Shovein </a:t>
            </a:r>
            <a:r>
              <a:rPr lang="en-US" sz="1800" dirty="0">
                <a:solidFill>
                  <a:schemeClr val="tx1"/>
                </a:solidFill>
                <a:latin typeface="New Aster LT Std" panose="02040603050505020404" pitchFamily="18" charset="0"/>
              </a:rPr>
              <a:t>Clinical Faculty, Finance</a:t>
            </a:r>
            <a:br>
              <a:rPr lang="en-US" sz="1800" dirty="0">
                <a:solidFill>
                  <a:schemeClr val="tx1"/>
                </a:solidFill>
                <a:latin typeface="New Aster LT Std" panose="020406030505050204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New Aster LT Std" panose="02040603050505020404" pitchFamily="18" charset="0"/>
              </a:rPr>
              <a:t>	</a:t>
            </a:r>
            <a:r>
              <a:rPr lang="en-US" sz="2400" dirty="0">
                <a:solidFill>
                  <a:srgbClr val="7030A0"/>
                </a:solidFill>
              </a:rPr>
              <a:t>Lisa Burke </a:t>
            </a:r>
            <a:r>
              <a:rPr lang="en-US" sz="1800" dirty="0">
                <a:solidFill>
                  <a:schemeClr val="tx1"/>
                </a:solidFill>
                <a:latin typeface="New Aster LT Std" panose="02040603050505020404" pitchFamily="18" charset="0"/>
              </a:rPr>
              <a:t>Director STELAR Minneapolis</a:t>
            </a:r>
          </a:p>
        </p:txBody>
      </p:sp>
    </p:spTree>
    <p:extLst>
      <p:ext uri="{BB962C8B-B14F-4D97-AF65-F5344CB8AC3E}">
        <p14:creationId xmlns:p14="http://schemas.microsoft.com/office/powerpoint/2010/main" val="18160166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 integration of Zoom into the classroom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584251"/>
            <a:ext cx="8133906" cy="3009974"/>
          </a:xfrm>
        </p:spPr>
        <p:txBody>
          <a:bodyPr/>
          <a:lstStyle/>
          <a:p>
            <a:r>
              <a:rPr lang="en-US" dirty="0"/>
              <a:t>More deliberate engagement of the </a:t>
            </a:r>
            <a:r>
              <a:rPr lang="en-US" dirty="0" err="1"/>
              <a:t>sychronous</a:t>
            </a:r>
            <a:r>
              <a:rPr lang="en-US" dirty="0"/>
              <a:t> students in lecture and discussions</a:t>
            </a:r>
          </a:p>
          <a:p>
            <a:r>
              <a:rPr lang="en-US" dirty="0"/>
              <a:t>Use of virtual break out rooms with report back to entire class</a:t>
            </a:r>
          </a:p>
        </p:txBody>
      </p:sp>
    </p:spTree>
    <p:extLst>
      <p:ext uri="{BB962C8B-B14F-4D97-AF65-F5344CB8AC3E}">
        <p14:creationId xmlns:p14="http://schemas.microsoft.com/office/powerpoint/2010/main" val="37590380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Panopto</a:t>
            </a:r>
            <a:r>
              <a:rPr lang="en-US" dirty="0"/>
              <a:t>	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Instructor used the Smartboard annotation tool more</a:t>
            </a:r>
          </a:p>
          <a:p>
            <a:pPr lvl="1"/>
            <a:r>
              <a:rPr lang="en-US" dirty="0"/>
              <a:t>Recordings were more than just static PPT slides</a:t>
            </a:r>
          </a:p>
          <a:p>
            <a:pPr lvl="1"/>
            <a:r>
              <a:rPr lang="en-US" dirty="0"/>
              <a:t>See and hear how analysis was built</a:t>
            </a:r>
          </a:p>
        </p:txBody>
      </p:sp>
    </p:spTree>
    <p:extLst>
      <p:ext uri="{BB962C8B-B14F-4D97-AF65-F5344CB8AC3E}">
        <p14:creationId xmlns:p14="http://schemas.microsoft.com/office/powerpoint/2010/main" val="37658732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Classroom Camera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Tried to improve camera angles so that asynchronous student experience was closer to a classroom experience</a:t>
            </a:r>
          </a:p>
          <a:p>
            <a:r>
              <a:rPr lang="en-US" dirty="0"/>
              <a:t>Per instructor, “Not as effective as I would have hoped”</a:t>
            </a:r>
          </a:p>
        </p:txBody>
      </p:sp>
    </p:spTree>
    <p:extLst>
      <p:ext uri="{BB962C8B-B14F-4D97-AF65-F5344CB8AC3E}">
        <p14:creationId xmlns:p14="http://schemas.microsoft.com/office/powerpoint/2010/main" val="35448716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VoiceThread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Students created short PPT presentations with video narration</a:t>
            </a:r>
          </a:p>
          <a:p>
            <a:r>
              <a:rPr lang="en-US" dirty="0"/>
              <a:t>Per instructor, </a:t>
            </a:r>
            <a:r>
              <a:rPr lang="en-US" dirty="0">
                <a:solidFill>
                  <a:srgbClr val="7030A0"/>
                </a:solidFill>
              </a:rPr>
              <a:t>“dramatic improvement in engaging online students”</a:t>
            </a:r>
            <a:r>
              <a:rPr lang="en-US" dirty="0"/>
              <a:t> compared to discussion board</a:t>
            </a:r>
          </a:p>
        </p:txBody>
      </p:sp>
    </p:spTree>
    <p:extLst>
      <p:ext uri="{BB962C8B-B14F-4D97-AF65-F5344CB8AC3E}">
        <p14:creationId xmlns:p14="http://schemas.microsoft.com/office/powerpoint/2010/main" val="26428468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6244F-F0E9-4183-AE7F-897E21CD2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1625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Course Evaluation </a:t>
            </a:r>
            <a:r>
              <a:rPr lang="en-US" b="1" dirty="0"/>
              <a:t>4.5/5.0</a:t>
            </a:r>
          </a:p>
          <a:p>
            <a:r>
              <a:rPr lang="en-US" dirty="0"/>
              <a:t>Instructor Evaluation </a:t>
            </a:r>
            <a:r>
              <a:rPr lang="en-US" b="1" dirty="0"/>
              <a:t>4.5/5.0</a:t>
            </a:r>
          </a:p>
          <a:p>
            <a:r>
              <a:rPr lang="en-US" dirty="0"/>
              <a:t>Average student GPA’s ~same as traditional face-to-face version</a:t>
            </a:r>
          </a:p>
        </p:txBody>
      </p:sp>
    </p:spTree>
    <p:extLst>
      <p:ext uri="{BB962C8B-B14F-4D97-AF65-F5344CB8AC3E}">
        <p14:creationId xmlns:p14="http://schemas.microsoft.com/office/powerpoint/2010/main" val="40116817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Qualtrics</a:t>
            </a:r>
            <a:r>
              <a:rPr lang="en-US" dirty="0"/>
              <a:t> Survey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Qualtrics</a:t>
            </a:r>
            <a:r>
              <a:rPr lang="en-US" dirty="0"/>
              <a:t> Survey</a:t>
            </a:r>
          </a:p>
          <a:p>
            <a:pPr lvl="1"/>
            <a:r>
              <a:rPr lang="en-US" dirty="0"/>
              <a:t>19/48 responded (40%)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2063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23E666C-CF79-4F61-A77C-D3040724EE79}"/>
              </a:ext>
            </a:extLst>
          </p:cNvPr>
          <p:cNvSpPr/>
          <p:nvPr/>
        </p:nvSpPr>
        <p:spPr>
          <a:xfrm>
            <a:off x="416570" y="3010735"/>
            <a:ext cx="29362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Approximately what percent of the time did you participate in each type of learning over the term?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65B667-0257-44B3-BEA7-7A9CDF00C10F}"/>
              </a:ext>
            </a:extLst>
          </p:cNvPr>
          <p:cNvSpPr txBox="1"/>
          <p:nvPr/>
        </p:nvSpPr>
        <p:spPr>
          <a:xfrm>
            <a:off x="595086" y="203200"/>
            <a:ext cx="3091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Face-to-Face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5BC07B-DB98-42CA-B847-8A0DFD3D9D9B}"/>
              </a:ext>
            </a:extLst>
          </p:cNvPr>
          <p:cNvSpPr txBox="1"/>
          <p:nvPr/>
        </p:nvSpPr>
        <p:spPr>
          <a:xfrm>
            <a:off x="4734174" y="210837"/>
            <a:ext cx="3808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Online Asynchronous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AAA970-130A-4439-84B8-C867717CB999}"/>
              </a:ext>
            </a:extLst>
          </p:cNvPr>
          <p:cNvSpPr txBox="1"/>
          <p:nvPr/>
        </p:nvSpPr>
        <p:spPr>
          <a:xfrm>
            <a:off x="4859673" y="2602670"/>
            <a:ext cx="3604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Online Synchronous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86" y="951356"/>
            <a:ext cx="2876190" cy="14571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493" y="944554"/>
            <a:ext cx="2847619" cy="14476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3009" y="3246897"/>
            <a:ext cx="2838095" cy="14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755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24" y="459343"/>
            <a:ext cx="8718942" cy="40805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3E666C-CF79-4F61-A77C-D3040724EE79}"/>
              </a:ext>
            </a:extLst>
          </p:cNvPr>
          <p:cNvSpPr/>
          <p:nvPr/>
        </p:nvSpPr>
        <p:spPr>
          <a:xfrm>
            <a:off x="138545" y="332510"/>
            <a:ext cx="703810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/>
              <a:t>What was your preferred mode of participation?</a:t>
            </a:r>
          </a:p>
        </p:txBody>
      </p:sp>
    </p:spTree>
    <p:extLst>
      <p:ext uri="{BB962C8B-B14F-4D97-AF65-F5344CB8AC3E}">
        <p14:creationId xmlns:p14="http://schemas.microsoft.com/office/powerpoint/2010/main" val="33553328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19" y="1807090"/>
            <a:ext cx="8704762" cy="25904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Both Online &amp; F2F instruction were considered useful</a:t>
            </a:r>
          </a:p>
        </p:txBody>
      </p:sp>
    </p:spTree>
    <p:extLst>
      <p:ext uri="{BB962C8B-B14F-4D97-AF65-F5344CB8AC3E}">
        <p14:creationId xmlns:p14="http://schemas.microsoft.com/office/powerpoint/2010/main" val="3735153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4CE4F-505B-4E8A-90FC-DECC77CF1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HyFlex</a:t>
            </a:r>
            <a:r>
              <a:rPr lang="en-US" dirty="0"/>
              <a:t> Model</a:t>
            </a:r>
          </a:p>
        </p:txBody>
      </p:sp>
    </p:spTree>
    <p:extLst>
      <p:ext uri="{BB962C8B-B14F-4D97-AF65-F5344CB8AC3E}">
        <p14:creationId xmlns:p14="http://schemas.microsoft.com/office/powerpoint/2010/main" val="21076412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66" y="1063625"/>
            <a:ext cx="7017661" cy="35296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Few Technical Glitches</a:t>
            </a:r>
          </a:p>
        </p:txBody>
      </p:sp>
      <p:sp>
        <p:nvSpPr>
          <p:cNvPr id="3" name="Rectangle 2"/>
          <p:cNvSpPr/>
          <p:nvPr/>
        </p:nvSpPr>
        <p:spPr>
          <a:xfrm>
            <a:off x="4858327" y="1154545"/>
            <a:ext cx="1302328" cy="3509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5794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095" y="4410167"/>
            <a:ext cx="7257143" cy="7333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3964" y="120073"/>
            <a:ext cx="80079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Please rate the value of each of the following learning activities used in this </a:t>
            </a:r>
            <a:r>
              <a:rPr lang="en-US" b="1" dirty="0" err="1"/>
              <a:t>HyFlex</a:t>
            </a:r>
            <a:r>
              <a:rPr lang="en-US" b="1" dirty="0"/>
              <a:t> FINC 321 class from very high to very low; select n/a if you did not participate in an activity.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882" b="3295"/>
          <a:stretch/>
        </p:blipFill>
        <p:spPr>
          <a:xfrm>
            <a:off x="1804768" y="886689"/>
            <a:ext cx="5137299" cy="330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602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8" y="451557"/>
            <a:ext cx="9102626" cy="41881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3E666C-CF79-4F61-A77C-D3040724EE79}"/>
              </a:ext>
            </a:extLst>
          </p:cNvPr>
          <p:cNvSpPr/>
          <p:nvPr/>
        </p:nvSpPr>
        <p:spPr>
          <a:xfrm>
            <a:off x="93297" y="119753"/>
            <a:ext cx="7166485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/>
              <a:t>What one thing would you suggest to improve the </a:t>
            </a:r>
            <a:r>
              <a:rPr lang="en-US" sz="2400" b="1" dirty="0" err="1"/>
              <a:t>HyFlex</a:t>
            </a:r>
            <a:r>
              <a:rPr lang="en-US" sz="2400" b="1" dirty="0"/>
              <a:t> experience?</a:t>
            </a:r>
          </a:p>
        </p:txBody>
      </p:sp>
    </p:spTree>
    <p:extLst>
      <p:ext uri="{BB962C8B-B14F-4D97-AF65-F5344CB8AC3E}">
        <p14:creationId xmlns:p14="http://schemas.microsoft.com/office/powerpoint/2010/main" val="34375382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Instructor Quote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“The critical thing to remember is that the technology is just a more effective and efficient means to our same desired end - a great educational experience, not in any way a replacement for engaged faculty with a well thought out pedagogy.”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5505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4CE4F-505B-4E8A-90FC-DECC77CF1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Simulated </a:t>
            </a:r>
            <a:r>
              <a:rPr lang="en-US" dirty="0" err="1"/>
              <a:t>HyFlex</a:t>
            </a:r>
            <a:r>
              <a:rPr lang="en-US" dirty="0"/>
              <a:t> Course Experience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	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5009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Questions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dirty="0">
                <a:latin typeface="Lato" panose="020F0502020204030203" pitchFamily="34" charset="0"/>
              </a:rPr>
              <a:t>From the perspective of a university stakeholder:</a:t>
            </a:r>
          </a:p>
          <a:p>
            <a:r>
              <a:rPr lang="en-US" sz="2800" dirty="0">
                <a:latin typeface="Lato" panose="020F0502020204030203" pitchFamily="34" charset="0"/>
              </a:rPr>
              <a:t>What would you need to address at your institution to successfully implement the </a:t>
            </a:r>
            <a:r>
              <a:rPr lang="en-US" sz="2800" dirty="0" err="1">
                <a:latin typeface="Lato" panose="020F0502020204030203" pitchFamily="34" charset="0"/>
              </a:rPr>
              <a:t>HyFlex</a:t>
            </a:r>
            <a:r>
              <a:rPr lang="en-US" sz="2800" dirty="0">
                <a:latin typeface="Lato" panose="020F0502020204030203" pitchFamily="34" charset="0"/>
              </a:rPr>
              <a:t> model?  </a:t>
            </a:r>
          </a:p>
          <a:p>
            <a:r>
              <a:rPr lang="en-US" sz="2800" dirty="0">
                <a:latin typeface="Lato" panose="020F0502020204030203" pitchFamily="34" charset="0"/>
              </a:rPr>
              <a:t>What support would you need?  </a:t>
            </a:r>
          </a:p>
          <a:p>
            <a:r>
              <a:rPr lang="en-US" sz="2800" dirty="0">
                <a:latin typeface="Lato" panose="020F0502020204030203" pitchFamily="34" charset="0"/>
              </a:rPr>
              <a:t>What barriers might you encounter and what would you do to overcome these barriers?</a:t>
            </a:r>
          </a:p>
          <a:p>
            <a:endParaRPr lang="en-US" sz="2800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6972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4063B-D558-446F-9411-A92028710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HyFlex</a:t>
            </a:r>
            <a:r>
              <a:rPr lang="en-US" dirty="0"/>
              <a:t> Discussion Groups</a:t>
            </a:r>
            <a:br>
              <a:rPr lang="en-US" dirty="0">
                <a:solidFill>
                  <a:srgbClr val="7030A0"/>
                </a:solidFill>
              </a:rPr>
            </a:br>
            <a:endParaRPr lang="en-US" i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546"/>
            <a:ext cx="8229600" cy="3394075"/>
          </a:xfrm>
        </p:spPr>
        <p:txBody>
          <a:bodyPr/>
          <a:lstStyle/>
          <a:p>
            <a:r>
              <a:rPr lang="en-US" sz="2800" b="1" dirty="0">
                <a:latin typeface="Lato" panose="020F0502020204030203" pitchFamily="34" charset="0"/>
              </a:rPr>
              <a:t>Group 1: Face-to-Face</a:t>
            </a:r>
          </a:p>
          <a:p>
            <a:pPr lvl="1"/>
            <a:r>
              <a:rPr lang="en-US" sz="2400" dirty="0">
                <a:latin typeface="Lato" panose="020F0502020204030203" pitchFamily="34" charset="0"/>
              </a:rPr>
              <a:t>IT support perspective</a:t>
            </a:r>
          </a:p>
          <a:p>
            <a:r>
              <a:rPr lang="en-US" sz="2800" b="1" dirty="0">
                <a:latin typeface="Lato" panose="020F0502020204030203" pitchFamily="34" charset="0"/>
              </a:rPr>
              <a:t>Group 2:  Asynchronous Canvas Discussion</a:t>
            </a:r>
          </a:p>
          <a:p>
            <a:pPr lvl="1"/>
            <a:r>
              <a:rPr lang="en-US" sz="2400" dirty="0">
                <a:latin typeface="Lato" panose="020F0502020204030203" pitchFamily="34" charset="0"/>
              </a:rPr>
              <a:t>Faculty perspective</a:t>
            </a:r>
          </a:p>
          <a:p>
            <a:r>
              <a:rPr lang="en-US" sz="2800" b="1" dirty="0">
                <a:latin typeface="Lato" panose="020F0502020204030203" pitchFamily="34" charset="0"/>
              </a:rPr>
              <a:t>Group 3: Synchronous Online in Zoom </a:t>
            </a:r>
          </a:p>
          <a:p>
            <a:pPr lvl="1"/>
            <a:r>
              <a:rPr lang="en-US" sz="2000" dirty="0">
                <a:latin typeface="Lato" panose="020F0502020204030203" pitchFamily="34" charset="0"/>
              </a:rPr>
              <a:t>University Leadership perspective</a:t>
            </a:r>
          </a:p>
        </p:txBody>
      </p:sp>
    </p:spTree>
    <p:extLst>
      <p:ext uri="{BB962C8B-B14F-4D97-AF65-F5344CB8AC3E}">
        <p14:creationId xmlns:p14="http://schemas.microsoft.com/office/powerpoint/2010/main" val="14045656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EFD85-659C-4F76-ADE0-054167AB9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375"/>
            <a:ext cx="8572500" cy="857250"/>
          </a:xfrm>
        </p:spPr>
        <p:txBody>
          <a:bodyPr/>
          <a:lstStyle/>
          <a:p>
            <a:r>
              <a:rPr lang="en-US" sz="3200" dirty="0"/>
              <a:t>Group 1: Face-to-Face Discussion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4D103B-AA7C-4111-95E6-83C39C83B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6295" y="1236383"/>
            <a:ext cx="5930152" cy="1739152"/>
          </a:xfrm>
        </p:spPr>
        <p:txBody>
          <a:bodyPr/>
          <a:lstStyle/>
          <a:p>
            <a:r>
              <a:rPr lang="en-US" dirty="0">
                <a:latin typeface="Lato" panose="020F0502020204030203" pitchFamily="34" charset="0"/>
              </a:rPr>
              <a:t>Representing the IT support perspective</a:t>
            </a:r>
          </a:p>
          <a:p>
            <a:r>
              <a:rPr lang="en-US" dirty="0">
                <a:latin typeface="Lato" panose="020F0502020204030203" pitchFamily="34" charset="0"/>
              </a:rPr>
              <a:t>Dan Hoisington, Facilitator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36382"/>
            <a:ext cx="2175164" cy="28693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666043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54C71-6532-493C-A8F2-A264D37E7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Group 2: Asynchronous Discussion in </a:t>
            </a:r>
            <a:r>
              <a:rPr lang="en-US" sz="3200" dirty="0" err="1"/>
              <a:t>VoiceThread</a:t>
            </a:r>
            <a:endParaRPr lang="en-US" sz="32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86363E-A96E-48A4-AA3D-A1FE578CB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7573" y="1451307"/>
            <a:ext cx="5235388" cy="2418730"/>
          </a:xfrm>
        </p:spPr>
        <p:txBody>
          <a:bodyPr/>
          <a:lstStyle/>
          <a:p>
            <a:r>
              <a:rPr lang="en-US" sz="2800" dirty="0">
                <a:latin typeface="Lato" panose="020F0502020204030203" pitchFamily="34" charset="0"/>
              </a:rPr>
              <a:t>Representing the Faculty perspective </a:t>
            </a:r>
          </a:p>
          <a:p>
            <a:r>
              <a:rPr lang="en-US" sz="2800" dirty="0">
                <a:latin typeface="Lato" panose="020F0502020204030203" pitchFamily="34" charset="0"/>
              </a:rPr>
              <a:t>Glori Hinck, Facilitator</a:t>
            </a:r>
          </a:p>
          <a:p>
            <a:r>
              <a:rPr lang="en-US" sz="2800" dirty="0">
                <a:latin typeface="Lato" panose="020F0502020204030203" pitchFamily="34" charset="0"/>
              </a:rPr>
              <a:t>Log into Canvas via handout instructions</a:t>
            </a:r>
          </a:p>
          <a:p>
            <a:endParaRPr lang="en-US" sz="2800" dirty="0">
              <a:latin typeface="Lato" panose="020F050202020403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07" y="1451306"/>
            <a:ext cx="2383187" cy="254803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533811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2F2B2-6AE8-4DDB-AFC9-AC54E38F3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06375"/>
            <a:ext cx="8889023" cy="857250"/>
          </a:xfrm>
        </p:spPr>
        <p:txBody>
          <a:bodyPr/>
          <a:lstStyle/>
          <a:p>
            <a:r>
              <a:rPr lang="en-US" sz="3200" dirty="0"/>
              <a:t>Group 3: Online Synchronous Discussion in Zoom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5A19F-20DF-4A44-9554-6BC28C9D7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981" y="1463204"/>
            <a:ext cx="5352964" cy="3394075"/>
          </a:xfrm>
        </p:spPr>
        <p:txBody>
          <a:bodyPr anchor="t"/>
          <a:lstStyle/>
          <a:p>
            <a:r>
              <a:rPr lang="en-US" sz="2800" dirty="0">
                <a:latin typeface="Lato" panose="020F0502020204030203" pitchFamily="34" charset="0"/>
              </a:rPr>
              <a:t>Representing the University Leadership perspective</a:t>
            </a:r>
          </a:p>
          <a:p>
            <a:r>
              <a:rPr lang="en-US" sz="2800" dirty="0">
                <a:latin typeface="Lato" panose="020F0502020204030203" pitchFamily="34" charset="0"/>
              </a:rPr>
              <a:t>Lisa Burke, Facilitator</a:t>
            </a:r>
          </a:p>
          <a:p>
            <a:r>
              <a:rPr lang="en-US" sz="2800" dirty="0">
                <a:latin typeface="Lato" panose="020F0502020204030203" pitchFamily="34" charset="0"/>
              </a:rPr>
              <a:t>Access Zoom meeting via handout instructions</a:t>
            </a:r>
          </a:p>
          <a:p>
            <a:endParaRPr lang="en-US" sz="2800" dirty="0">
              <a:latin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542185"/>
            <a:ext cx="2521816" cy="25218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8828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23962B-37A3-48E7-80E3-F532F2E1A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623" y="1861856"/>
            <a:ext cx="6327965" cy="2839601"/>
          </a:xfrm>
        </p:spPr>
        <p:txBody>
          <a:bodyPr/>
          <a:lstStyle/>
          <a:p>
            <a:pPr algn="ctr"/>
            <a:r>
              <a:rPr lang="en-US" dirty="0" err="1"/>
              <a:t>HyFlex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(Hybrid + Flexibility)</a:t>
            </a:r>
          </a:p>
        </p:txBody>
      </p:sp>
    </p:spTree>
    <p:extLst>
      <p:ext uri="{BB962C8B-B14F-4D97-AF65-F5344CB8AC3E}">
        <p14:creationId xmlns:p14="http://schemas.microsoft.com/office/powerpoint/2010/main" val="1495087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4CE4F-505B-4E8A-90FC-DECC77CF1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Debrief on Discussion Experiences as a Group</a:t>
            </a:r>
            <a:br>
              <a:rPr lang="en-US" dirty="0"/>
            </a:br>
            <a:br>
              <a:rPr lang="en-US" dirty="0"/>
            </a:br>
            <a:endParaRPr lang="en-US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5179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13" y="187464"/>
            <a:ext cx="6459416" cy="47455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D156CA9-FADE-48D3-999B-5E02435758DA}"/>
              </a:ext>
            </a:extLst>
          </p:cNvPr>
          <p:cNvSpPr/>
          <p:nvPr/>
        </p:nvSpPr>
        <p:spPr>
          <a:xfrm>
            <a:off x="4932495" y="2365107"/>
            <a:ext cx="3644267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Lato" panose="020F0502020204030203" pitchFamily="34" charset="0"/>
              </a:rPr>
              <a:t>Central Georgia Technical College</a:t>
            </a:r>
          </a:p>
          <a:p>
            <a:pPr algn="ctr"/>
            <a:r>
              <a:rPr lang="en-US" sz="2000" dirty="0">
                <a:latin typeface="Lato" panose="020F0502020204030203" pitchFamily="34" charset="0"/>
              </a:rPr>
              <a:t>“</a:t>
            </a:r>
            <a:r>
              <a:rPr lang="en-US" sz="2000" dirty="0" err="1">
                <a:latin typeface="Lato" panose="020F0502020204030203" pitchFamily="34" charset="0"/>
              </a:rPr>
              <a:t>blendflex</a:t>
            </a:r>
            <a:r>
              <a:rPr lang="en-US" sz="2000" dirty="0">
                <a:latin typeface="Lato" panose="020F0502020204030203" pitchFamily="34" charset="0"/>
              </a:rPr>
              <a:t>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BD0B7B-D352-4FF5-A49A-A8CC24AF1B76}"/>
              </a:ext>
            </a:extLst>
          </p:cNvPr>
          <p:cNvSpPr/>
          <p:nvPr/>
        </p:nvSpPr>
        <p:spPr>
          <a:xfrm>
            <a:off x="4932495" y="3654365"/>
            <a:ext cx="3644267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Lato" panose="020F0502020204030203" pitchFamily="34" charset="0"/>
              </a:rPr>
              <a:t>University of St. Thomas</a:t>
            </a:r>
          </a:p>
          <a:p>
            <a:pPr algn="ctr"/>
            <a:r>
              <a:rPr lang="en-US" sz="2000" dirty="0">
                <a:latin typeface="Lato" panose="020F0502020204030203" pitchFamily="34" charset="0"/>
              </a:rPr>
              <a:t>“</a:t>
            </a:r>
            <a:r>
              <a:rPr lang="en-US" sz="2000" dirty="0" err="1">
                <a:latin typeface="Lato" panose="020F0502020204030203" pitchFamily="34" charset="0"/>
              </a:rPr>
              <a:t>hyflex</a:t>
            </a:r>
            <a:r>
              <a:rPr lang="en-US" sz="2000" dirty="0">
                <a:latin typeface="Lato" panose="020F0502020204030203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651623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7847" y="1958413"/>
            <a:ext cx="6327965" cy="952165"/>
          </a:xfrm>
        </p:spPr>
        <p:txBody>
          <a:bodyPr/>
          <a:lstStyle/>
          <a:p>
            <a:r>
              <a:rPr lang="en-US" sz="7200" dirty="0"/>
              <a:t>Thank you!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5569" b="27686"/>
          <a:stretch/>
        </p:blipFill>
        <p:spPr>
          <a:xfrm>
            <a:off x="5356391" y="4155317"/>
            <a:ext cx="3812981" cy="72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87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70E9E-5AD5-49CE-8A2B-FB037103F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654" y="3645781"/>
            <a:ext cx="8229600" cy="857250"/>
          </a:xfrm>
        </p:spPr>
        <p:txBody>
          <a:bodyPr/>
          <a:lstStyle/>
          <a:p>
            <a:r>
              <a:rPr lang="en-US" dirty="0"/>
              <a:t>Single </a:t>
            </a:r>
            <a:br>
              <a:rPr lang="en-US" dirty="0"/>
            </a:br>
            <a:r>
              <a:rPr lang="en-US" dirty="0"/>
              <a:t>Course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138261-CEC1-473A-9A7C-6645B4D9F7E1}"/>
              </a:ext>
            </a:extLst>
          </p:cNvPr>
          <p:cNvGrpSpPr/>
          <p:nvPr/>
        </p:nvGrpSpPr>
        <p:grpSpPr>
          <a:xfrm>
            <a:off x="3562337" y="41552"/>
            <a:ext cx="4666991" cy="4836993"/>
            <a:chOff x="2238504" y="206375"/>
            <a:chExt cx="4666991" cy="479544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0E76410-4888-4082-A926-9FF8AF594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38504" y="206375"/>
              <a:ext cx="4666991" cy="479544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785E3A6-0D3F-4CA1-B357-914370111223}"/>
                </a:ext>
              </a:extLst>
            </p:cNvPr>
            <p:cNvSpPr txBox="1"/>
            <p:nvPr/>
          </p:nvSpPr>
          <p:spPr>
            <a:xfrm rot="998273">
              <a:off x="4578748" y="965879"/>
              <a:ext cx="16154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Face-to-Face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13825B-F359-4A4C-B85A-B6FD475D9A64}"/>
                </a:ext>
              </a:extLst>
            </p:cNvPr>
            <p:cNvSpPr txBox="1"/>
            <p:nvPr/>
          </p:nvSpPr>
          <p:spPr>
            <a:xfrm rot="19236086">
              <a:off x="4863275" y="3659103"/>
              <a:ext cx="17344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Asynchronous Online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F761439-6F51-479E-8DAA-FAF41F325E3D}"/>
                </a:ext>
              </a:extLst>
            </p:cNvPr>
            <p:cNvSpPr txBox="1"/>
            <p:nvPr/>
          </p:nvSpPr>
          <p:spPr>
            <a:xfrm rot="3368356">
              <a:off x="2174739" y="2835156"/>
              <a:ext cx="16154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Synchronous Online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616CA4-9F10-49BD-A6F8-231E11EB9722}"/>
                </a:ext>
              </a:extLst>
            </p:cNvPr>
            <p:cNvSpPr txBox="1"/>
            <p:nvPr/>
          </p:nvSpPr>
          <p:spPr>
            <a:xfrm>
              <a:off x="3921430" y="2439002"/>
              <a:ext cx="18285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venirNext LT Pro Heavy" panose="020B0903020202090204" pitchFamily="34" charset="0"/>
                </a:rPr>
                <a:t>CHOICE</a:t>
              </a: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B159C8BD-7342-461E-8E93-67E3B105C519}"/>
              </a:ext>
            </a:extLst>
          </p:cNvPr>
          <p:cNvSpPr txBox="1">
            <a:spLocks/>
          </p:cNvSpPr>
          <p:nvPr/>
        </p:nvSpPr>
        <p:spPr>
          <a:xfrm>
            <a:off x="317654" y="41552"/>
            <a:ext cx="8229600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800" b="0" i="0" kern="1200" baseline="0">
                <a:solidFill>
                  <a:srgbClr val="9E28B5"/>
                </a:solidFill>
                <a:latin typeface="AvenirNext LT Pro Heavy" panose="020B0903020202020204" pitchFamily="34" charset="0"/>
                <a:ea typeface="+mj-ea"/>
                <a:cs typeface="AvenirNext LT Pro Heavy" panose="020B0903020202020204" pitchFamily="34" charset="0"/>
              </a:defRPr>
            </a:lvl1pPr>
          </a:lstStyle>
          <a:p>
            <a:r>
              <a:rPr lang="en-US" dirty="0"/>
              <a:t>Flexible </a:t>
            </a:r>
          </a:p>
          <a:p>
            <a:r>
              <a:rPr lang="en-US" dirty="0"/>
              <a:t>Participation</a:t>
            </a:r>
          </a:p>
          <a:p>
            <a:r>
              <a:rPr lang="en-US" dirty="0"/>
              <a:t>Policy</a:t>
            </a:r>
          </a:p>
        </p:txBody>
      </p:sp>
    </p:spTree>
    <p:extLst>
      <p:ext uri="{BB962C8B-B14F-4D97-AF65-F5344CB8AC3E}">
        <p14:creationId xmlns:p14="http://schemas.microsoft.com/office/powerpoint/2010/main" val="2247666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70E9E-5AD5-49CE-8A2B-FB037103F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Choice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0E4AE-5A5B-4B36-AC7D-31587D545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1369" y="1062949"/>
            <a:ext cx="5293432" cy="3530600"/>
          </a:xfrm>
        </p:spPr>
        <p:txBody>
          <a:bodyPr/>
          <a:lstStyle/>
          <a:p>
            <a:r>
              <a:rPr lang="en-US" sz="2400" dirty="0">
                <a:latin typeface="Lato" panose="020F0502020204030203" pitchFamily="34" charset="0"/>
              </a:rPr>
              <a:t>Change mode of attendance daily, weekly, by topic, according to need, or by preference</a:t>
            </a:r>
          </a:p>
          <a:p>
            <a:r>
              <a:rPr lang="en-US" sz="2400" dirty="0">
                <a:latin typeface="Lato" panose="020F0502020204030203" pitchFamily="34" charset="0"/>
              </a:rPr>
              <a:t>Instructor tailors content for each delivery mode</a:t>
            </a:r>
          </a:p>
          <a:p>
            <a:r>
              <a:rPr lang="en-US" sz="2400" dirty="0">
                <a:latin typeface="Lato" panose="020F0502020204030203" pitchFamily="34" charset="0"/>
              </a:rPr>
              <a:t>Some elements the same, others different</a:t>
            </a:r>
          </a:p>
          <a:p>
            <a:r>
              <a:rPr lang="en-US" sz="2400" dirty="0">
                <a:latin typeface="Lato" panose="020F0502020204030203" pitchFamily="34" charset="0"/>
              </a:rPr>
              <a:t>Often, same high stakes assessments regardless of chosen path</a:t>
            </a:r>
          </a:p>
          <a:p>
            <a:pPr marL="0" indent="0">
              <a:buNone/>
            </a:pPr>
            <a:endParaRPr lang="en-US" sz="2400" dirty="0">
              <a:latin typeface="Lato" panose="020F050202020403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6362"/>
          <a:stretch/>
        </p:blipFill>
        <p:spPr>
          <a:xfrm>
            <a:off x="457201" y="1062949"/>
            <a:ext cx="3444168" cy="260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77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EAA8C2-564E-43EB-86BA-20F535FD228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E28B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E28B5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F7682B-2851-47F6-A9C9-5F840469FC7A}"/>
              </a:ext>
            </a:extLst>
          </p:cNvPr>
          <p:cNvSpPr txBox="1"/>
          <p:nvPr/>
        </p:nvSpPr>
        <p:spPr>
          <a:xfrm rot="20077619">
            <a:off x="504188" y="2017752"/>
            <a:ext cx="78339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AvenirNext LT Pro Heavy" panose="020B0903020202090204" pitchFamily="34" charset="0"/>
              </a:rPr>
              <a:t>ADULT LEARNERS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B8D12B-CD94-460B-919E-2926BFD9276D}"/>
              </a:ext>
            </a:extLst>
          </p:cNvPr>
          <p:cNvSpPr txBox="1"/>
          <p:nvPr/>
        </p:nvSpPr>
        <p:spPr>
          <a:xfrm>
            <a:off x="3890028" y="3377473"/>
            <a:ext cx="4952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Learning styles &amp; needs</a:t>
            </a:r>
          </a:p>
          <a:p>
            <a:r>
              <a:rPr lang="en-US" sz="2400" dirty="0">
                <a:solidFill>
                  <a:schemeClr val="bg1"/>
                </a:solidFill>
              </a:rPr>
              <a:t>Maximizes effectiveness of instruction</a:t>
            </a:r>
          </a:p>
          <a:p>
            <a:r>
              <a:rPr lang="en-US" sz="2400" dirty="0">
                <a:solidFill>
                  <a:schemeClr val="bg1"/>
                </a:solidFill>
              </a:rPr>
              <a:t>High degree of customization</a:t>
            </a:r>
          </a:p>
          <a:p>
            <a:r>
              <a:rPr lang="en-US" sz="2400" dirty="0">
                <a:solidFill>
                  <a:schemeClr val="bg1"/>
                </a:solidFill>
              </a:rPr>
              <a:t>Control over learning process</a:t>
            </a:r>
          </a:p>
        </p:txBody>
      </p:sp>
    </p:spTree>
    <p:extLst>
      <p:ext uri="{BB962C8B-B14F-4D97-AF65-F5344CB8AC3E}">
        <p14:creationId xmlns:p14="http://schemas.microsoft.com/office/powerpoint/2010/main" val="3992809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558D3B-2270-4A7B-ABE1-5AC87A0F6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25142" y="185195"/>
            <a:ext cx="39188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Next LT Pro Heavy" panose="020B0903020202020204" pitchFamily="34" charset="0"/>
              </a:rPr>
              <a:t>2006</a:t>
            </a:r>
          </a:p>
          <a:p>
            <a:r>
              <a:rPr lang="en-US" dirty="0">
                <a:latin typeface="AvenirNext LT Pro Heavy" panose="020B0903020202020204" pitchFamily="34" charset="0"/>
              </a:rPr>
              <a:t>Dr. Brian Beatty</a:t>
            </a:r>
          </a:p>
          <a:p>
            <a:r>
              <a:rPr lang="en-US" dirty="0">
                <a:latin typeface="AvenirNext LT Pro Heavy" panose="020B0903020202020204" pitchFamily="34" charset="0"/>
              </a:rPr>
              <a:t>San Francisco State University</a:t>
            </a:r>
          </a:p>
          <a:p>
            <a:r>
              <a:rPr lang="en-US" dirty="0">
                <a:latin typeface="AvenirNext LT Pro Heavy" panose="020B0903020202020204" pitchFamily="34" charset="0"/>
              </a:rPr>
              <a:t>Challenges faced by </a:t>
            </a:r>
            <a:br>
              <a:rPr lang="en-US" dirty="0">
                <a:latin typeface="AvenirNext LT Pro Heavy" panose="020B0903020202020204" pitchFamily="34" charset="0"/>
              </a:rPr>
            </a:br>
            <a:r>
              <a:rPr lang="en-US" dirty="0">
                <a:latin typeface="AvenirNext LT Pro Heavy" panose="020B0903020202020204" pitchFamily="34" charset="0"/>
              </a:rPr>
              <a:t>graduate </a:t>
            </a:r>
            <a:r>
              <a:rPr lang="en-US" dirty="0" err="1">
                <a:latin typeface="AvenirNext LT Pro Heavy" panose="020B0903020202020204" pitchFamily="34" charset="0"/>
              </a:rPr>
              <a:t>communter</a:t>
            </a:r>
            <a:r>
              <a:rPr lang="en-US" dirty="0">
                <a:latin typeface="AvenirNext LT Pro Heavy" panose="020B0903020202020204" pitchFamily="34" charset="0"/>
              </a:rPr>
              <a:t> students</a:t>
            </a:r>
          </a:p>
        </p:txBody>
      </p:sp>
    </p:spTree>
    <p:extLst>
      <p:ext uri="{BB962C8B-B14F-4D97-AF65-F5344CB8AC3E}">
        <p14:creationId xmlns:p14="http://schemas.microsoft.com/office/powerpoint/2010/main" val="3192550297"/>
      </p:ext>
    </p:extLst>
  </p:cSld>
  <p:clrMapOvr>
    <a:masterClrMapping/>
  </p:clrMapOvr>
</p:sld>
</file>

<file path=ppt/theme/theme1.xml><?xml version="1.0" encoding="utf-8"?>
<a:theme xmlns:a="http://schemas.openxmlformats.org/drawingml/2006/main" name="Section P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Normal Interior P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purl.org/dc/terms/"/>
    <ds:schemaRef ds:uri="http://schemas.microsoft.com/sharepoint/v3/fields"/>
    <ds:schemaRef ds:uri="http://schemas.microsoft.com/office/infopath/2007/PartnerControls"/>
    <ds:schemaRef ds:uri="http://purl.org/dc/elements/1.1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2106</TotalTime>
  <Words>828</Words>
  <Application>Microsoft Office PowerPoint</Application>
  <PresentationFormat>On-screen Show (16:9)</PresentationFormat>
  <Paragraphs>231</Paragraphs>
  <Slides>52</Slides>
  <Notes>41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61" baseType="lpstr">
      <vt:lpstr>Arial</vt:lpstr>
      <vt:lpstr>Avenir Next Heavy</vt:lpstr>
      <vt:lpstr>AvenirNext LT Pro Heavy</vt:lpstr>
      <vt:lpstr>Calibri</vt:lpstr>
      <vt:lpstr>Lato</vt:lpstr>
      <vt:lpstr>New Aster LT Std</vt:lpstr>
      <vt:lpstr>Times New Roman</vt:lpstr>
      <vt:lpstr>Section Page</vt:lpstr>
      <vt:lpstr>Normal Interior Page</vt:lpstr>
      <vt:lpstr>Log in to Canvas</vt:lpstr>
      <vt:lpstr>New Academic Technologies Support the HyFlex Course Delivery Model      </vt:lpstr>
      <vt:lpstr>Presenters    Glori Hinck Instructional Designer  Dan Hoisington Director AV &amp; Classroom Technologies  Jim Shovein Clinical Faculty, Finance  Lisa Burke Director STELAR Minneapolis</vt:lpstr>
      <vt:lpstr>The HyFlex Model</vt:lpstr>
      <vt:lpstr>HyFlex  (Hybrid + Flexibility)</vt:lpstr>
      <vt:lpstr>Single  Course</vt:lpstr>
      <vt:lpstr>Student Choice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Canvas Modules</vt:lpstr>
      <vt:lpstr>PowerPoint Presentation</vt:lpstr>
      <vt:lpstr>Instructor’s Technologies</vt:lpstr>
      <vt:lpstr>Classroom Technologies</vt:lpstr>
      <vt:lpstr>Enhanced Audio</vt:lpstr>
      <vt:lpstr>‘Traditional’ Classroom Experience</vt:lpstr>
      <vt:lpstr>Synchronous Online Experience</vt:lpstr>
      <vt:lpstr>Panopto Lecture Recording</vt:lpstr>
      <vt:lpstr>PowerPoint Presentation</vt:lpstr>
      <vt:lpstr>Multimodal Discussion Options </vt:lpstr>
      <vt:lpstr>PowerPoint Presentation</vt:lpstr>
      <vt:lpstr>PowerPoint Presentation</vt:lpstr>
      <vt:lpstr>Attendance</vt:lpstr>
      <vt:lpstr>‘Average’ Attendance 2018 </vt:lpstr>
      <vt:lpstr>Instructor ‘Hunch’</vt:lpstr>
      <vt:lpstr>Continuous Quality Improvement</vt:lpstr>
      <vt:lpstr>Better integration of Zoom into the classroom</vt:lpstr>
      <vt:lpstr>Panopto </vt:lpstr>
      <vt:lpstr>Classroom Camera</vt:lpstr>
      <vt:lpstr>VoiceThread</vt:lpstr>
      <vt:lpstr>Evaluation  </vt:lpstr>
      <vt:lpstr>Evaluation</vt:lpstr>
      <vt:lpstr>Qualtrics Survey</vt:lpstr>
      <vt:lpstr>PowerPoint Presentation</vt:lpstr>
      <vt:lpstr>PowerPoint Presentation</vt:lpstr>
      <vt:lpstr>Both Online &amp; F2F instruction were considered useful</vt:lpstr>
      <vt:lpstr>Few Technical Glitches</vt:lpstr>
      <vt:lpstr>PowerPoint Presentation</vt:lpstr>
      <vt:lpstr>PowerPoint Presentation</vt:lpstr>
      <vt:lpstr>Instructor Quote </vt:lpstr>
      <vt:lpstr>Simulated HyFlex Course Experience    </vt:lpstr>
      <vt:lpstr>Discussion Questions</vt:lpstr>
      <vt:lpstr>HyFlex Discussion Groups </vt:lpstr>
      <vt:lpstr>Group 1: Face-to-Face Discussion</vt:lpstr>
      <vt:lpstr>Group 2: Asynchronous Discussion in VoiceThread</vt:lpstr>
      <vt:lpstr>Group 3: Online Synchronous Discussion in Zoom</vt:lpstr>
      <vt:lpstr>Debrief on Discussion Experiences as a Group  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Access Canvas Presentation Site</dc:title>
  <dc:creator>Glori Hinck</dc:creator>
  <cp:lastModifiedBy>Hinck, Glori L.</cp:lastModifiedBy>
  <cp:revision>142</cp:revision>
  <dcterms:modified xsi:type="dcterms:W3CDTF">2018-08-02T00:16:11Z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