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94" r:id="rId6"/>
  </p:sldMasterIdLst>
  <p:notesMasterIdLst>
    <p:notesMasterId r:id="rId37"/>
  </p:notesMasterIdLst>
  <p:handoutMasterIdLst>
    <p:handoutMasterId r:id="rId38"/>
  </p:handoutMasterIdLst>
  <p:sldIdLst>
    <p:sldId id="280" r:id="rId7"/>
    <p:sldId id="443" r:id="rId8"/>
    <p:sldId id="548" r:id="rId9"/>
    <p:sldId id="451" r:id="rId10"/>
    <p:sldId id="542" r:id="rId11"/>
    <p:sldId id="534" r:id="rId12"/>
    <p:sldId id="553" r:id="rId13"/>
    <p:sldId id="539" r:id="rId14"/>
    <p:sldId id="547" r:id="rId15"/>
    <p:sldId id="551" r:id="rId16"/>
    <p:sldId id="527" r:id="rId17"/>
    <p:sldId id="528" r:id="rId18"/>
    <p:sldId id="532" r:id="rId19"/>
    <p:sldId id="552" r:id="rId20"/>
    <p:sldId id="543" r:id="rId21"/>
    <p:sldId id="549" r:id="rId22"/>
    <p:sldId id="550" r:id="rId23"/>
    <p:sldId id="516" r:id="rId24"/>
    <p:sldId id="521" r:id="rId25"/>
    <p:sldId id="533" r:id="rId26"/>
    <p:sldId id="522" r:id="rId27"/>
    <p:sldId id="538" r:id="rId28"/>
    <p:sldId id="523" r:id="rId29"/>
    <p:sldId id="524" r:id="rId30"/>
    <p:sldId id="525" r:id="rId31"/>
    <p:sldId id="526" r:id="rId32"/>
    <p:sldId id="546" r:id="rId33"/>
    <p:sldId id="544" r:id="rId34"/>
    <p:sldId id="372" r:id="rId35"/>
    <p:sldId id="263"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Kimberly A" initials="JK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4D"/>
    <a:srgbClr val="0C2340"/>
    <a:srgbClr val="E5FFE5"/>
    <a:srgbClr val="CCFFCC"/>
    <a:srgbClr val="CCFFFF"/>
    <a:srgbClr val="ACA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82576" autoAdjust="0"/>
  </p:normalViewPr>
  <p:slideViewPr>
    <p:cSldViewPr snapToGrid="0">
      <p:cViewPr>
        <p:scale>
          <a:sx n="110" d="100"/>
          <a:sy n="110" d="100"/>
        </p:scale>
        <p:origin x="1336" y="-1592"/>
      </p:cViewPr>
      <p:guideLst>
        <p:guide orient="horz" pos="2160"/>
        <p:guide pos="2880"/>
      </p:guideLst>
    </p:cSldViewPr>
  </p:slideViewPr>
  <p:notesTextViewPr>
    <p:cViewPr>
      <p:scale>
        <a:sx n="3" d="2"/>
        <a:sy n="3" d="2"/>
      </p:scale>
      <p:origin x="0" y="0"/>
    </p:cViewPr>
  </p:notesTextViewPr>
  <p:sorterViewPr>
    <p:cViewPr>
      <p:scale>
        <a:sx n="190" d="100"/>
        <a:sy n="190" d="100"/>
      </p:scale>
      <p:origin x="0" y="-181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 Id="rId4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Kimberly A" userId="S::vv6084kh@minnstate.edu::afe26ec1-85a8-4e1b-8ef6-b3af24f1abd9" providerId="AD" clId="Web-{1EB95AAB-11E5-FFE1-1561-07B0FA8F01A7}"/>
    <pc:docChg chg="modSld">
      <pc:chgData name="Johnson, Kimberly A" userId="S::vv6084kh@minnstate.edu::afe26ec1-85a8-4e1b-8ef6-b3af24f1abd9" providerId="AD" clId="Web-{1EB95AAB-11E5-FFE1-1561-07B0FA8F01A7}" dt="2018-08-02T00:03:32.547" v="1" actId="14100"/>
      <pc:docMkLst>
        <pc:docMk/>
      </pc:docMkLst>
      <pc:sldChg chg="modSp">
        <pc:chgData name="Johnson, Kimberly A" userId="S::vv6084kh@minnstate.edu::afe26ec1-85a8-4e1b-8ef6-b3af24f1abd9" providerId="AD" clId="Web-{1EB95AAB-11E5-FFE1-1561-07B0FA8F01A7}" dt="2018-08-02T00:03:32.547" v="1" actId="14100"/>
        <pc:sldMkLst>
          <pc:docMk/>
          <pc:sldMk cId="1220921901" sldId="280"/>
        </pc:sldMkLst>
        <pc:spChg chg="mod">
          <ac:chgData name="Johnson, Kimberly A" userId="S::vv6084kh@minnstate.edu::afe26ec1-85a8-4e1b-8ef6-b3af24f1abd9" providerId="AD" clId="Web-{1EB95AAB-11E5-FFE1-1561-07B0FA8F01A7}" dt="2018-08-02T00:03:32.547" v="1" actId="14100"/>
          <ac:spMkLst>
            <pc:docMk/>
            <pc:sldMk cId="1220921901" sldId="280"/>
            <ac:spMk id="5" creationId="{00000000-0000-0000-0000-000000000000}"/>
          </ac:spMkLst>
        </pc:spChg>
      </pc:sldChg>
    </pc:docChg>
  </pc:docChgLst>
  <pc:docChgLst>
    <pc:chgData name="Johnson, Kimberly A" userId="S::vv6084kh@minnstate.edu::afe26ec1-85a8-4e1b-8ef6-b3af24f1abd9" providerId="AD" clId="Web-{F42F79D7-14F6-42D6-9B37-A56EB695F82D}"/>
    <pc:docChg chg="modSld">
      <pc:chgData name="Johnson, Kimberly A" userId="S::vv6084kh@minnstate.edu::afe26ec1-85a8-4e1b-8ef6-b3af24f1abd9" providerId="AD" clId="Web-{F42F79D7-14F6-42D6-9B37-A56EB695F82D}" dt="2018-07-31T22:31:50.718" v="32" actId="1076"/>
      <pc:docMkLst>
        <pc:docMk/>
      </pc:docMkLst>
      <pc:sldChg chg="modSp">
        <pc:chgData name="Johnson, Kimberly A" userId="S::vv6084kh@minnstate.edu::afe26ec1-85a8-4e1b-8ef6-b3af24f1abd9" providerId="AD" clId="Web-{F42F79D7-14F6-42D6-9B37-A56EB695F82D}" dt="2018-07-31T22:29:37.402" v="12" actId="20577"/>
        <pc:sldMkLst>
          <pc:docMk/>
          <pc:sldMk cId="2682203482" sldId="443"/>
        </pc:sldMkLst>
        <pc:spChg chg="mod">
          <ac:chgData name="Johnson, Kimberly A" userId="S::vv6084kh@minnstate.edu::afe26ec1-85a8-4e1b-8ef6-b3af24f1abd9" providerId="AD" clId="Web-{F42F79D7-14F6-42D6-9B37-A56EB695F82D}" dt="2018-07-31T22:29:37.402" v="12" actId="20577"/>
          <ac:spMkLst>
            <pc:docMk/>
            <pc:sldMk cId="2682203482" sldId="443"/>
            <ac:spMk id="2" creationId="{00000000-0000-0000-0000-000000000000}"/>
          </ac:spMkLst>
        </pc:spChg>
      </pc:sldChg>
      <pc:sldChg chg="modSp">
        <pc:chgData name="Johnson, Kimberly A" userId="S::vv6084kh@minnstate.edu::afe26ec1-85a8-4e1b-8ef6-b3af24f1abd9" providerId="AD" clId="Web-{F42F79D7-14F6-42D6-9B37-A56EB695F82D}" dt="2018-07-31T22:30:20.200" v="26" actId="20577"/>
        <pc:sldMkLst>
          <pc:docMk/>
          <pc:sldMk cId="1531205190" sldId="451"/>
        </pc:sldMkLst>
        <pc:spChg chg="mod">
          <ac:chgData name="Johnson, Kimberly A" userId="S::vv6084kh@minnstate.edu::afe26ec1-85a8-4e1b-8ef6-b3af24f1abd9" providerId="AD" clId="Web-{F42F79D7-14F6-42D6-9B37-A56EB695F82D}" dt="2018-07-31T22:30:20.200" v="26" actId="20577"/>
          <ac:spMkLst>
            <pc:docMk/>
            <pc:sldMk cId="1531205190" sldId="451"/>
            <ac:spMk id="2" creationId="{00000000-0000-0000-0000-000000000000}"/>
          </ac:spMkLst>
        </pc:spChg>
        <pc:picChg chg="mod">
          <ac:chgData name="Johnson, Kimberly A" userId="S::vv6084kh@minnstate.edu::afe26ec1-85a8-4e1b-8ef6-b3af24f1abd9" providerId="AD" clId="Web-{F42F79D7-14F6-42D6-9B37-A56EB695F82D}" dt="2018-07-31T22:29:51.777" v="15" actId="1076"/>
          <ac:picMkLst>
            <pc:docMk/>
            <pc:sldMk cId="1531205190" sldId="451"/>
            <ac:picMk id="5" creationId="{00000000-0000-0000-0000-000000000000}"/>
          </ac:picMkLst>
        </pc:picChg>
      </pc:sldChg>
      <pc:sldChg chg="modSp">
        <pc:chgData name="Johnson, Kimberly A" userId="S::vv6084kh@minnstate.edu::afe26ec1-85a8-4e1b-8ef6-b3af24f1abd9" providerId="AD" clId="Web-{F42F79D7-14F6-42D6-9B37-A56EB695F82D}" dt="2018-07-31T22:31:50.718" v="32" actId="1076"/>
        <pc:sldMkLst>
          <pc:docMk/>
          <pc:sldMk cId="1077357785" sldId="535"/>
        </pc:sldMkLst>
        <pc:spChg chg="mod">
          <ac:chgData name="Johnson, Kimberly A" userId="S::vv6084kh@minnstate.edu::afe26ec1-85a8-4e1b-8ef6-b3af24f1abd9" providerId="AD" clId="Web-{F42F79D7-14F6-42D6-9B37-A56EB695F82D}" dt="2018-07-31T22:31:44.562" v="31" actId="1076"/>
          <ac:spMkLst>
            <pc:docMk/>
            <pc:sldMk cId="1077357785" sldId="535"/>
            <ac:spMk id="5" creationId="{00000000-0000-0000-0000-000000000000}"/>
          </ac:spMkLst>
        </pc:spChg>
        <pc:spChg chg="mod">
          <ac:chgData name="Johnson, Kimberly A" userId="S::vv6084kh@minnstate.edu::afe26ec1-85a8-4e1b-8ef6-b3af24f1abd9" providerId="AD" clId="Web-{F42F79D7-14F6-42D6-9B37-A56EB695F82D}" dt="2018-07-31T22:31:50.718" v="32" actId="1076"/>
          <ac:spMkLst>
            <pc:docMk/>
            <pc:sldMk cId="1077357785" sldId="535"/>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DF9A5-1BAE-4256-BBA6-F59935F07007}" type="datetimeFigureOut">
              <a:rPr lang="en-US" smtClean="0"/>
              <a:t>8/1/18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029604B-39DF-48AD-A2AC-FC4D5EC4D2E6}"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BC5F6E-C546-4BF5-99A9-FA774D0AD46A}" type="datetimeFigureOut">
              <a:rPr lang="en-US" smtClean="0"/>
              <a:t>8/1/18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3A084CC-1182-4141-A301-D2CC994163A7}"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2</a:t>
            </a:fld>
            <a:endParaRPr lang="en-US"/>
          </a:p>
        </p:txBody>
      </p:sp>
    </p:spTree>
    <p:extLst>
      <p:ext uri="{BB962C8B-B14F-4D97-AF65-F5344CB8AC3E}">
        <p14:creationId xmlns:p14="http://schemas.microsoft.com/office/powerpoint/2010/main" val="299874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16</a:t>
            </a:fld>
            <a:endParaRPr lang="en-US"/>
          </a:p>
        </p:txBody>
      </p:sp>
    </p:spTree>
    <p:extLst>
      <p:ext uri="{BB962C8B-B14F-4D97-AF65-F5344CB8AC3E}">
        <p14:creationId xmlns:p14="http://schemas.microsoft.com/office/powerpoint/2010/main" val="11988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A084CC-1182-4141-A301-D2CC994163A7}" type="slidenum">
              <a:rPr lang="en-US" smtClean="0"/>
              <a:t>17</a:t>
            </a:fld>
            <a:endParaRPr lang="en-US"/>
          </a:p>
        </p:txBody>
      </p:sp>
    </p:spTree>
    <p:extLst>
      <p:ext uri="{BB962C8B-B14F-4D97-AF65-F5344CB8AC3E}">
        <p14:creationId xmlns:p14="http://schemas.microsoft.com/office/powerpoint/2010/main" val="1102157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18</a:t>
            </a:fld>
            <a:endParaRPr lang="en-US"/>
          </a:p>
        </p:txBody>
      </p:sp>
    </p:spTree>
    <p:extLst>
      <p:ext uri="{BB962C8B-B14F-4D97-AF65-F5344CB8AC3E}">
        <p14:creationId xmlns:p14="http://schemas.microsoft.com/office/powerpoint/2010/main" val="175945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D3BB2-F41A-49B3-9A35-38FD7F85A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160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FCF93C-1E24-413A-97C9-6ED8E201749D}" type="slidenum">
              <a:rPr lang="en-US" smtClean="0"/>
              <a:t>20</a:t>
            </a:fld>
            <a:endParaRPr lang="en-US"/>
          </a:p>
        </p:txBody>
      </p:sp>
    </p:spTree>
    <p:extLst>
      <p:ext uri="{BB962C8B-B14F-4D97-AF65-F5344CB8AC3E}">
        <p14:creationId xmlns:p14="http://schemas.microsoft.com/office/powerpoint/2010/main" val="1628083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21</a:t>
            </a:fld>
            <a:endParaRPr lang="en-US"/>
          </a:p>
        </p:txBody>
      </p:sp>
    </p:spTree>
    <p:extLst>
      <p:ext uri="{BB962C8B-B14F-4D97-AF65-F5344CB8AC3E}">
        <p14:creationId xmlns:p14="http://schemas.microsoft.com/office/powerpoint/2010/main" val="82093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7D3BB2-F41A-49B3-9A35-38FD7F85AC8B}" type="slidenum">
              <a:rPr lang="en-US" smtClean="0"/>
              <a:t>22</a:t>
            </a:fld>
            <a:endParaRPr lang="en-US"/>
          </a:p>
        </p:txBody>
      </p:sp>
    </p:spTree>
    <p:extLst>
      <p:ext uri="{BB962C8B-B14F-4D97-AF65-F5344CB8AC3E}">
        <p14:creationId xmlns:p14="http://schemas.microsoft.com/office/powerpoint/2010/main" val="504094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084CC-1182-4141-A301-D2CC994163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78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27</a:t>
            </a:fld>
            <a:endParaRPr lang="en-US"/>
          </a:p>
        </p:txBody>
      </p:sp>
    </p:spTree>
    <p:extLst>
      <p:ext uri="{BB962C8B-B14F-4D97-AF65-F5344CB8AC3E}">
        <p14:creationId xmlns:p14="http://schemas.microsoft.com/office/powerpoint/2010/main" val="244400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36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Arial"/>
                <a:ea typeface="Arial"/>
                <a:cs typeface="Arial"/>
                <a:sym typeface="Arial"/>
              </a:rPr>
              <a:t>28</a:t>
            </a:fld>
            <a:endParaRPr lang="en-US" sz="12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5921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4</a:t>
            </a:fld>
            <a:endParaRPr lang="en-US"/>
          </a:p>
        </p:txBody>
      </p:sp>
    </p:spTree>
    <p:extLst>
      <p:ext uri="{BB962C8B-B14F-4D97-AF65-F5344CB8AC3E}">
        <p14:creationId xmlns:p14="http://schemas.microsoft.com/office/powerpoint/2010/main" val="427767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36B7-1A3C-4596-BC62-F3F42EDD8407}" type="slidenum">
              <a:rPr lang="en-US" smtClean="0"/>
              <a:t>5</a:t>
            </a:fld>
            <a:endParaRPr lang="en-US"/>
          </a:p>
        </p:txBody>
      </p:sp>
    </p:spTree>
    <p:extLst>
      <p:ext uri="{BB962C8B-B14F-4D97-AF65-F5344CB8AC3E}">
        <p14:creationId xmlns:p14="http://schemas.microsoft.com/office/powerpoint/2010/main" val="123143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9D3C5-C2E4-4E64-BFD0-6DB616926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1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8</a:t>
            </a:fld>
            <a:endParaRPr lang="en-US"/>
          </a:p>
        </p:txBody>
      </p:sp>
    </p:spTree>
    <p:extLst>
      <p:ext uri="{BB962C8B-B14F-4D97-AF65-F5344CB8AC3E}">
        <p14:creationId xmlns:p14="http://schemas.microsoft.com/office/powerpoint/2010/main" val="326065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11</a:t>
            </a:fld>
            <a:endParaRPr lang="en-US"/>
          </a:p>
        </p:txBody>
      </p:sp>
    </p:spTree>
    <p:extLst>
      <p:ext uri="{BB962C8B-B14F-4D97-AF65-F5344CB8AC3E}">
        <p14:creationId xmlns:p14="http://schemas.microsoft.com/office/powerpoint/2010/main" val="80297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endParaRPr>
          </a:p>
        </p:txBody>
      </p:sp>
      <p:sp>
        <p:nvSpPr>
          <p:cNvPr id="4" name="Slide Number Placeholder 3"/>
          <p:cNvSpPr>
            <a:spLocks noGrp="1"/>
          </p:cNvSpPr>
          <p:nvPr>
            <p:ph type="sldNum" sz="quarter" idx="10"/>
          </p:nvPr>
        </p:nvSpPr>
        <p:spPr/>
        <p:txBody>
          <a:bodyPr/>
          <a:lstStyle/>
          <a:p>
            <a:fld id="{82FCF93C-1E24-413A-97C9-6ED8E201749D}" type="slidenum">
              <a:rPr lang="en-US" smtClean="0"/>
              <a:t>12</a:t>
            </a:fld>
            <a:endParaRPr lang="en-US"/>
          </a:p>
        </p:txBody>
      </p:sp>
    </p:spTree>
    <p:extLst>
      <p:ext uri="{BB962C8B-B14F-4D97-AF65-F5344CB8AC3E}">
        <p14:creationId xmlns:p14="http://schemas.microsoft.com/office/powerpoint/2010/main" val="263606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084CC-1182-4141-A301-D2CC994163A7}" type="slidenum">
              <a:rPr lang="en-US" smtClean="0"/>
              <a:t>13</a:t>
            </a:fld>
            <a:endParaRPr lang="en-US"/>
          </a:p>
        </p:txBody>
      </p:sp>
    </p:spTree>
    <p:extLst>
      <p:ext uri="{BB962C8B-B14F-4D97-AF65-F5344CB8AC3E}">
        <p14:creationId xmlns:p14="http://schemas.microsoft.com/office/powerpoint/2010/main" val="151297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36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Arial"/>
                <a:ea typeface="Arial"/>
                <a:cs typeface="Arial"/>
                <a:sym typeface="Arial"/>
              </a:rPr>
              <a:t>15</a:t>
            </a:fld>
            <a:endParaRPr lang="en-US" sz="12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7384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819400"/>
            <a:ext cx="8229600" cy="1143000"/>
          </a:xfrm>
        </p:spPr>
        <p:txBody>
          <a:bodyPr/>
          <a:lstStyle>
            <a:lvl1pPr algn="l">
              <a:defRPr/>
            </a:lvl1pPr>
          </a:lstStyle>
          <a:p>
            <a:r>
              <a:rPr lang="en-US"/>
              <a:t>Click to edit Section Title Page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76454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
          <p:cNvSpPr>
            <a:spLocks noGrp="1"/>
          </p:cNvSpPr>
          <p:nvPr>
            <p:ph type="body" idx="1"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215766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solidFill>
                  <a:srgbClr val="0C2340"/>
                </a:solidFill>
              </a:defRPr>
            </a:lvl1pPr>
            <a:lvl2pPr>
              <a:defRPr sz="2400">
                <a:solidFill>
                  <a:srgbClr val="0C2340"/>
                </a:solidFill>
              </a:defRPr>
            </a:lvl2pPr>
            <a:lvl3pPr>
              <a:defRPr sz="2000">
                <a:solidFill>
                  <a:srgbClr val="0C2340"/>
                </a:solidFill>
              </a:defRPr>
            </a:lvl3pPr>
            <a:lvl4pPr>
              <a:defRPr sz="1800">
                <a:solidFill>
                  <a:srgbClr val="0C2340"/>
                </a:solidFill>
              </a:defRPr>
            </a:lvl4pPr>
            <a:lvl5pPr>
              <a:defRPr sz="1800">
                <a:solidFill>
                  <a:srgbClr val="0C23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C2340"/>
                </a:solidFill>
              </a:defRPr>
            </a:lvl1pPr>
            <a:lvl2pPr>
              <a:defRPr sz="2400">
                <a:solidFill>
                  <a:srgbClr val="0C2340"/>
                </a:solidFill>
              </a:defRPr>
            </a:lvl2pPr>
            <a:lvl3pPr>
              <a:defRPr sz="2000">
                <a:solidFill>
                  <a:srgbClr val="0C2340"/>
                </a:solidFill>
              </a:defRPr>
            </a:lvl3pPr>
            <a:lvl4pPr>
              <a:defRPr sz="1800">
                <a:solidFill>
                  <a:srgbClr val="0C2340"/>
                </a:solidFill>
              </a:defRPr>
            </a:lvl4pPr>
            <a:lvl5pPr>
              <a:defRPr sz="1800">
                <a:solidFill>
                  <a:srgbClr val="0C23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1156127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Colum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9F4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9F4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747272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cxnSp>
        <p:nvCxnSpPr>
          <p:cNvPr id="6" name="Straight Connector 5"/>
          <p:cNvCxnSpPr/>
          <p:nvPr userDrawn="1"/>
        </p:nvCxnSpPr>
        <p:spPr>
          <a:xfrm>
            <a:off x="4416794" y="5791200"/>
            <a:ext cx="383806" cy="0"/>
          </a:xfrm>
          <a:prstGeom prst="line">
            <a:avLst/>
          </a:prstGeom>
          <a:ln w="88900">
            <a:solidFill>
              <a:srgbClr val="009F4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1905000" y="2505670"/>
            <a:ext cx="5334000" cy="923330"/>
          </a:xfrm>
          <a:prstGeom prst="rect">
            <a:avLst/>
          </a:prstGeom>
          <a:noFill/>
        </p:spPr>
        <p:txBody>
          <a:bodyPr wrap="square" rtlCol="0">
            <a:spAutoFit/>
          </a:bodyPr>
          <a:lstStyle/>
          <a:p>
            <a:pPr marL="0" lvl="0" indent="0" algn="ctr" defTabSz="914400" rtl="0" eaLnBrk="1" latinLnBrk="0" hangingPunct="1">
              <a:spcBef>
                <a:spcPct val="20000"/>
              </a:spcBef>
              <a:buClr>
                <a:srgbClr val="009F4D"/>
              </a:buClr>
              <a:buFont typeface="Arial" panose="020B0604020202020204" pitchFamily="34" charset="0"/>
              <a:buNone/>
            </a:pPr>
            <a:r>
              <a:rPr lang="en-US" sz="5400" b="1" kern="1200" baseline="0">
                <a:solidFill>
                  <a:srgbClr val="0C2340"/>
                </a:solidFill>
                <a:latin typeface="+mn-lt"/>
                <a:ea typeface="+mn-ea"/>
                <a:cs typeface="+mn-cs"/>
              </a:rPr>
              <a:t>THANK YOU</a:t>
            </a:r>
          </a:p>
        </p:txBody>
      </p:sp>
      <p:sp>
        <p:nvSpPr>
          <p:cNvPr id="8" name="TextBox 7"/>
          <p:cNvSpPr txBox="1"/>
          <p:nvPr userDrawn="1"/>
        </p:nvSpPr>
        <p:spPr>
          <a:xfrm>
            <a:off x="2523460" y="3429000"/>
            <a:ext cx="4182140" cy="1938992"/>
          </a:xfrm>
          <a:prstGeom prst="rect">
            <a:avLst/>
          </a:prstGeom>
          <a:noFill/>
        </p:spPr>
        <p:txBody>
          <a:bodyPr wrap="square" rtlCol="0">
            <a:spAutoFit/>
          </a:bodyPr>
          <a:lstStyle/>
          <a:p>
            <a:pPr lvl="0" algn="ctr"/>
            <a:r>
              <a:rPr lang="en-US" sz="2400" b="1">
                <a:solidFill>
                  <a:srgbClr val="ACA39A"/>
                </a:solidFill>
              </a:rPr>
              <a:t>30 East 7th Street</a:t>
            </a:r>
          </a:p>
          <a:p>
            <a:pPr lvl="0" algn="ctr"/>
            <a:r>
              <a:rPr lang="en-US" sz="2400" b="1">
                <a:solidFill>
                  <a:srgbClr val="ACA39A"/>
                </a:solidFill>
              </a:rPr>
              <a:t>St. Paul, MN  55101</a:t>
            </a:r>
          </a:p>
          <a:p>
            <a:pPr lvl="0" algn="ctr"/>
            <a:endParaRPr lang="en-US" sz="2400" b="1">
              <a:solidFill>
                <a:srgbClr val="ACA39A"/>
              </a:solidFill>
            </a:endParaRPr>
          </a:p>
          <a:p>
            <a:pPr lvl="0" algn="ctr"/>
            <a:r>
              <a:rPr lang="en-US" sz="2400" b="1">
                <a:solidFill>
                  <a:srgbClr val="ACA39A"/>
                </a:solidFill>
              </a:rPr>
              <a:t>651-201-1800</a:t>
            </a:r>
          </a:p>
          <a:p>
            <a:pPr lvl="0" algn="ctr"/>
            <a:r>
              <a:rPr lang="en-US" sz="2400" b="1">
                <a:solidFill>
                  <a:srgbClr val="ACA39A"/>
                </a:solidFill>
              </a:rPr>
              <a:t>888-667-2848</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0" y="533400"/>
            <a:ext cx="4308929" cy="1447800"/>
          </a:xfrm>
          <a:prstGeom prst="rect">
            <a:avLst/>
          </a:prstGeom>
        </p:spPr>
      </p:pic>
      <p:sp>
        <p:nvSpPr>
          <p:cNvPr id="14" name="TextBox 13"/>
          <p:cNvSpPr txBox="1"/>
          <p:nvPr userDrawn="1"/>
        </p:nvSpPr>
        <p:spPr>
          <a:xfrm>
            <a:off x="1905000" y="6200001"/>
            <a:ext cx="5334000" cy="276999"/>
          </a:xfrm>
          <a:prstGeom prst="rect">
            <a:avLst/>
          </a:prstGeom>
          <a:noFill/>
        </p:spPr>
        <p:txBody>
          <a:bodyPr wrap="square" rtlCol="0">
            <a:spAutoFit/>
          </a:bodyPr>
          <a:lstStyle/>
          <a:p>
            <a:pPr lvl="0" algn="ctr"/>
            <a:r>
              <a:rPr lang="en-US" sz="1200"/>
              <a:t>MINNESOTA STATE IS AN EQUAL OPPORTUNITY EMPLOYER AND EDUCATOR</a:t>
            </a:r>
          </a:p>
        </p:txBody>
      </p:sp>
    </p:spTree>
    <p:extLst>
      <p:ext uri="{BB962C8B-B14F-4D97-AF65-F5344CB8AC3E}">
        <p14:creationId xmlns:p14="http://schemas.microsoft.com/office/powerpoint/2010/main" val="1202966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D2665C-BAC7-4C25-BE56-7E8BF95A1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07A799A-CC20-4FF5-B317-82EE22CAF2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ABD4FE-E2DF-4BD3-B8E0-16B9FF0350D7}"/>
              </a:ext>
            </a:extLst>
          </p:cNvPr>
          <p:cNvSpPr>
            <a:spLocks noGrp="1"/>
          </p:cNvSpPr>
          <p:nvPr>
            <p:ph type="dt" sz="half" idx="10"/>
          </p:nvPr>
        </p:nvSpPr>
        <p:spPr/>
        <p:txBody>
          <a:bodyPr/>
          <a:lstStyle/>
          <a:p>
            <a:fld id="{C350890A-BD3C-4C59-B824-575EDC0AB1C7}" type="datetimeFigureOut">
              <a:rPr lang="en-US" smtClean="0"/>
              <a:t>8/1/18</a:t>
            </a:fld>
            <a:endParaRPr lang="en-US"/>
          </a:p>
        </p:txBody>
      </p:sp>
      <p:sp>
        <p:nvSpPr>
          <p:cNvPr id="5" name="Footer Placeholder 4">
            <a:extLst>
              <a:ext uri="{FF2B5EF4-FFF2-40B4-BE49-F238E27FC236}">
                <a16:creationId xmlns="" xmlns:a16="http://schemas.microsoft.com/office/drawing/2014/main" id="{2E5620D2-2C4C-4CDA-8514-8C50C6440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86C3292-213E-4DEE-AAC1-538C7FA1350E}"/>
              </a:ext>
            </a:extLst>
          </p:cNvPr>
          <p:cNvSpPr>
            <a:spLocks noGrp="1"/>
          </p:cNvSpPr>
          <p:nvPr>
            <p:ph type="sldNum" sz="quarter" idx="12"/>
          </p:nvPr>
        </p:nvSpPr>
        <p:spPr/>
        <p:txBody>
          <a:bodyPr/>
          <a:lstStyle/>
          <a:p>
            <a:fld id="{C65525AD-7AFB-4393-A44D-D117221E92CB}" type="slidenum">
              <a:rPr lang="en-US" smtClean="0"/>
              <a:t>‹#›</a:t>
            </a:fld>
            <a:endParaRPr lang="en-US"/>
          </a:p>
        </p:txBody>
      </p:sp>
    </p:spTree>
    <p:extLst>
      <p:ext uri="{BB962C8B-B14F-4D97-AF65-F5344CB8AC3E}">
        <p14:creationId xmlns:p14="http://schemas.microsoft.com/office/powerpoint/2010/main" val="1659163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C6637E-D3D8-43DD-98F7-E5526D22F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FD33CAF-1FB1-4A6D-86B4-CDD8710CA7FE}"/>
              </a:ext>
            </a:extLst>
          </p:cNvPr>
          <p:cNvSpPr>
            <a:spLocks noGrp="1"/>
          </p:cNvSpPr>
          <p:nvPr>
            <p:ph type="dt" sz="half" idx="10"/>
          </p:nvPr>
        </p:nvSpPr>
        <p:spPr/>
        <p:txBody>
          <a:bodyPr/>
          <a:lstStyle/>
          <a:p>
            <a:fld id="{C350890A-BD3C-4C59-B824-575EDC0AB1C7}" type="datetimeFigureOut">
              <a:rPr lang="en-US" smtClean="0"/>
              <a:t>8/1/18</a:t>
            </a:fld>
            <a:endParaRPr lang="en-US"/>
          </a:p>
        </p:txBody>
      </p:sp>
      <p:sp>
        <p:nvSpPr>
          <p:cNvPr id="4" name="Footer Placeholder 3">
            <a:extLst>
              <a:ext uri="{FF2B5EF4-FFF2-40B4-BE49-F238E27FC236}">
                <a16:creationId xmlns="" xmlns:a16="http://schemas.microsoft.com/office/drawing/2014/main" id="{F1F0F952-5E4E-4B12-9FC4-7951E6C65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327F9E7-E88F-4501-8DAE-9D8C08F12A92}"/>
              </a:ext>
            </a:extLst>
          </p:cNvPr>
          <p:cNvSpPr>
            <a:spLocks noGrp="1"/>
          </p:cNvSpPr>
          <p:nvPr>
            <p:ph type="sldNum" sz="quarter" idx="12"/>
          </p:nvPr>
        </p:nvSpPr>
        <p:spPr/>
        <p:txBody>
          <a:bodyPr/>
          <a:lstStyle/>
          <a:p>
            <a:fld id="{C65525AD-7AFB-4393-A44D-D117221E92CB}" type="slidenum">
              <a:rPr lang="en-US" smtClean="0"/>
              <a:t>‹#›</a:t>
            </a:fld>
            <a:endParaRPr lang="en-US"/>
          </a:p>
        </p:txBody>
      </p:sp>
    </p:spTree>
    <p:extLst>
      <p:ext uri="{BB962C8B-B14F-4D97-AF65-F5344CB8AC3E}">
        <p14:creationId xmlns:p14="http://schemas.microsoft.com/office/powerpoint/2010/main" val="3089957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9F4D"/>
              </a:buClr>
              <a:defRPr sz="2100">
                <a:solidFill>
                  <a:srgbClr val="0C2340"/>
                </a:solidFill>
              </a:defRPr>
            </a:lvl1pPr>
            <a:lvl2pPr>
              <a:buClr>
                <a:srgbClr val="009F4D"/>
              </a:buClr>
              <a:defRPr sz="1800">
                <a:solidFill>
                  <a:srgbClr val="0C2340"/>
                </a:solidFill>
              </a:defRPr>
            </a:lvl2pPr>
            <a:lvl3pPr>
              <a:buClr>
                <a:srgbClr val="009F4D"/>
              </a:buClr>
              <a:defRPr sz="1650">
                <a:solidFill>
                  <a:srgbClr val="0C2340"/>
                </a:solidFill>
              </a:defRPr>
            </a:lvl3pPr>
            <a:lvl4pPr>
              <a:buClr>
                <a:srgbClr val="009F4D"/>
              </a:buClr>
              <a:defRPr>
                <a:solidFill>
                  <a:srgbClr val="0C2340"/>
                </a:solidFill>
              </a:defRPr>
            </a:lvl4pPr>
            <a:lvl5pPr marL="1543050" indent="-171450">
              <a:buClr>
                <a:srgbClr val="009F4D"/>
              </a:buClr>
              <a:buFont typeface="Courier New" panose="02070309020205020404" pitchFamily="49" charset="0"/>
              <a:buChar char="o"/>
              <a:defRPr>
                <a:solidFill>
                  <a:srgbClr val="0C23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3" hasCustomPrompt="1"/>
          </p:nvPr>
        </p:nvSpPr>
        <p:spPr>
          <a:xfrm>
            <a:off x="457200" y="533403"/>
            <a:ext cx="3657600" cy="609599"/>
          </a:xfrm>
        </p:spPr>
        <p:txBody>
          <a:bodyPr anchor="b">
            <a:normAutofit/>
          </a:bodyPr>
          <a:lstStyle>
            <a:lvl1pPr marL="0" indent="0" algn="l">
              <a:buNone/>
              <a:defRPr sz="1050" b="1" cap="all" baseline="0">
                <a:solidFill>
                  <a:srgbClr val="0C234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SECTION TITLE </a:t>
            </a:r>
          </a:p>
          <a:p>
            <a:pPr lvl="0"/>
            <a:r>
              <a:rPr lang="en-US" dirty="0"/>
              <a:t>(WHICH can RUN OVER two lines)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2"/>
            <a:ext cx="1981200" cy="665683"/>
          </a:xfrm>
          <a:prstGeom prst="rect">
            <a:avLst/>
          </a:prstGeom>
        </p:spPr>
      </p:pic>
    </p:spTree>
    <p:extLst>
      <p:ext uri="{BB962C8B-B14F-4D97-AF65-F5344CB8AC3E}">
        <p14:creationId xmlns:p14="http://schemas.microsoft.com/office/powerpoint/2010/main" val="1018778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36111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8135"/>
            <a:ext cx="9144000" cy="108065"/>
          </a:xfrm>
          <a:prstGeom prst="rect">
            <a:avLst/>
          </a:prstGeom>
        </p:spPr>
      </p:pic>
      <p:sp>
        <p:nvSpPr>
          <p:cNvPr id="8" name="Text Placeholder 7"/>
          <p:cNvSpPr>
            <a:spLocks noGrp="1"/>
          </p:cNvSpPr>
          <p:nvPr>
            <p:ph type="body" sz="quarter" idx="10" hasCustomPrompt="1"/>
          </p:nvPr>
        </p:nvSpPr>
        <p:spPr>
          <a:xfrm>
            <a:off x="5410200" y="3124200"/>
            <a:ext cx="2667000" cy="457200"/>
          </a:xfrm>
          <a:prstGeom prst="rect">
            <a:avLst/>
          </a:prstGeom>
        </p:spPr>
        <p:txBody>
          <a:bodyPr>
            <a:normAutofit/>
          </a:bodyPr>
          <a:lstStyle>
            <a:lvl1pPr marL="0" indent="0" algn="r">
              <a:buNone/>
              <a:defRPr sz="1800" b="1">
                <a:solidFill>
                  <a:srgbClr val="009F4D"/>
                </a:solidFill>
              </a:defRPr>
            </a:lvl1pPr>
          </a:lstStyle>
          <a:p>
            <a:pPr lvl="0"/>
            <a:r>
              <a:rPr lang="en-US"/>
              <a:t>Click to edit Date</a:t>
            </a:r>
          </a:p>
        </p:txBody>
      </p:sp>
      <p:sp>
        <p:nvSpPr>
          <p:cNvPr id="10" name="Text Placeholder 9"/>
          <p:cNvSpPr>
            <a:spLocks noGrp="1"/>
          </p:cNvSpPr>
          <p:nvPr>
            <p:ph type="body" sz="quarter" idx="11" hasCustomPrompt="1"/>
          </p:nvPr>
        </p:nvSpPr>
        <p:spPr>
          <a:xfrm>
            <a:off x="4724400" y="3468688"/>
            <a:ext cx="3352800" cy="417512"/>
          </a:xfrm>
          <a:prstGeom prst="rect">
            <a:avLst/>
          </a:prstGeom>
        </p:spPr>
        <p:txBody>
          <a:bodyPr>
            <a:noAutofit/>
          </a:bodyPr>
          <a:lstStyle>
            <a:lvl1pPr marL="0" indent="0" algn="r">
              <a:buNone/>
              <a:defRPr sz="1600" b="1">
                <a:solidFill>
                  <a:srgbClr val="009F4D"/>
                </a:solidFill>
              </a:defRPr>
            </a:lvl1pPr>
          </a:lstStyle>
          <a:p>
            <a:pPr lvl="0"/>
            <a:r>
              <a:rPr lang="en-US"/>
              <a:t>Click to edit DEPARMENT NAME</a:t>
            </a:r>
          </a:p>
        </p:txBody>
      </p:sp>
      <p:sp>
        <p:nvSpPr>
          <p:cNvPr id="12" name="Content Placeholder 11"/>
          <p:cNvSpPr>
            <a:spLocks noGrp="1"/>
          </p:cNvSpPr>
          <p:nvPr>
            <p:ph sz="quarter" idx="12" hasCustomPrompt="1"/>
          </p:nvPr>
        </p:nvSpPr>
        <p:spPr>
          <a:xfrm>
            <a:off x="990600" y="3886200"/>
            <a:ext cx="5943600" cy="1143000"/>
          </a:xfrm>
          <a:prstGeom prst="rect">
            <a:avLst/>
          </a:prstGeom>
        </p:spPr>
        <p:txBody>
          <a:bodyPr>
            <a:noAutofit/>
          </a:bodyPr>
          <a:lstStyle>
            <a:lvl1pPr marL="0" indent="0">
              <a:buNone/>
              <a:defRPr sz="4000" b="1" baseline="0">
                <a:solidFill>
                  <a:srgbClr val="0C2340"/>
                </a:solidFill>
              </a:defRPr>
            </a:lvl1pPr>
          </a:lstStyle>
          <a:p>
            <a:pPr lvl="0"/>
            <a:r>
              <a:rPr lang="en-US"/>
              <a:t>Click to edit POWERPOINT PRESENTATION title</a:t>
            </a:r>
          </a:p>
        </p:txBody>
      </p:sp>
      <p:sp>
        <p:nvSpPr>
          <p:cNvPr id="14" name="Text Placeholder 13"/>
          <p:cNvSpPr>
            <a:spLocks noGrp="1"/>
          </p:cNvSpPr>
          <p:nvPr>
            <p:ph type="body" sz="quarter" idx="13" hasCustomPrompt="1"/>
          </p:nvPr>
        </p:nvSpPr>
        <p:spPr>
          <a:xfrm>
            <a:off x="990600" y="5105400"/>
            <a:ext cx="2667000" cy="533400"/>
          </a:xfrm>
          <a:prstGeom prst="rect">
            <a:avLst/>
          </a:prstGeom>
        </p:spPr>
        <p:txBody>
          <a:bodyPr>
            <a:normAutofit/>
          </a:bodyPr>
          <a:lstStyle>
            <a:lvl1pPr marL="0" indent="0">
              <a:buNone/>
              <a:defRPr sz="2000" b="1">
                <a:solidFill>
                  <a:srgbClr val="009F4D"/>
                </a:solidFill>
              </a:defRPr>
            </a:lvl1pPr>
          </a:lstStyle>
          <a:p>
            <a:pPr lvl="0"/>
            <a:r>
              <a:rPr lang="en-US"/>
              <a:t>Click to edit Subhead</a:t>
            </a:r>
          </a:p>
        </p:txBody>
      </p:sp>
    </p:spTree>
    <p:extLst>
      <p:ext uri="{BB962C8B-B14F-4D97-AF65-F5344CB8AC3E}">
        <p14:creationId xmlns:p14="http://schemas.microsoft.com/office/powerpoint/2010/main" val="1972365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36111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8135"/>
            <a:ext cx="9144000" cy="108065"/>
          </a:xfrm>
          <a:prstGeom prst="rect">
            <a:avLst/>
          </a:prstGeom>
        </p:spPr>
      </p:pic>
      <p:sp>
        <p:nvSpPr>
          <p:cNvPr id="8" name="Text Placeholder 7"/>
          <p:cNvSpPr>
            <a:spLocks noGrp="1"/>
          </p:cNvSpPr>
          <p:nvPr>
            <p:ph type="body" sz="quarter" idx="10" hasCustomPrompt="1"/>
          </p:nvPr>
        </p:nvSpPr>
        <p:spPr>
          <a:xfrm>
            <a:off x="5410200" y="3124200"/>
            <a:ext cx="2667000" cy="457200"/>
          </a:xfrm>
          <a:prstGeom prst="rect">
            <a:avLst/>
          </a:prstGeom>
        </p:spPr>
        <p:txBody>
          <a:bodyPr>
            <a:normAutofit/>
          </a:bodyPr>
          <a:lstStyle>
            <a:lvl1pPr marL="0" indent="0" algn="r">
              <a:buNone/>
              <a:defRPr sz="1800" b="1">
                <a:solidFill>
                  <a:srgbClr val="009F4D"/>
                </a:solidFill>
              </a:defRPr>
            </a:lvl1pPr>
          </a:lstStyle>
          <a:p>
            <a:pPr lvl="0"/>
            <a:r>
              <a:rPr lang="en-US"/>
              <a:t>Click to edit Date</a:t>
            </a:r>
          </a:p>
        </p:txBody>
      </p:sp>
      <p:sp>
        <p:nvSpPr>
          <p:cNvPr id="10" name="Text Placeholder 9"/>
          <p:cNvSpPr>
            <a:spLocks noGrp="1"/>
          </p:cNvSpPr>
          <p:nvPr>
            <p:ph type="body" sz="quarter" idx="11" hasCustomPrompt="1"/>
          </p:nvPr>
        </p:nvSpPr>
        <p:spPr>
          <a:xfrm>
            <a:off x="4724400" y="3468688"/>
            <a:ext cx="3352800" cy="417512"/>
          </a:xfrm>
          <a:prstGeom prst="rect">
            <a:avLst/>
          </a:prstGeom>
        </p:spPr>
        <p:txBody>
          <a:bodyPr>
            <a:noAutofit/>
          </a:bodyPr>
          <a:lstStyle>
            <a:lvl1pPr marL="0" indent="0" algn="r">
              <a:buNone/>
              <a:defRPr sz="1600" b="1">
                <a:solidFill>
                  <a:srgbClr val="009F4D"/>
                </a:solidFill>
              </a:defRPr>
            </a:lvl1pPr>
          </a:lstStyle>
          <a:p>
            <a:pPr lvl="0"/>
            <a:r>
              <a:rPr lang="en-US"/>
              <a:t>Click to edit DEPARMENT NAME</a:t>
            </a:r>
          </a:p>
        </p:txBody>
      </p:sp>
      <p:sp>
        <p:nvSpPr>
          <p:cNvPr id="12" name="Content Placeholder 11"/>
          <p:cNvSpPr>
            <a:spLocks noGrp="1"/>
          </p:cNvSpPr>
          <p:nvPr>
            <p:ph sz="quarter" idx="12" hasCustomPrompt="1"/>
          </p:nvPr>
        </p:nvSpPr>
        <p:spPr>
          <a:xfrm>
            <a:off x="990600" y="3886200"/>
            <a:ext cx="5943600" cy="1143000"/>
          </a:xfrm>
          <a:prstGeom prst="rect">
            <a:avLst/>
          </a:prstGeom>
        </p:spPr>
        <p:txBody>
          <a:bodyPr>
            <a:noAutofit/>
          </a:bodyPr>
          <a:lstStyle>
            <a:lvl1pPr marL="0" indent="0">
              <a:buNone/>
              <a:defRPr sz="4000" b="1" baseline="0">
                <a:solidFill>
                  <a:srgbClr val="0C2340"/>
                </a:solidFill>
              </a:defRPr>
            </a:lvl1pPr>
          </a:lstStyle>
          <a:p>
            <a:pPr lvl="0"/>
            <a:r>
              <a:rPr lang="en-US"/>
              <a:t>Click to edit POWERPOINT PRESENTATION title</a:t>
            </a:r>
          </a:p>
        </p:txBody>
      </p:sp>
      <p:sp>
        <p:nvSpPr>
          <p:cNvPr id="14" name="Text Placeholder 13"/>
          <p:cNvSpPr>
            <a:spLocks noGrp="1"/>
          </p:cNvSpPr>
          <p:nvPr>
            <p:ph type="body" sz="quarter" idx="13" hasCustomPrompt="1"/>
          </p:nvPr>
        </p:nvSpPr>
        <p:spPr>
          <a:xfrm>
            <a:off x="990600" y="5105400"/>
            <a:ext cx="2667000" cy="533400"/>
          </a:xfrm>
          <a:prstGeom prst="rect">
            <a:avLst/>
          </a:prstGeom>
        </p:spPr>
        <p:txBody>
          <a:bodyPr>
            <a:normAutofit/>
          </a:bodyPr>
          <a:lstStyle>
            <a:lvl1pPr marL="0" indent="0">
              <a:buNone/>
              <a:defRPr sz="2000" b="1">
                <a:solidFill>
                  <a:srgbClr val="009F4D"/>
                </a:solidFill>
              </a:defRPr>
            </a:lvl1pPr>
          </a:lstStyle>
          <a:p>
            <a:pPr lvl="0"/>
            <a:r>
              <a:rPr lang="en-US"/>
              <a:t>Click to edit Subhead</a:t>
            </a:r>
          </a:p>
        </p:txBody>
      </p:sp>
      <p:sp>
        <p:nvSpPr>
          <p:cNvPr id="5" name="Text Placeholder 4"/>
          <p:cNvSpPr>
            <a:spLocks noGrp="1"/>
          </p:cNvSpPr>
          <p:nvPr>
            <p:ph type="body" sz="quarter" idx="14" hasCustomPrompt="1"/>
          </p:nvPr>
        </p:nvSpPr>
        <p:spPr>
          <a:xfrm>
            <a:off x="990600" y="5715000"/>
            <a:ext cx="2819400" cy="381000"/>
          </a:xfrm>
          <a:prstGeom prst="rect">
            <a:avLst/>
          </a:prstGeom>
        </p:spPr>
        <p:txBody>
          <a:bodyPr>
            <a:normAutofit/>
          </a:bodyPr>
          <a:lstStyle>
            <a:lvl1pPr marL="0" indent="0">
              <a:buNone/>
              <a:defRPr sz="1400" b="1">
                <a:solidFill>
                  <a:srgbClr val="ACA39A"/>
                </a:solidFill>
                <a:latin typeface="+mn-lt"/>
              </a:defRPr>
            </a:lvl1pPr>
          </a:lstStyle>
          <a:p>
            <a:pPr lvl="0"/>
            <a:r>
              <a:rPr lang="en-US"/>
              <a:t>MINNESOTA STATE</a:t>
            </a:r>
          </a:p>
        </p:txBody>
      </p:sp>
    </p:spTree>
    <p:extLst>
      <p:ext uri="{BB962C8B-B14F-4D97-AF65-F5344CB8AC3E}">
        <p14:creationId xmlns:p14="http://schemas.microsoft.com/office/powerpoint/2010/main" val="3674220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48000"/>
            <a:ext cx="9144000" cy="108065"/>
          </a:xfrm>
          <a:prstGeom prst="rect">
            <a:avLst/>
          </a:prstGeom>
        </p:spPr>
      </p:pic>
      <p:sp>
        <p:nvSpPr>
          <p:cNvPr id="8" name="Text Placeholder 7"/>
          <p:cNvSpPr>
            <a:spLocks noGrp="1"/>
          </p:cNvSpPr>
          <p:nvPr>
            <p:ph type="body" sz="quarter" idx="10" hasCustomPrompt="1"/>
          </p:nvPr>
        </p:nvSpPr>
        <p:spPr>
          <a:xfrm>
            <a:off x="5410200" y="2362200"/>
            <a:ext cx="2667000" cy="457200"/>
          </a:xfrm>
          <a:prstGeom prst="rect">
            <a:avLst/>
          </a:prstGeom>
        </p:spPr>
        <p:txBody>
          <a:bodyPr>
            <a:normAutofit/>
          </a:bodyPr>
          <a:lstStyle>
            <a:lvl1pPr marL="0" indent="0" algn="r">
              <a:buNone/>
              <a:defRPr sz="1800" b="1">
                <a:solidFill>
                  <a:srgbClr val="009F4D"/>
                </a:solidFill>
              </a:defRPr>
            </a:lvl1pPr>
          </a:lstStyle>
          <a:p>
            <a:pPr lvl="0"/>
            <a:r>
              <a:rPr lang="en-US"/>
              <a:t>Click to edit Date</a:t>
            </a:r>
          </a:p>
        </p:txBody>
      </p:sp>
      <p:sp>
        <p:nvSpPr>
          <p:cNvPr id="10" name="Text Placeholder 9"/>
          <p:cNvSpPr>
            <a:spLocks noGrp="1"/>
          </p:cNvSpPr>
          <p:nvPr>
            <p:ph type="body" sz="quarter" idx="11" hasCustomPrompt="1"/>
          </p:nvPr>
        </p:nvSpPr>
        <p:spPr>
          <a:xfrm>
            <a:off x="4724400" y="2743200"/>
            <a:ext cx="3352800" cy="417512"/>
          </a:xfrm>
          <a:prstGeom prst="rect">
            <a:avLst/>
          </a:prstGeom>
        </p:spPr>
        <p:txBody>
          <a:bodyPr>
            <a:noAutofit/>
          </a:bodyPr>
          <a:lstStyle>
            <a:lvl1pPr marL="0" indent="0" algn="r">
              <a:buNone/>
              <a:defRPr sz="1600" b="1">
                <a:solidFill>
                  <a:srgbClr val="009F4D"/>
                </a:solidFill>
              </a:defRPr>
            </a:lvl1pPr>
          </a:lstStyle>
          <a:p>
            <a:pPr lvl="0"/>
            <a:r>
              <a:rPr lang="en-US"/>
              <a:t>Click to edit DEPARMENT NAME</a:t>
            </a:r>
          </a:p>
        </p:txBody>
      </p:sp>
      <p:sp>
        <p:nvSpPr>
          <p:cNvPr id="12" name="Content Placeholder 11"/>
          <p:cNvSpPr>
            <a:spLocks noGrp="1"/>
          </p:cNvSpPr>
          <p:nvPr>
            <p:ph sz="quarter" idx="12" hasCustomPrompt="1"/>
          </p:nvPr>
        </p:nvSpPr>
        <p:spPr>
          <a:xfrm>
            <a:off x="990600" y="3124200"/>
            <a:ext cx="5943600" cy="1143000"/>
          </a:xfrm>
          <a:prstGeom prst="rect">
            <a:avLst/>
          </a:prstGeom>
        </p:spPr>
        <p:txBody>
          <a:bodyPr>
            <a:noAutofit/>
          </a:bodyPr>
          <a:lstStyle>
            <a:lvl1pPr marL="0" indent="0">
              <a:buNone/>
              <a:defRPr sz="4000" b="1" baseline="0">
                <a:solidFill>
                  <a:srgbClr val="0C2340"/>
                </a:solidFill>
              </a:defRPr>
            </a:lvl1pPr>
          </a:lstStyle>
          <a:p>
            <a:pPr lvl="0"/>
            <a:r>
              <a:rPr lang="en-US"/>
              <a:t>Click to edit POWERPOINT PRESENTATION title</a:t>
            </a:r>
          </a:p>
        </p:txBody>
      </p:sp>
      <p:sp>
        <p:nvSpPr>
          <p:cNvPr id="14" name="Text Placeholder 13"/>
          <p:cNvSpPr>
            <a:spLocks noGrp="1"/>
          </p:cNvSpPr>
          <p:nvPr>
            <p:ph type="body" sz="quarter" idx="13" hasCustomPrompt="1"/>
          </p:nvPr>
        </p:nvSpPr>
        <p:spPr>
          <a:xfrm>
            <a:off x="990600" y="4343400"/>
            <a:ext cx="2667000" cy="533400"/>
          </a:xfrm>
          <a:prstGeom prst="rect">
            <a:avLst/>
          </a:prstGeom>
        </p:spPr>
        <p:txBody>
          <a:bodyPr>
            <a:normAutofit/>
          </a:bodyPr>
          <a:lstStyle>
            <a:lvl1pPr marL="0" indent="0">
              <a:buNone/>
              <a:defRPr sz="2000" b="1">
                <a:solidFill>
                  <a:srgbClr val="009F4D"/>
                </a:solidFill>
              </a:defRPr>
            </a:lvl1pPr>
          </a:lstStyle>
          <a:p>
            <a:pPr lvl="0"/>
            <a:r>
              <a:rPr lang="en-US"/>
              <a:t>Click to edit Subhead</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0"/>
            <a:ext cx="9144000" cy="2286000"/>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295" y="0"/>
            <a:ext cx="1331976" cy="2356104"/>
          </a:xfrm>
          <a:prstGeom prst="rect">
            <a:avLst/>
          </a:prstGeom>
        </p:spPr>
      </p:pic>
    </p:spTree>
    <p:extLst>
      <p:ext uri="{BB962C8B-B14F-4D97-AF65-F5344CB8AC3E}">
        <p14:creationId xmlns:p14="http://schemas.microsoft.com/office/powerpoint/2010/main" val="2531406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971800"/>
            <a:ext cx="6400800" cy="1447800"/>
          </a:xfrm>
        </p:spPr>
        <p:txBody>
          <a:bodyPr anchor="t"/>
          <a:lstStyle>
            <a:lvl1pPr algn="l">
              <a:defRPr sz="4000" b="1" cap="all">
                <a:solidFill>
                  <a:srgbClr val="0C2340"/>
                </a:solidFill>
              </a:defRPr>
            </a:lvl1pPr>
          </a:lstStyle>
          <a:p>
            <a:r>
              <a:rPr lang="en-US"/>
              <a:t>Click to edit SECTION title PAGE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72" y="304800"/>
            <a:ext cx="3504776" cy="1981200"/>
          </a:xfrm>
          <a:prstGeom prst="rect">
            <a:avLst/>
          </a:prstGeom>
        </p:spPr>
      </p:pic>
    </p:spTree>
    <p:extLst>
      <p:ext uri="{BB962C8B-B14F-4D97-AF65-F5344CB8AC3E}">
        <p14:creationId xmlns:p14="http://schemas.microsoft.com/office/powerpoint/2010/main" val="21501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48000"/>
            <a:ext cx="9144000" cy="108065"/>
          </a:xfrm>
          <a:prstGeom prst="rect">
            <a:avLst/>
          </a:prstGeom>
        </p:spPr>
      </p:pic>
      <p:sp>
        <p:nvSpPr>
          <p:cNvPr id="8" name="Text Placeholder 7"/>
          <p:cNvSpPr>
            <a:spLocks noGrp="1"/>
          </p:cNvSpPr>
          <p:nvPr>
            <p:ph type="body" sz="quarter" idx="10" hasCustomPrompt="1"/>
          </p:nvPr>
        </p:nvSpPr>
        <p:spPr>
          <a:xfrm>
            <a:off x="5410200" y="2362200"/>
            <a:ext cx="2667000" cy="457200"/>
          </a:xfrm>
          <a:prstGeom prst="rect">
            <a:avLst/>
          </a:prstGeom>
        </p:spPr>
        <p:txBody>
          <a:bodyPr>
            <a:normAutofit/>
          </a:bodyPr>
          <a:lstStyle>
            <a:lvl1pPr marL="0" indent="0" algn="r">
              <a:buNone/>
              <a:defRPr sz="1800" b="1">
                <a:solidFill>
                  <a:srgbClr val="009F4D"/>
                </a:solidFill>
              </a:defRPr>
            </a:lvl1pPr>
          </a:lstStyle>
          <a:p>
            <a:pPr lvl="0"/>
            <a:r>
              <a:rPr lang="en-US"/>
              <a:t>Click to edit Date</a:t>
            </a:r>
          </a:p>
        </p:txBody>
      </p:sp>
      <p:sp>
        <p:nvSpPr>
          <p:cNvPr id="10" name="Text Placeholder 9"/>
          <p:cNvSpPr>
            <a:spLocks noGrp="1"/>
          </p:cNvSpPr>
          <p:nvPr>
            <p:ph type="body" sz="quarter" idx="11" hasCustomPrompt="1"/>
          </p:nvPr>
        </p:nvSpPr>
        <p:spPr>
          <a:xfrm>
            <a:off x="4724400" y="2743200"/>
            <a:ext cx="3352800" cy="417512"/>
          </a:xfrm>
          <a:prstGeom prst="rect">
            <a:avLst/>
          </a:prstGeom>
        </p:spPr>
        <p:txBody>
          <a:bodyPr>
            <a:noAutofit/>
          </a:bodyPr>
          <a:lstStyle>
            <a:lvl1pPr marL="0" indent="0" algn="r">
              <a:buNone/>
              <a:defRPr sz="1600" b="1">
                <a:solidFill>
                  <a:srgbClr val="009F4D"/>
                </a:solidFill>
              </a:defRPr>
            </a:lvl1pPr>
          </a:lstStyle>
          <a:p>
            <a:pPr lvl="0"/>
            <a:r>
              <a:rPr lang="en-US"/>
              <a:t>Click to edit DEPARMENT NAME</a:t>
            </a:r>
          </a:p>
        </p:txBody>
      </p:sp>
      <p:sp>
        <p:nvSpPr>
          <p:cNvPr id="12" name="Content Placeholder 11"/>
          <p:cNvSpPr>
            <a:spLocks noGrp="1"/>
          </p:cNvSpPr>
          <p:nvPr>
            <p:ph sz="quarter" idx="12" hasCustomPrompt="1"/>
          </p:nvPr>
        </p:nvSpPr>
        <p:spPr>
          <a:xfrm>
            <a:off x="990600" y="3124200"/>
            <a:ext cx="5943600" cy="1143000"/>
          </a:xfrm>
          <a:prstGeom prst="rect">
            <a:avLst/>
          </a:prstGeom>
        </p:spPr>
        <p:txBody>
          <a:bodyPr>
            <a:noAutofit/>
          </a:bodyPr>
          <a:lstStyle>
            <a:lvl1pPr marL="0" indent="0">
              <a:buNone/>
              <a:defRPr sz="4000" b="1" baseline="0">
                <a:solidFill>
                  <a:srgbClr val="0C2340"/>
                </a:solidFill>
              </a:defRPr>
            </a:lvl1pPr>
          </a:lstStyle>
          <a:p>
            <a:pPr lvl="0"/>
            <a:r>
              <a:rPr lang="en-US"/>
              <a:t>Click to edit POWERPOINT PRESENTATION title</a:t>
            </a:r>
          </a:p>
        </p:txBody>
      </p:sp>
      <p:sp>
        <p:nvSpPr>
          <p:cNvPr id="14" name="Text Placeholder 13"/>
          <p:cNvSpPr>
            <a:spLocks noGrp="1"/>
          </p:cNvSpPr>
          <p:nvPr>
            <p:ph type="body" sz="quarter" idx="13" hasCustomPrompt="1"/>
          </p:nvPr>
        </p:nvSpPr>
        <p:spPr>
          <a:xfrm>
            <a:off x="990600" y="4343400"/>
            <a:ext cx="2667000" cy="533400"/>
          </a:xfrm>
          <a:prstGeom prst="rect">
            <a:avLst/>
          </a:prstGeom>
        </p:spPr>
        <p:txBody>
          <a:bodyPr>
            <a:normAutofit/>
          </a:bodyPr>
          <a:lstStyle>
            <a:lvl1pPr marL="0" indent="0">
              <a:buNone/>
              <a:defRPr sz="2000" b="1">
                <a:solidFill>
                  <a:srgbClr val="009F4D"/>
                </a:solidFill>
              </a:defRPr>
            </a:lvl1pPr>
          </a:lstStyle>
          <a:p>
            <a:pPr lvl="0"/>
            <a:r>
              <a:rPr lang="en-US"/>
              <a:t>Click to edit Subhead</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0"/>
            <a:ext cx="9144000" cy="2286000"/>
          </a:xfrm>
          <a:prstGeom prst="rect">
            <a:avLst/>
          </a:prstGeom>
        </p:spPr>
      </p:pic>
      <p:sp>
        <p:nvSpPr>
          <p:cNvPr id="11" name="Text Placeholder 4"/>
          <p:cNvSpPr>
            <a:spLocks noGrp="1"/>
          </p:cNvSpPr>
          <p:nvPr>
            <p:ph type="body" sz="quarter" idx="14" hasCustomPrompt="1"/>
          </p:nvPr>
        </p:nvSpPr>
        <p:spPr>
          <a:xfrm>
            <a:off x="990600" y="4953000"/>
            <a:ext cx="2819400" cy="381000"/>
          </a:xfrm>
          <a:prstGeom prst="rect">
            <a:avLst/>
          </a:prstGeom>
        </p:spPr>
        <p:txBody>
          <a:bodyPr>
            <a:normAutofit/>
          </a:bodyPr>
          <a:lstStyle>
            <a:lvl1pPr marL="0" indent="0">
              <a:buNone/>
              <a:defRPr sz="1400" b="1">
                <a:solidFill>
                  <a:srgbClr val="ACA39A"/>
                </a:solidFill>
                <a:latin typeface="+mn-lt"/>
              </a:defRPr>
            </a:lvl1pPr>
          </a:lstStyle>
          <a:p>
            <a:pPr lvl="0"/>
            <a:r>
              <a:rPr lang="en-US"/>
              <a:t>MINNESOTA STATE</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295" y="0"/>
            <a:ext cx="1331976" cy="2356104"/>
          </a:xfrm>
          <a:prstGeom prst="rect">
            <a:avLst/>
          </a:prstGeom>
        </p:spPr>
      </p:pic>
    </p:spTree>
    <p:extLst>
      <p:ext uri="{BB962C8B-B14F-4D97-AF65-F5344CB8AC3E}">
        <p14:creationId xmlns:p14="http://schemas.microsoft.com/office/powerpoint/2010/main" val="22859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3D45CAF-9DF2-2D47-B812-068BFA322ED9}" type="datetimeFigureOut">
              <a:rPr lang="en-US">
                <a:solidFill>
                  <a:prstClr val="black">
                    <a:tint val="75000"/>
                  </a:prstClr>
                </a:solidFill>
              </a:rPr>
              <a:pPr>
                <a:defRPr/>
              </a:pPr>
              <a:t>8/1/18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595BBE-51BF-5C46-B364-25A25D9E06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563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0845A0D-223B-0041-B329-A1C03E6FCD4B}" type="datetimeFigureOut">
              <a:rPr lang="en-US">
                <a:solidFill>
                  <a:prstClr val="black">
                    <a:tint val="75000"/>
                  </a:prstClr>
                </a:solidFill>
              </a:rPr>
              <a:pPr>
                <a:defRPr/>
              </a:pPr>
              <a:t>8/1/18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C74EE1-CC53-CD43-9D87-3870DBB07F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2430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FAC6CE-4B90-0C45-AB81-CE4DF378CDC8}" type="datetimeFigureOut">
              <a:rPr lang="en-US">
                <a:solidFill>
                  <a:prstClr val="black">
                    <a:tint val="75000"/>
                  </a:prstClr>
                </a:solidFill>
              </a:rPr>
              <a:pPr>
                <a:defRPr/>
              </a:pPr>
              <a:t>8/1/18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D10B28-B56F-114D-8C20-356DBF954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1544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B322D06-EF52-824D-84BC-E6C03AF0121B}" type="datetimeFigureOut">
              <a:rPr lang="en-US">
                <a:solidFill>
                  <a:prstClr val="black">
                    <a:tint val="75000"/>
                  </a:prstClr>
                </a:solidFill>
              </a:rPr>
              <a:pPr>
                <a:defRPr/>
              </a:pPr>
              <a:t>8/1/18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29FF5A-60A2-C442-B7EA-48C2A9C356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5809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A377BF7-79AD-A245-8171-B89A8036C367}" type="datetimeFigureOut">
              <a:rPr lang="en-US">
                <a:solidFill>
                  <a:prstClr val="black">
                    <a:tint val="75000"/>
                  </a:prstClr>
                </a:solidFill>
              </a:rPr>
              <a:pPr>
                <a:defRPr/>
              </a:pPr>
              <a:t>8/1/18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CEBD3C-7419-4B4F-88E2-3B60FE54D3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3993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3698909-B4AE-4F46-ACDC-D910FA76D538}" type="datetimeFigureOut">
              <a:rPr lang="en-US">
                <a:solidFill>
                  <a:prstClr val="black">
                    <a:tint val="75000"/>
                  </a:prstClr>
                </a:solidFill>
              </a:rPr>
              <a:pPr>
                <a:defRPr/>
              </a:pPr>
              <a:t>8/1/18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98A09B-1DFC-3544-AD87-48908E6A3C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5726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149487-63A9-8146-A0AB-E1CB0A891F6B}" type="datetimeFigureOut">
              <a:rPr lang="en-US">
                <a:solidFill>
                  <a:prstClr val="black">
                    <a:tint val="75000"/>
                  </a:prstClr>
                </a:solidFill>
              </a:rPr>
              <a:pPr>
                <a:defRPr/>
              </a:pPr>
              <a:t>8/1/18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787D85F-2D7A-DB46-89BE-A769A5B7D6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0503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1F6FD2-E746-034A-AE85-39E1865B9F74}" type="datetimeFigureOut">
              <a:rPr lang="en-US">
                <a:solidFill>
                  <a:prstClr val="black">
                    <a:tint val="75000"/>
                  </a:prstClr>
                </a:solidFill>
              </a:rPr>
              <a:pPr>
                <a:defRPr/>
              </a:pPr>
              <a:t>8/1/18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983EF3C-BA6E-D546-87A9-2422186292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578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AA7A5C6-AC97-3648-8D2B-5C1FE3052D3D}" type="datetimeFigureOut">
              <a:rPr lang="en-US">
                <a:solidFill>
                  <a:prstClr val="black">
                    <a:tint val="75000"/>
                  </a:prstClr>
                </a:solidFill>
              </a:rPr>
              <a:pPr>
                <a:defRPr/>
              </a:pPr>
              <a:t>8/1/18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C08ED0-35BD-6E41-9780-E8F32928C5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38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Poin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057400"/>
            <a:ext cx="6324600" cy="1752600"/>
          </a:xfrm>
        </p:spPr>
        <p:txBody>
          <a:bodyPr anchor="t">
            <a:noAutofit/>
          </a:bodyPr>
          <a:lstStyle>
            <a:lvl1pPr algn="l">
              <a:defRPr sz="6000" b="1" cap="all" baseline="0">
                <a:solidFill>
                  <a:srgbClr val="0C2340"/>
                </a:solidFill>
              </a:defRPr>
            </a:lvl1pPr>
          </a:lstStyle>
          <a:p>
            <a:r>
              <a:rPr lang="en-US"/>
              <a:t>Click to edit DATA POINT</a:t>
            </a:r>
          </a:p>
        </p:txBody>
      </p:sp>
      <p:sp>
        <p:nvSpPr>
          <p:cNvPr id="3" name="Text Placeholder 2"/>
          <p:cNvSpPr>
            <a:spLocks noGrp="1"/>
          </p:cNvSpPr>
          <p:nvPr>
            <p:ph type="body" idx="1"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sp>
        <p:nvSpPr>
          <p:cNvPr id="10" name="Text Placeholder 9"/>
          <p:cNvSpPr>
            <a:spLocks noGrp="1"/>
          </p:cNvSpPr>
          <p:nvPr>
            <p:ph type="body" sz="quarter" idx="14" hasCustomPrompt="1"/>
          </p:nvPr>
        </p:nvSpPr>
        <p:spPr>
          <a:xfrm>
            <a:off x="533400" y="3886200"/>
            <a:ext cx="3886200" cy="838200"/>
          </a:xfrm>
        </p:spPr>
        <p:txBody>
          <a:bodyPr>
            <a:normAutofit/>
          </a:bodyPr>
          <a:lstStyle>
            <a:lvl1pPr marL="0" indent="0" algn="l">
              <a:buNone/>
              <a:defRPr sz="2400" b="1">
                <a:solidFill>
                  <a:srgbClr val="ACA39A"/>
                </a:solidFill>
              </a:defRPr>
            </a:lvl1pPr>
          </a:lstStyle>
          <a:p>
            <a:pPr lvl="0"/>
            <a:r>
              <a:rPr lang="en-US"/>
              <a:t>click to edit descriptor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1221669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C2EA0F6-101A-CA46-A786-CFF5A375BAA9}" type="datetimeFigureOut">
              <a:rPr lang="en-US">
                <a:solidFill>
                  <a:prstClr val="black">
                    <a:tint val="75000"/>
                  </a:prstClr>
                </a:solidFill>
              </a:rPr>
              <a:pPr>
                <a:defRPr/>
              </a:pPr>
              <a:t>8/1/18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7B504A-974B-C744-9845-13506B8E4E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190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45E0B2-AD0D-0846-9561-93247D317C36}" type="datetimeFigureOut">
              <a:rPr lang="en-US">
                <a:solidFill>
                  <a:prstClr val="black">
                    <a:tint val="75000"/>
                  </a:prstClr>
                </a:solidFill>
              </a:rPr>
              <a:pPr>
                <a:defRPr/>
              </a:pPr>
              <a:t>8/1/18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73A337-B667-BE43-AA25-D6E2ED1F59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670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de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00"/>
            <a:ext cx="8229600" cy="2590800"/>
          </a:xfrm>
        </p:spPr>
        <p:txBody>
          <a:bodyPr>
            <a:normAutofit/>
          </a:bodyPr>
          <a:lstStyle>
            <a:lvl1pPr algn="l">
              <a:defRPr sz="3600" b="0" baseline="0">
                <a:solidFill>
                  <a:srgbClr val="009F4D"/>
                </a:solidFill>
                <a:latin typeface="+mn-lt"/>
              </a:defRPr>
            </a:lvl1pPr>
          </a:lstStyle>
          <a:p>
            <a:r>
              <a:rPr lang="en-US"/>
              <a:t/>
            </a:r>
            <a:br>
              <a:rPr lang="en-US"/>
            </a:br>
            <a:r>
              <a:rPr lang="en-US"/>
              <a:t>Click to edit big idea:</a:t>
            </a:r>
            <a:br>
              <a:rPr lang="en-US"/>
            </a:br>
            <a:r>
              <a:rPr lang="en-US"/>
              <a:t>and copy description</a:t>
            </a:r>
            <a:br>
              <a:rPr lang="en-US"/>
            </a:br>
            <a:r>
              <a:rPr lang="en-US"/>
              <a:t/>
            </a:r>
            <a:br>
              <a:rPr lang="en-US"/>
            </a:br>
            <a:r>
              <a:rPr lang="en-US"/>
              <a:t/>
            </a:r>
            <a:br>
              <a:rPr lang="en-US"/>
            </a:br>
            <a:endParaRPr lang="en-US"/>
          </a:p>
        </p:txBody>
      </p:sp>
      <p:sp>
        <p:nvSpPr>
          <p:cNvPr id="5" name="Text Placeholder 2"/>
          <p:cNvSpPr>
            <a:spLocks noGrp="1"/>
          </p:cNvSpPr>
          <p:nvPr>
            <p:ph type="body" idx="1"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428799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9F4D"/>
              </a:buClr>
              <a:defRPr sz="2800">
                <a:solidFill>
                  <a:srgbClr val="0C2340"/>
                </a:solidFill>
              </a:defRPr>
            </a:lvl1pPr>
            <a:lvl2pPr>
              <a:buClr>
                <a:srgbClr val="009F4D"/>
              </a:buClr>
              <a:defRPr sz="2400">
                <a:solidFill>
                  <a:srgbClr val="0C2340"/>
                </a:solidFill>
              </a:defRPr>
            </a:lvl2pPr>
            <a:lvl3pPr>
              <a:buClr>
                <a:srgbClr val="009F4D"/>
              </a:buClr>
              <a:defRPr sz="2200">
                <a:solidFill>
                  <a:srgbClr val="0C2340"/>
                </a:solidFill>
              </a:defRPr>
            </a:lvl3pPr>
            <a:lvl4pPr>
              <a:buClr>
                <a:srgbClr val="009F4D"/>
              </a:buClr>
              <a:defRPr>
                <a:solidFill>
                  <a:srgbClr val="0C2340"/>
                </a:solidFill>
              </a:defRPr>
            </a:lvl4pPr>
            <a:lvl5pPr marL="2057400" indent="-228600">
              <a:buClr>
                <a:srgbClr val="009F4D"/>
              </a:buClr>
              <a:buFont typeface="Courier New" panose="02070309020205020404" pitchFamily="49" charset="0"/>
              <a:buChar char="o"/>
              <a:defRPr>
                <a:solidFill>
                  <a:srgbClr val="0C23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37035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400" y="1752600"/>
            <a:ext cx="3962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sp>
        <p:nvSpPr>
          <p:cNvPr id="10" name="Content Placeholder 9"/>
          <p:cNvSpPr>
            <a:spLocks noGrp="1"/>
          </p:cNvSpPr>
          <p:nvPr>
            <p:ph sz="quarter" idx="14" hasCustomPrompt="1"/>
          </p:nvPr>
        </p:nvSpPr>
        <p:spPr>
          <a:xfrm>
            <a:off x="4953000" y="2133600"/>
            <a:ext cx="3352800" cy="2895600"/>
          </a:xfrm>
        </p:spPr>
        <p:txBody>
          <a:bodyPr>
            <a:normAutofit/>
          </a:bodyPr>
          <a:lstStyle>
            <a:lvl1pPr marL="0" indent="0">
              <a:buNone/>
              <a:defRPr sz="2000" baseline="0"/>
            </a:lvl1pPr>
          </a:lstStyle>
          <a:p>
            <a:pPr lvl="0"/>
            <a:r>
              <a:rPr lang="en-US"/>
              <a:t>Click to edit single column copy layout text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704290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57200" y="1524000"/>
            <a:ext cx="7696200" cy="3505200"/>
          </a:xfrm>
        </p:spPr>
        <p:txBody>
          <a:bodyPr/>
          <a:lstStyle/>
          <a:p>
            <a:r>
              <a:rPr lang="en-US"/>
              <a:t>Click icon to add chart</a:t>
            </a:r>
          </a:p>
        </p:txBody>
      </p:sp>
      <p:sp>
        <p:nvSpPr>
          <p:cNvPr id="9"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sp>
        <p:nvSpPr>
          <p:cNvPr id="11" name="Text Placeholder 10"/>
          <p:cNvSpPr>
            <a:spLocks noGrp="1"/>
          </p:cNvSpPr>
          <p:nvPr>
            <p:ph type="body" sz="quarter" idx="14" hasCustomPrompt="1"/>
          </p:nvPr>
        </p:nvSpPr>
        <p:spPr>
          <a:xfrm>
            <a:off x="457200" y="5257800"/>
            <a:ext cx="6248400" cy="762000"/>
          </a:xfrm>
        </p:spPr>
        <p:txBody>
          <a:bodyPr>
            <a:normAutofit/>
          </a:bodyPr>
          <a:lstStyle>
            <a:lvl1pPr marL="0" indent="0" algn="l">
              <a:buNone/>
              <a:defRPr sz="2800" b="1">
                <a:solidFill>
                  <a:srgbClr val="ACA39A"/>
                </a:solidFill>
              </a:defRPr>
            </a:lvl1pPr>
          </a:lstStyle>
          <a:p>
            <a:pPr lvl="0"/>
            <a:r>
              <a:rPr lang="en-US"/>
              <a:t>Click to edit descriptor caption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8062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harts pag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533400" y="2133600"/>
            <a:ext cx="1981200" cy="2057400"/>
          </a:xfrm>
        </p:spPr>
        <p:txBody>
          <a:bodyPr/>
          <a:lstStyle/>
          <a:p>
            <a:r>
              <a:rPr lang="en-US"/>
              <a:t>Click icon to add chart</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05200" y="2206625"/>
            <a:ext cx="19812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hart Placeholder 5"/>
          <p:cNvSpPr>
            <a:spLocks noGrp="1"/>
          </p:cNvSpPr>
          <p:nvPr>
            <p:ph type="chart" sz="quarter" idx="13"/>
          </p:nvPr>
        </p:nvSpPr>
        <p:spPr>
          <a:xfrm>
            <a:off x="3581400" y="2133600"/>
            <a:ext cx="1981200" cy="2057400"/>
          </a:xfrm>
        </p:spPr>
        <p:txBody>
          <a:bodyPr/>
          <a:lstStyle/>
          <a:p>
            <a:r>
              <a:rPr lang="en-US"/>
              <a:t>Click icon to add chart</a:t>
            </a:r>
          </a:p>
        </p:txBody>
      </p:sp>
      <p:sp>
        <p:nvSpPr>
          <p:cNvPr id="9" name="Chart Placeholder 5"/>
          <p:cNvSpPr>
            <a:spLocks noGrp="1"/>
          </p:cNvSpPr>
          <p:nvPr>
            <p:ph type="chart" sz="quarter" idx="14"/>
          </p:nvPr>
        </p:nvSpPr>
        <p:spPr>
          <a:xfrm>
            <a:off x="6705600" y="2133600"/>
            <a:ext cx="1981200" cy="2057400"/>
          </a:xfrm>
        </p:spPr>
        <p:txBody>
          <a:bodyPr/>
          <a:lstStyle/>
          <a:p>
            <a:r>
              <a:rPr lang="en-US"/>
              <a:t>Click icon to add chart</a:t>
            </a:r>
          </a:p>
        </p:txBody>
      </p:sp>
      <p:sp>
        <p:nvSpPr>
          <p:cNvPr id="10" name="Text Placeholder 2"/>
          <p:cNvSpPr>
            <a:spLocks noGrp="1"/>
          </p:cNvSpPr>
          <p:nvPr>
            <p:ph type="body" idx="15"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sp>
        <p:nvSpPr>
          <p:cNvPr id="11" name="Text Placeholder 10"/>
          <p:cNvSpPr>
            <a:spLocks noGrp="1"/>
          </p:cNvSpPr>
          <p:nvPr>
            <p:ph type="body" sz="quarter" idx="16" hasCustomPrompt="1"/>
          </p:nvPr>
        </p:nvSpPr>
        <p:spPr>
          <a:xfrm>
            <a:off x="533400" y="4419600"/>
            <a:ext cx="1981200" cy="1447800"/>
          </a:xfrm>
        </p:spPr>
        <p:txBody>
          <a:bodyPr>
            <a:normAutofit/>
          </a:bodyPr>
          <a:lstStyle>
            <a:lvl1pPr marL="0" indent="0">
              <a:buNone/>
              <a:defRPr sz="1600">
                <a:solidFill>
                  <a:srgbClr val="ACA39A"/>
                </a:solidFill>
              </a:defRPr>
            </a:lvl1pPr>
          </a:lstStyle>
          <a:p>
            <a:pPr lvl="0"/>
            <a:r>
              <a:rPr lang="en-US"/>
              <a:t>Click to edit copy </a:t>
            </a:r>
          </a:p>
        </p:txBody>
      </p:sp>
      <p:sp>
        <p:nvSpPr>
          <p:cNvPr id="13" name="Text Placeholder 10"/>
          <p:cNvSpPr>
            <a:spLocks noGrp="1"/>
          </p:cNvSpPr>
          <p:nvPr>
            <p:ph type="body" sz="quarter" idx="17" hasCustomPrompt="1"/>
          </p:nvPr>
        </p:nvSpPr>
        <p:spPr>
          <a:xfrm>
            <a:off x="3657600" y="4419600"/>
            <a:ext cx="1981200" cy="1447800"/>
          </a:xfrm>
        </p:spPr>
        <p:txBody>
          <a:bodyPr>
            <a:normAutofit/>
          </a:bodyPr>
          <a:lstStyle>
            <a:lvl1pPr marL="0" indent="0">
              <a:buNone/>
              <a:defRPr sz="1600">
                <a:solidFill>
                  <a:srgbClr val="ACA39A"/>
                </a:solidFill>
              </a:defRPr>
            </a:lvl1pPr>
          </a:lstStyle>
          <a:p>
            <a:pPr lvl="0"/>
            <a:r>
              <a:rPr lang="en-US"/>
              <a:t>Click to edit copy </a:t>
            </a:r>
          </a:p>
        </p:txBody>
      </p:sp>
      <p:sp>
        <p:nvSpPr>
          <p:cNvPr id="14" name="Text Placeholder 10"/>
          <p:cNvSpPr>
            <a:spLocks noGrp="1"/>
          </p:cNvSpPr>
          <p:nvPr>
            <p:ph type="body" sz="quarter" idx="18" hasCustomPrompt="1"/>
          </p:nvPr>
        </p:nvSpPr>
        <p:spPr>
          <a:xfrm>
            <a:off x="6705600" y="4419600"/>
            <a:ext cx="1981200" cy="1447800"/>
          </a:xfrm>
        </p:spPr>
        <p:txBody>
          <a:bodyPr>
            <a:normAutofit/>
          </a:bodyPr>
          <a:lstStyle>
            <a:lvl1pPr marL="0" indent="0">
              <a:buNone/>
              <a:defRPr sz="1600">
                <a:solidFill>
                  <a:srgbClr val="ACA39A"/>
                </a:solidFill>
              </a:defRPr>
            </a:lvl1pPr>
          </a:lstStyle>
          <a:p>
            <a:pPr lvl="0"/>
            <a:r>
              <a:rPr lang="en-US"/>
              <a:t>Click to edit copy </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2933076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oints Page">
    <p:spTree>
      <p:nvGrpSpPr>
        <p:cNvPr id="1" name=""/>
        <p:cNvGrpSpPr/>
        <p:nvPr/>
      </p:nvGrpSpPr>
      <p:grpSpPr>
        <a:xfrm>
          <a:off x="0" y="0"/>
          <a:ext cx="0" cy="0"/>
          <a:chOff x="0" y="0"/>
          <a:chExt cx="0" cy="0"/>
        </a:xfrm>
      </p:grpSpPr>
      <p:sp>
        <p:nvSpPr>
          <p:cNvPr id="5" name="Oval 4"/>
          <p:cNvSpPr/>
          <p:nvPr userDrawn="1"/>
        </p:nvSpPr>
        <p:spPr>
          <a:xfrm>
            <a:off x="533400" y="1676400"/>
            <a:ext cx="2362200" cy="2286000"/>
          </a:xfrm>
          <a:prstGeom prst="ellipse">
            <a:avLst/>
          </a:prstGeom>
          <a:solidFill>
            <a:srgbClr val="0C2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429000" y="1752600"/>
            <a:ext cx="2362200" cy="2286000"/>
          </a:xfrm>
          <a:prstGeom prst="ellipse">
            <a:avLst/>
          </a:prstGeom>
          <a:solidFill>
            <a:srgbClr val="0C2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6400800" y="1752600"/>
            <a:ext cx="2362200" cy="2286000"/>
          </a:xfrm>
          <a:prstGeom prst="ellipse">
            <a:avLst/>
          </a:prstGeom>
          <a:solidFill>
            <a:srgbClr val="0C2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type="body" idx="15"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SECTION TITLE </a:t>
            </a:r>
          </a:p>
          <a:p>
            <a:pPr lvl="0"/>
            <a:r>
              <a:rPr lang="en-US"/>
              <a:t>(WHICH can RUN OVER two lines)</a:t>
            </a:r>
          </a:p>
        </p:txBody>
      </p:sp>
      <p:sp>
        <p:nvSpPr>
          <p:cNvPr id="9" name="Text Placeholder 10"/>
          <p:cNvSpPr>
            <a:spLocks noGrp="1"/>
          </p:cNvSpPr>
          <p:nvPr>
            <p:ph type="body" sz="quarter" idx="16" hasCustomPrompt="1"/>
          </p:nvPr>
        </p:nvSpPr>
        <p:spPr>
          <a:xfrm>
            <a:off x="6591300" y="4419600"/>
            <a:ext cx="1981200" cy="1447800"/>
          </a:xfrm>
        </p:spPr>
        <p:txBody>
          <a:bodyPr>
            <a:normAutofit/>
          </a:bodyPr>
          <a:lstStyle>
            <a:lvl1pPr marL="0" indent="0">
              <a:buNone/>
              <a:defRPr sz="1600">
                <a:solidFill>
                  <a:srgbClr val="ACA39A"/>
                </a:solidFill>
              </a:defRPr>
            </a:lvl1pPr>
          </a:lstStyle>
          <a:p>
            <a:pPr lvl="0"/>
            <a:r>
              <a:rPr lang="en-US"/>
              <a:t>Click to edit copy </a:t>
            </a:r>
          </a:p>
        </p:txBody>
      </p:sp>
      <p:sp>
        <p:nvSpPr>
          <p:cNvPr id="10" name="Text Placeholder 10"/>
          <p:cNvSpPr>
            <a:spLocks noGrp="1"/>
          </p:cNvSpPr>
          <p:nvPr>
            <p:ph type="body" sz="quarter" idx="17" hasCustomPrompt="1"/>
          </p:nvPr>
        </p:nvSpPr>
        <p:spPr>
          <a:xfrm>
            <a:off x="3657600" y="4419600"/>
            <a:ext cx="1981200" cy="1447800"/>
          </a:xfrm>
        </p:spPr>
        <p:txBody>
          <a:bodyPr>
            <a:normAutofit/>
          </a:bodyPr>
          <a:lstStyle>
            <a:lvl1pPr marL="0" indent="0">
              <a:buNone/>
              <a:defRPr sz="1600">
                <a:solidFill>
                  <a:srgbClr val="ACA39A"/>
                </a:solidFill>
              </a:defRPr>
            </a:lvl1pPr>
          </a:lstStyle>
          <a:p>
            <a:pPr lvl="0"/>
            <a:r>
              <a:rPr lang="en-US"/>
              <a:t>Click to edit copy </a:t>
            </a:r>
          </a:p>
        </p:txBody>
      </p:sp>
      <p:sp>
        <p:nvSpPr>
          <p:cNvPr id="11" name="Text Placeholder 10"/>
          <p:cNvSpPr>
            <a:spLocks noGrp="1"/>
          </p:cNvSpPr>
          <p:nvPr>
            <p:ph type="body" sz="quarter" idx="18" hasCustomPrompt="1"/>
          </p:nvPr>
        </p:nvSpPr>
        <p:spPr>
          <a:xfrm>
            <a:off x="685800" y="4419600"/>
            <a:ext cx="1981200" cy="1447800"/>
          </a:xfrm>
        </p:spPr>
        <p:txBody>
          <a:bodyPr>
            <a:normAutofit/>
          </a:bodyPr>
          <a:lstStyle>
            <a:lvl1pPr marL="0" indent="0">
              <a:buNone/>
              <a:defRPr sz="1600">
                <a:solidFill>
                  <a:srgbClr val="ACA39A"/>
                </a:solidFill>
              </a:defRPr>
            </a:lvl1pPr>
          </a:lstStyle>
          <a:p>
            <a:pPr lvl="0"/>
            <a:r>
              <a:rPr lang="en-US"/>
              <a:t>Click to edit copy </a:t>
            </a:r>
          </a:p>
        </p:txBody>
      </p:sp>
      <p:sp>
        <p:nvSpPr>
          <p:cNvPr id="13" name="Content Placeholder 12"/>
          <p:cNvSpPr>
            <a:spLocks noGrp="1"/>
          </p:cNvSpPr>
          <p:nvPr>
            <p:ph sz="quarter" idx="19" hasCustomPrompt="1"/>
          </p:nvPr>
        </p:nvSpPr>
        <p:spPr>
          <a:xfrm>
            <a:off x="838200" y="2133600"/>
            <a:ext cx="1752600" cy="1524000"/>
          </a:xfrm>
        </p:spPr>
        <p:txBody>
          <a:bodyPr>
            <a:normAutofit/>
          </a:bodyPr>
          <a:lstStyle>
            <a:lvl1pPr marL="0" indent="0">
              <a:buNone/>
              <a:defRPr sz="1600" b="1">
                <a:solidFill>
                  <a:schemeClr val="bg1"/>
                </a:solidFill>
              </a:defRPr>
            </a:lvl1pPr>
            <a:lvl2pPr>
              <a:defRPr>
                <a:solidFill>
                  <a:schemeClr val="bg1"/>
                </a:solidFill>
              </a:defRPr>
            </a:lvl2pPr>
          </a:lstStyle>
          <a:p>
            <a:pPr lvl="0"/>
            <a:r>
              <a:rPr lang="en-US"/>
              <a:t>Click to edit copy</a:t>
            </a:r>
          </a:p>
        </p:txBody>
      </p:sp>
      <p:sp>
        <p:nvSpPr>
          <p:cNvPr id="14" name="Content Placeholder 12"/>
          <p:cNvSpPr>
            <a:spLocks noGrp="1"/>
          </p:cNvSpPr>
          <p:nvPr>
            <p:ph sz="quarter" idx="20" hasCustomPrompt="1"/>
          </p:nvPr>
        </p:nvSpPr>
        <p:spPr>
          <a:xfrm>
            <a:off x="3733800" y="2133600"/>
            <a:ext cx="1752600" cy="1524000"/>
          </a:xfrm>
        </p:spPr>
        <p:txBody>
          <a:bodyPr>
            <a:normAutofit/>
          </a:bodyPr>
          <a:lstStyle>
            <a:lvl1pPr marL="0" indent="0">
              <a:buNone/>
              <a:defRPr sz="1600" b="1">
                <a:solidFill>
                  <a:schemeClr val="bg1"/>
                </a:solidFill>
              </a:defRPr>
            </a:lvl1pPr>
            <a:lvl2pPr>
              <a:defRPr>
                <a:solidFill>
                  <a:schemeClr val="bg1"/>
                </a:solidFill>
              </a:defRPr>
            </a:lvl2pPr>
          </a:lstStyle>
          <a:p>
            <a:pPr lvl="0"/>
            <a:r>
              <a:rPr lang="en-US"/>
              <a:t>Click to edit copy</a:t>
            </a:r>
          </a:p>
        </p:txBody>
      </p:sp>
      <p:sp>
        <p:nvSpPr>
          <p:cNvPr id="15" name="Content Placeholder 12"/>
          <p:cNvSpPr>
            <a:spLocks noGrp="1"/>
          </p:cNvSpPr>
          <p:nvPr>
            <p:ph sz="quarter" idx="21" hasCustomPrompt="1"/>
          </p:nvPr>
        </p:nvSpPr>
        <p:spPr>
          <a:xfrm>
            <a:off x="6705600" y="2133600"/>
            <a:ext cx="1752600" cy="1524000"/>
          </a:xfrm>
        </p:spPr>
        <p:txBody>
          <a:bodyPr>
            <a:normAutofit/>
          </a:bodyPr>
          <a:lstStyle>
            <a:lvl1pPr marL="0" indent="0">
              <a:buNone/>
              <a:defRPr sz="1600" b="1">
                <a:solidFill>
                  <a:schemeClr val="bg1"/>
                </a:solidFill>
              </a:defRPr>
            </a:lvl1pPr>
            <a:lvl2pPr>
              <a:defRPr>
                <a:solidFill>
                  <a:schemeClr val="bg1"/>
                </a:solidFill>
              </a:defRPr>
            </a:lvl2pPr>
          </a:lstStyle>
          <a:p>
            <a:pPr lvl="0"/>
            <a:r>
              <a:rPr lang="en-US"/>
              <a:t>Click to edit copy</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8090409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457200" y="6400800"/>
            <a:ext cx="1981200" cy="307777"/>
          </a:xfrm>
          <a:prstGeom prst="rect">
            <a:avLst/>
          </a:prstGeom>
          <a:noFill/>
        </p:spPr>
        <p:txBody>
          <a:bodyPr wrap="square" rtlCol="0">
            <a:spAutoFit/>
          </a:bodyPr>
          <a:lstStyle/>
          <a:p>
            <a:fld id="{BB705689-6DE3-4ABD-A330-F43849DB3358}" type="slidenum">
              <a:rPr lang="en-US" sz="1400" smtClean="0">
                <a:solidFill>
                  <a:srgbClr val="0C2340"/>
                </a:solidFill>
              </a:rPr>
              <a:t>‹#›</a:t>
            </a:fld>
            <a:endParaRPr lang="en-US" sz="1400">
              <a:solidFill>
                <a:srgbClr val="0C2340"/>
              </a:solidFill>
            </a:endParaRPr>
          </a:p>
        </p:txBody>
      </p:sp>
    </p:spTree>
    <p:extLst>
      <p:ext uri="{BB962C8B-B14F-4D97-AF65-F5344CB8AC3E}">
        <p14:creationId xmlns:p14="http://schemas.microsoft.com/office/powerpoint/2010/main" val="3650050343"/>
      </p:ext>
    </p:extLst>
  </p:cSld>
  <p:clrMap bg1="lt1" tx1="dk1" bg2="lt2" tx2="dk2" accent1="accent1" accent2="accent2" accent3="accent3" accent4="accent4" accent5="accent5" accent6="accent6" hlink="hlink" folHlink="folHlink"/>
  <p:sldLayoutIdLst>
    <p:sldLayoutId id="2147483671" r:id="rId1"/>
    <p:sldLayoutId id="2147483658" r:id="rId2"/>
    <p:sldLayoutId id="2147483661" r:id="rId3"/>
    <p:sldLayoutId id="2147483662" r:id="rId4"/>
    <p:sldLayoutId id="2147483650" r:id="rId5"/>
    <p:sldLayoutId id="2147483657" r:id="rId6"/>
    <p:sldLayoutId id="2147483664" r:id="rId7"/>
    <p:sldLayoutId id="2147483665" r:id="rId8"/>
    <p:sldLayoutId id="2147483666" r:id="rId9"/>
    <p:sldLayoutId id="2147483655" r:id="rId10"/>
    <p:sldLayoutId id="2147483652" r:id="rId11"/>
    <p:sldLayoutId id="2147483653" r:id="rId12"/>
    <p:sldLayoutId id="2147483660" r:id="rId13"/>
    <p:sldLayoutId id="2147483706" r:id="rId14"/>
    <p:sldLayoutId id="2147483707" r:id="rId15"/>
    <p:sldLayoutId id="2147483708" r:id="rId16"/>
  </p:sldLayoutIdLst>
  <p:txStyles>
    <p:titleStyle>
      <a:lvl1pPr algn="ctr" defTabSz="914400" rtl="0" eaLnBrk="1" latinLnBrk="0" hangingPunct="1">
        <a:spcBef>
          <a:spcPct val="0"/>
        </a:spcBef>
        <a:buNone/>
        <a:defRPr sz="4400" b="1" kern="1200">
          <a:solidFill>
            <a:srgbClr val="0C2340"/>
          </a:solidFill>
          <a:latin typeface="+mj-lt"/>
          <a:ea typeface="+mj-ea"/>
          <a:cs typeface="+mj-cs"/>
        </a:defRPr>
      </a:lvl1pPr>
    </p:titleStyle>
    <p:bodyStyle>
      <a:lvl1pPr marL="342900" indent="-342900" algn="l" defTabSz="914400" rtl="0" eaLnBrk="1" latinLnBrk="0" hangingPunct="1">
        <a:spcBef>
          <a:spcPct val="20000"/>
        </a:spcBef>
        <a:buClr>
          <a:srgbClr val="009F4D"/>
        </a:buClr>
        <a:buFont typeface="Arial" panose="020B0604020202020204" pitchFamily="34" charset="0"/>
        <a:buChar char="•"/>
        <a:defRPr sz="3200" kern="1200">
          <a:solidFill>
            <a:srgbClr val="0C2340"/>
          </a:solidFill>
          <a:latin typeface="+mn-lt"/>
          <a:ea typeface="+mn-ea"/>
          <a:cs typeface="+mn-cs"/>
        </a:defRPr>
      </a:lvl1pPr>
      <a:lvl2pPr marL="742950" indent="-285750" algn="l" defTabSz="914400" rtl="0" eaLnBrk="1" latinLnBrk="0" hangingPunct="1">
        <a:spcBef>
          <a:spcPct val="20000"/>
        </a:spcBef>
        <a:buClr>
          <a:srgbClr val="009F4D"/>
        </a:buClr>
        <a:buFont typeface="Arial" panose="020B0604020202020204" pitchFamily="34" charset="0"/>
        <a:buChar char="–"/>
        <a:defRPr sz="2800" kern="1200">
          <a:solidFill>
            <a:srgbClr val="0C2340"/>
          </a:solidFill>
          <a:latin typeface="+mn-lt"/>
          <a:ea typeface="+mn-ea"/>
          <a:cs typeface="+mn-cs"/>
        </a:defRPr>
      </a:lvl2pPr>
      <a:lvl3pPr marL="1143000" indent="-228600" algn="l" defTabSz="914400" rtl="0" eaLnBrk="1" latinLnBrk="0" hangingPunct="1">
        <a:spcBef>
          <a:spcPct val="20000"/>
        </a:spcBef>
        <a:buClr>
          <a:srgbClr val="009F4D"/>
        </a:buClr>
        <a:buFont typeface="Arial" panose="020B0604020202020204" pitchFamily="34" charset="0"/>
        <a:buChar char="•"/>
        <a:defRPr sz="2400" kern="1200">
          <a:solidFill>
            <a:srgbClr val="0C2340"/>
          </a:solidFill>
          <a:latin typeface="+mn-lt"/>
          <a:ea typeface="+mn-ea"/>
          <a:cs typeface="+mn-cs"/>
        </a:defRPr>
      </a:lvl3pPr>
      <a:lvl4pPr marL="16002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4pPr>
      <a:lvl5pPr marL="2057400" indent="-228600" algn="l" defTabSz="914400" rtl="0" eaLnBrk="1" latinLnBrk="0" hangingPunct="1">
        <a:spcBef>
          <a:spcPct val="20000"/>
        </a:spcBef>
        <a:buClr>
          <a:srgbClr val="009F4D"/>
        </a:buClr>
        <a:buFont typeface="Courier New" panose="02070309020205020404" pitchFamily="49" charset="0"/>
        <a:buChar char="o"/>
        <a:defRPr sz="2000" kern="1200">
          <a:solidFill>
            <a:srgbClr val="0C23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206655"/>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5" r:id="rId3"/>
    <p:sldLayoutId id="2147483676" r:id="rId4"/>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9F4D"/>
        </a:buClr>
        <a:buFont typeface="Arial" panose="020B0604020202020204" pitchFamily="34" charset="0"/>
        <a:buChar char="•"/>
        <a:defRPr sz="3200" kern="1200">
          <a:solidFill>
            <a:srgbClr val="0C2340"/>
          </a:solidFill>
          <a:latin typeface="+mn-lt"/>
          <a:ea typeface="+mn-ea"/>
          <a:cs typeface="+mn-cs"/>
        </a:defRPr>
      </a:lvl1pPr>
      <a:lvl2pPr marL="742950" indent="-285750" algn="l" defTabSz="914400" rtl="0" eaLnBrk="1" latinLnBrk="0" hangingPunct="1">
        <a:spcBef>
          <a:spcPct val="20000"/>
        </a:spcBef>
        <a:buClr>
          <a:srgbClr val="009F4D"/>
        </a:buClr>
        <a:buFont typeface="Arial" panose="020B0604020202020204" pitchFamily="34" charset="0"/>
        <a:buChar char="•"/>
        <a:defRPr sz="2800" kern="1200">
          <a:solidFill>
            <a:srgbClr val="0C2340"/>
          </a:solidFill>
          <a:latin typeface="+mn-lt"/>
          <a:ea typeface="+mn-ea"/>
          <a:cs typeface="+mn-cs"/>
        </a:defRPr>
      </a:lvl2pPr>
      <a:lvl3pPr marL="1143000" indent="-228600" algn="l" defTabSz="914400" rtl="0" eaLnBrk="1" latinLnBrk="0" hangingPunct="1">
        <a:spcBef>
          <a:spcPct val="20000"/>
        </a:spcBef>
        <a:buClr>
          <a:srgbClr val="009F4D"/>
        </a:buClr>
        <a:buFont typeface="Arial" panose="020B0604020202020204" pitchFamily="34" charset="0"/>
        <a:buChar char="•"/>
        <a:defRPr sz="2400" kern="1200">
          <a:solidFill>
            <a:srgbClr val="0C2340"/>
          </a:solidFill>
          <a:latin typeface="+mn-lt"/>
          <a:ea typeface="+mn-ea"/>
          <a:cs typeface="+mn-cs"/>
        </a:defRPr>
      </a:lvl3pPr>
      <a:lvl4pPr marL="16002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4pPr>
      <a:lvl5pPr marL="20574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287729C-74AF-4E42-BF26-7A21832D156B}" type="datetimeFigureOut">
              <a:rPr lang="en-US">
                <a:solidFill>
                  <a:prstClr val="black">
                    <a:tint val="75000"/>
                  </a:prstClr>
                </a:solidFill>
              </a:rPr>
              <a:pPr>
                <a:defRPr/>
              </a:pPr>
              <a:t>8/1/18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4AF3153-3FF8-6B4E-8FE0-5FDCAFA308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76186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7.gi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1" Type="http://schemas.openxmlformats.org/officeDocument/2006/relationships/image" Target="../media/image31.tiff"/><Relationship Id="rId12" Type="http://schemas.openxmlformats.org/officeDocument/2006/relationships/image" Target="../media/image32.tiff"/><Relationship Id="rId13" Type="http://schemas.openxmlformats.org/officeDocument/2006/relationships/image" Target="../media/image33.tiff"/><Relationship Id="rId14" Type="http://schemas.openxmlformats.org/officeDocument/2006/relationships/image" Target="../media/image34.tiff"/><Relationship Id="rId15" Type="http://schemas.openxmlformats.org/officeDocument/2006/relationships/image" Target="../media/image35.tiff"/><Relationship Id="rId16" Type="http://schemas.openxmlformats.org/officeDocument/2006/relationships/image" Target="../media/image36.tiff"/><Relationship Id="rId17" Type="http://schemas.openxmlformats.org/officeDocument/2006/relationships/image" Target="../media/image37.tiff"/><Relationship Id="rId18" Type="http://schemas.openxmlformats.org/officeDocument/2006/relationships/image" Target="../media/image38.tiff"/><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6.tiff"/><Relationship Id="rId4" Type="http://schemas.openxmlformats.org/officeDocument/2006/relationships/image" Target="../media/image24.tiff"/><Relationship Id="rId5" Type="http://schemas.openxmlformats.org/officeDocument/2006/relationships/image" Target="../media/image25.tiff"/><Relationship Id="rId6" Type="http://schemas.openxmlformats.org/officeDocument/2006/relationships/image" Target="../media/image26.tiff"/><Relationship Id="rId7" Type="http://schemas.openxmlformats.org/officeDocument/2006/relationships/image" Target="../media/image27.tiff"/><Relationship Id="rId8" Type="http://schemas.openxmlformats.org/officeDocument/2006/relationships/image" Target="../media/image28.tiff"/><Relationship Id="rId9" Type="http://schemas.openxmlformats.org/officeDocument/2006/relationships/image" Target="../media/image29.tiff"/><Relationship Id="rId10" Type="http://schemas.openxmlformats.org/officeDocument/2006/relationships/image" Target="../media/image3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hyperlink" Target="http://wiki.sugarlabs.org/images/thumb/1/1b/Oer-rmx.svg/850px-Oer-rmx.svg.png" TargetMode="External"/><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www.gcisd-k12.org/cms/lib/TX01000829/Centricity/Domain/78/A_Primer_on_Effective_Professional_Development.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hewlett.org/strategy/open-educational-resources/" TargetMode="External"/><Relationship Id="rId4" Type="http://schemas.openxmlformats.org/officeDocument/2006/relationships/hyperlink" Target="http://www.flickr.com/photos/gforsythe/38088290601/" TargetMode="External"/><Relationship Id="rId5" Type="http://schemas.openxmlformats.org/officeDocument/2006/relationships/image" Target="../media/image12.tiff"/><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hyperlink" Target="https://farm8.static.flickr.com/7172/6555466069_3246e8b54e.jpg" TargetMode="External"/><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tiff"/><Relationship Id="rId3" Type="http://schemas.openxmlformats.org/officeDocument/2006/relationships/hyperlink" Target="https://s3.amazonaws.com/libapps/customers/1594/images/5Rs-Graphic400.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August 2, 2018</a:t>
            </a:r>
          </a:p>
        </p:txBody>
      </p:sp>
      <p:sp>
        <p:nvSpPr>
          <p:cNvPr id="7" name="Text Placeholder 6"/>
          <p:cNvSpPr>
            <a:spLocks noGrp="1"/>
          </p:cNvSpPr>
          <p:nvPr>
            <p:ph type="body" sz="quarter" idx="11"/>
          </p:nvPr>
        </p:nvSpPr>
        <p:spPr/>
        <p:txBody>
          <a:bodyPr/>
          <a:lstStyle/>
          <a:p>
            <a:r>
              <a:rPr lang="en-US" dirty="0"/>
              <a:t>eLearning Summit</a:t>
            </a:r>
          </a:p>
        </p:txBody>
      </p:sp>
      <p:sp>
        <p:nvSpPr>
          <p:cNvPr id="4" name="Content Placeholder 3"/>
          <p:cNvSpPr>
            <a:spLocks noGrp="1"/>
          </p:cNvSpPr>
          <p:nvPr>
            <p:ph sz="quarter" idx="12"/>
          </p:nvPr>
        </p:nvSpPr>
        <p:spPr>
          <a:xfrm>
            <a:off x="478465" y="3160712"/>
            <a:ext cx="8197702" cy="711201"/>
          </a:xfrm>
        </p:spPr>
        <p:txBody>
          <a:bodyPr/>
          <a:lstStyle/>
          <a:p>
            <a:pPr algn="ctr"/>
            <a:r>
              <a:rPr lang="en-US" sz="3200" dirty="0"/>
              <a:t>Scaling up a Successful Campus-based Initiative for a Large, Diverse State System</a:t>
            </a:r>
            <a:endParaRPr lang="en-US" sz="3200" i="1" dirty="0"/>
          </a:p>
        </p:txBody>
      </p:sp>
      <p:sp>
        <p:nvSpPr>
          <p:cNvPr id="5" name="Text Placeholder 4"/>
          <p:cNvSpPr>
            <a:spLocks noGrp="1"/>
          </p:cNvSpPr>
          <p:nvPr>
            <p:ph type="body" sz="quarter" idx="13"/>
          </p:nvPr>
        </p:nvSpPr>
        <p:spPr>
          <a:xfrm>
            <a:off x="478465" y="4584307"/>
            <a:ext cx="8422648" cy="1747985"/>
          </a:xfrm>
        </p:spPr>
        <p:txBody>
          <a:bodyPr vert="horz" lIns="91440" tIns="45720" rIns="91440" bIns="45720" rtlCol="0" anchor="t">
            <a:noAutofit/>
          </a:bodyPr>
          <a:lstStyle/>
          <a:p>
            <a:pPr marL="285750" indent="-285750">
              <a:buFont typeface="Arial" charset="0"/>
              <a:buChar char="•"/>
            </a:pPr>
            <a:r>
              <a:rPr lang="en-US" dirty="0"/>
              <a:t>Karen </a:t>
            </a:r>
            <a:r>
              <a:rPr lang="en-US" dirty="0" err="1"/>
              <a:t>Pikula</a:t>
            </a:r>
            <a:r>
              <a:rPr lang="en-US" dirty="0"/>
              <a:t>, PhD, </a:t>
            </a:r>
            <a:r>
              <a:rPr lang="en-US" i="1" dirty="0"/>
              <a:t>Central Lakes College/Educational Innovations, Minnesota State</a:t>
            </a:r>
            <a:endParaRPr lang="en-US" i="1" dirty="0">
              <a:cs typeface="Calibri"/>
            </a:endParaRPr>
          </a:p>
          <a:p>
            <a:pPr marL="285750" indent="-285750">
              <a:buFont typeface="Arial" charset="0"/>
              <a:buChar char="•"/>
            </a:pPr>
            <a:r>
              <a:rPr lang="en-US" dirty="0" smtClean="0"/>
              <a:t>Kimberly </a:t>
            </a:r>
            <a:r>
              <a:rPr lang="en-US" dirty="0"/>
              <a:t>Johnson, PhD, </a:t>
            </a:r>
            <a:r>
              <a:rPr lang="en-US" i="1" dirty="0"/>
              <a:t>Educational Innovations, Minnesota State </a:t>
            </a:r>
            <a:endParaRPr lang="en-US" i="1" dirty="0">
              <a:cs typeface="Calibri"/>
            </a:endParaRPr>
          </a:p>
          <a:p>
            <a:pPr marL="285750" indent="-285750">
              <a:buFont typeface="Arial" charset="0"/>
              <a:buChar char="•"/>
            </a:pPr>
            <a:endParaRPr lang="en-US" sz="1800" i="1" dirty="0"/>
          </a:p>
          <a:p>
            <a:endParaRPr lang="en-US" dirty="0"/>
          </a:p>
        </p:txBody>
      </p:sp>
    </p:spTree>
    <p:extLst>
      <p:ext uri="{BB962C8B-B14F-4D97-AF65-F5344CB8AC3E}">
        <p14:creationId xmlns:p14="http://schemas.microsoft.com/office/powerpoint/2010/main" val="1220921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6689" y="1585731"/>
            <a:ext cx="8270111" cy="5046562"/>
          </a:xfrm>
        </p:spPr>
        <p:txBody>
          <a:bodyPr>
            <a:normAutofit/>
          </a:bodyPr>
          <a:lstStyle/>
          <a:p>
            <a:r>
              <a:rPr lang="en-US" dirty="0"/>
              <a:t>System office grant funding to increase faculty awareness and adoption of OER </a:t>
            </a:r>
          </a:p>
          <a:p>
            <a:r>
              <a:rPr lang="en-US" dirty="0"/>
              <a:t>Librarian and faculty-driven</a:t>
            </a:r>
          </a:p>
          <a:p>
            <a:pPr lvl="0">
              <a:defRPr/>
            </a:pPr>
            <a:r>
              <a:rPr lang="en-US" dirty="0"/>
              <a:t>OER Learning Circles as high-quality faculty development</a:t>
            </a:r>
          </a:p>
          <a:p>
            <a:pPr>
              <a:defRPr/>
            </a:pPr>
            <a:r>
              <a:rPr lang="en-US" dirty="0"/>
              <a:t>Interactive support for faculty as they work through one of three pathways:</a:t>
            </a:r>
          </a:p>
          <a:p>
            <a:pPr lvl="1">
              <a:defRPr/>
            </a:pPr>
            <a:r>
              <a:rPr lang="en-US" dirty="0"/>
              <a:t>Reviewing a text</a:t>
            </a:r>
          </a:p>
          <a:p>
            <a:pPr lvl="1">
              <a:defRPr/>
            </a:pPr>
            <a:r>
              <a:rPr lang="en-US" dirty="0"/>
              <a:t>Redesigning a course</a:t>
            </a:r>
          </a:p>
          <a:p>
            <a:pPr lvl="1">
              <a:defRPr/>
            </a:pPr>
            <a:r>
              <a:rPr lang="en-US" dirty="0"/>
              <a:t>Authoring a text</a:t>
            </a:r>
          </a:p>
          <a:p>
            <a:pPr lvl="0">
              <a:defRPr/>
            </a:pPr>
            <a:endParaRPr lang="en-US" i="1" dirty="0"/>
          </a:p>
          <a:p>
            <a:endParaRPr lang="en-US" dirty="0"/>
          </a:p>
          <a:p>
            <a:endParaRPr lang="en-US" dirty="0"/>
          </a:p>
        </p:txBody>
      </p:sp>
      <p:sp>
        <p:nvSpPr>
          <p:cNvPr id="3" name="Text Placeholder 2"/>
          <p:cNvSpPr>
            <a:spLocks noGrp="1"/>
          </p:cNvSpPr>
          <p:nvPr>
            <p:ph type="body" idx="13"/>
          </p:nvPr>
        </p:nvSpPr>
        <p:spPr>
          <a:xfrm>
            <a:off x="277792" y="530989"/>
            <a:ext cx="5157329" cy="857973"/>
          </a:xfrm>
        </p:spPr>
        <p:txBody>
          <a:bodyPr>
            <a:noAutofit/>
          </a:bodyPr>
          <a:lstStyle/>
          <a:p>
            <a:r>
              <a:rPr lang="en-US" sz="3200" dirty="0">
                <a:solidFill>
                  <a:srgbClr val="009F4D"/>
                </a:solidFill>
              </a:rPr>
              <a:t>Central Lakes College – OER Faculty Development</a:t>
            </a:r>
          </a:p>
        </p:txBody>
      </p:sp>
      <p:pic>
        <p:nvPicPr>
          <p:cNvPr id="4" name="Content Placeholder 3"/>
          <p:cNvPicPr>
            <a:picLocks noChangeAspect="1"/>
          </p:cNvPicPr>
          <p:nvPr/>
        </p:nvPicPr>
        <p:blipFill>
          <a:blip r:embed="rId2"/>
          <a:stretch>
            <a:fillRect/>
          </a:stretch>
        </p:blipFill>
        <p:spPr>
          <a:xfrm>
            <a:off x="5435121" y="408721"/>
            <a:ext cx="2861169" cy="572234"/>
          </a:xfrm>
          <a:prstGeom prst="rect">
            <a:avLst/>
          </a:prstGeom>
        </p:spPr>
      </p:pic>
    </p:spTree>
    <p:extLst>
      <p:ext uri="{BB962C8B-B14F-4D97-AF65-F5344CB8AC3E}">
        <p14:creationId xmlns:p14="http://schemas.microsoft.com/office/powerpoint/2010/main" val="156460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05BF5C-670C-4638-ACF8-C9AACC2EA5A9}"/>
              </a:ext>
            </a:extLst>
          </p:cNvPr>
          <p:cNvSpPr>
            <a:spLocks noGrp="1"/>
          </p:cNvSpPr>
          <p:nvPr>
            <p:ph type="title"/>
          </p:nvPr>
        </p:nvSpPr>
        <p:spPr>
          <a:xfrm>
            <a:off x="570552" y="470585"/>
            <a:ext cx="7886700" cy="994172"/>
          </a:xfrm>
        </p:spPr>
        <p:txBody>
          <a:bodyPr/>
          <a:lstStyle/>
          <a:p>
            <a:pPr algn="ctr"/>
            <a:r>
              <a:rPr lang="en-US" b="1" dirty="0"/>
              <a:t>Learning Circle Process</a:t>
            </a:r>
          </a:p>
        </p:txBody>
      </p:sp>
      <p:pic>
        <p:nvPicPr>
          <p:cNvPr id="4" name="Content Placeholder 3">
            <a:extLst>
              <a:ext uri="{FF2B5EF4-FFF2-40B4-BE49-F238E27FC236}">
                <a16:creationId xmlns="" xmlns:a16="http://schemas.microsoft.com/office/drawing/2014/main" id="{DA420043-59B3-45B6-9CA5-94701DBC386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90343" y="1845708"/>
            <a:ext cx="4591210" cy="2811013"/>
          </a:xfrm>
          <a:prstGeom prst="rect">
            <a:avLst/>
          </a:prstGeom>
        </p:spPr>
      </p:pic>
      <p:sp>
        <p:nvSpPr>
          <p:cNvPr id="5" name="TextBox 4">
            <a:extLst>
              <a:ext uri="{FF2B5EF4-FFF2-40B4-BE49-F238E27FC236}">
                <a16:creationId xmlns="" xmlns:a16="http://schemas.microsoft.com/office/drawing/2014/main" id="{34050B77-00E4-4606-8561-3152690596E7}"/>
              </a:ext>
            </a:extLst>
          </p:cNvPr>
          <p:cNvSpPr txBox="1"/>
          <p:nvPr/>
        </p:nvSpPr>
        <p:spPr>
          <a:xfrm>
            <a:off x="177569" y="1557117"/>
            <a:ext cx="4336333" cy="4401205"/>
          </a:xfrm>
          <a:prstGeom prst="rect">
            <a:avLst/>
          </a:prstGeom>
          <a:noFill/>
        </p:spPr>
        <p:txBody>
          <a:bodyPr wrap="square" rtlCol="0">
            <a:spAutoFit/>
          </a:bodyPr>
          <a:lstStyle/>
          <a:p>
            <a:pPr marL="457200" indent="-457200">
              <a:buClr>
                <a:srgbClr val="009F4D"/>
              </a:buClr>
              <a:buFont typeface="Arial" charset="0"/>
              <a:buChar char="•"/>
            </a:pPr>
            <a:r>
              <a:rPr lang="en-US" sz="2800" dirty="0"/>
              <a:t>Access to mentor/Mentor    </a:t>
            </a:r>
            <a:br>
              <a:rPr lang="en-US" sz="2800" dirty="0"/>
            </a:br>
            <a:r>
              <a:rPr lang="en-US" sz="2800" dirty="0"/>
              <a:t>knowledge</a:t>
            </a:r>
          </a:p>
          <a:p>
            <a:pPr marL="457200" indent="-457200">
              <a:buClr>
                <a:srgbClr val="009F4D"/>
              </a:buClr>
              <a:buFont typeface="Arial" charset="0"/>
              <a:buChar char="•"/>
            </a:pPr>
            <a:r>
              <a:rPr lang="en-US" sz="2800" dirty="0"/>
              <a:t>Time</a:t>
            </a:r>
          </a:p>
          <a:p>
            <a:pPr marL="457200" indent="-457200">
              <a:buClr>
                <a:srgbClr val="009F4D"/>
              </a:buClr>
              <a:buFont typeface="Arial" charset="0"/>
              <a:buChar char="•"/>
            </a:pPr>
            <a:r>
              <a:rPr lang="en-US" sz="2800" dirty="0"/>
              <a:t>Apply learning immediately</a:t>
            </a:r>
          </a:p>
          <a:p>
            <a:pPr marL="457200" indent="-457200">
              <a:buClr>
                <a:srgbClr val="009F4D"/>
              </a:buClr>
              <a:buFont typeface="Arial" charset="0"/>
              <a:buChar char="•"/>
            </a:pPr>
            <a:r>
              <a:rPr lang="en-US" sz="2800" dirty="0"/>
              <a:t>Collaboration with colleagues &amp; experts</a:t>
            </a:r>
          </a:p>
          <a:p>
            <a:pPr marL="457200" indent="-457200">
              <a:buClr>
                <a:srgbClr val="009F4D"/>
              </a:buClr>
              <a:buFont typeface="Arial" charset="0"/>
              <a:buChar char="•"/>
            </a:pPr>
            <a:r>
              <a:rPr lang="en-US" sz="2800" dirty="0"/>
              <a:t>Appreciation and support from administration</a:t>
            </a:r>
          </a:p>
        </p:txBody>
      </p:sp>
    </p:spTree>
    <p:extLst>
      <p:ext uri="{BB962C8B-B14F-4D97-AF65-F5344CB8AC3E}">
        <p14:creationId xmlns:p14="http://schemas.microsoft.com/office/powerpoint/2010/main" val="23814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864" y="324709"/>
            <a:ext cx="7552113" cy="553998"/>
          </a:xfrm>
          <a:prstGeom prst="rect">
            <a:avLst/>
          </a:prstGeom>
        </p:spPr>
        <p:txBody>
          <a:bodyPr wrap="square">
            <a:spAutoFit/>
          </a:bodyPr>
          <a:lstStyle/>
          <a:p>
            <a:r>
              <a:rPr lang="en-US" sz="3000" dirty="0">
                <a:solidFill>
                  <a:srgbClr val="C00000"/>
                </a:solidFill>
              </a:rPr>
              <a:t>OER Learning Circles: Central Lakes College</a:t>
            </a:r>
          </a:p>
        </p:txBody>
      </p:sp>
      <p:sp>
        <p:nvSpPr>
          <p:cNvPr id="8" name="TextBox 7"/>
          <p:cNvSpPr txBox="1"/>
          <p:nvPr/>
        </p:nvSpPr>
        <p:spPr>
          <a:xfrm>
            <a:off x="204149" y="1201591"/>
            <a:ext cx="4405887" cy="4616648"/>
          </a:xfrm>
          <a:prstGeom prst="rect">
            <a:avLst/>
          </a:prstGeom>
          <a:noFill/>
        </p:spPr>
        <p:txBody>
          <a:bodyPr wrap="square" rtlCol="0">
            <a:spAutoFit/>
          </a:bodyPr>
          <a:lstStyle/>
          <a:p>
            <a:pPr marL="214313" indent="-214313">
              <a:buFont typeface="Arial" panose="020B0604020202020204" pitchFamily="34" charset="0"/>
              <a:buChar char="•"/>
            </a:pPr>
            <a:r>
              <a:rPr lang="en-US" sz="2400" dirty="0"/>
              <a:t>Faculty attend 80% of scheduled weekly meetings (face to face). </a:t>
            </a:r>
          </a:p>
          <a:p>
            <a:pPr marL="214313" indent="-214313">
              <a:buFont typeface="Arial" panose="020B0604020202020204" pitchFamily="34" charset="0"/>
              <a:buChar char="•"/>
            </a:pPr>
            <a:r>
              <a:rPr lang="en-US" sz="2400" dirty="0"/>
              <a:t>Faculty create, submit, and update weekly workplans and journals.</a:t>
            </a:r>
          </a:p>
          <a:p>
            <a:pPr marL="214313" indent="-214313">
              <a:buFont typeface="Arial" panose="020B0604020202020204" pitchFamily="34" charset="0"/>
              <a:buChar char="•"/>
            </a:pPr>
            <a:r>
              <a:rPr lang="en-US" sz="2400" dirty="0"/>
              <a:t>Faculty work in facilitated, cross-disciplinary, collaborative </a:t>
            </a:r>
            <a:r>
              <a:rPr lang="en-US" sz="2400" dirty="0" smtClean="0"/>
              <a:t>groups.</a:t>
            </a:r>
            <a:endParaRPr lang="en-US" sz="2400" dirty="0"/>
          </a:p>
          <a:p>
            <a:pPr marL="214313" indent="-214313">
              <a:buFont typeface="Arial" panose="020B0604020202020204" pitchFamily="34" charset="0"/>
              <a:buChar char="•"/>
            </a:pPr>
            <a:r>
              <a:rPr lang="en-US" sz="2400" dirty="0"/>
              <a:t>Faculty present their final work results to colleagues.</a:t>
            </a:r>
          </a:p>
          <a:p>
            <a:endParaRPr lang="en-US" b="1" dirty="0"/>
          </a:p>
          <a:p>
            <a:endParaRPr lang="en-US" dirty="0"/>
          </a:p>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493" y="3346913"/>
            <a:ext cx="2537678" cy="720936"/>
          </a:xfrm>
          <a:prstGeom prst="rect">
            <a:avLst/>
          </a:prstGeom>
        </p:spPr>
      </p:pic>
      <p:grpSp>
        <p:nvGrpSpPr>
          <p:cNvPr id="6" name="Group 5">
            <a:extLst>
              <a:ext uri="{FF2B5EF4-FFF2-40B4-BE49-F238E27FC236}">
                <a16:creationId xmlns="" xmlns:a16="http://schemas.microsoft.com/office/drawing/2014/main" id="{D8EF4285-FB07-4628-8599-10058FEC36AD}"/>
              </a:ext>
            </a:extLst>
          </p:cNvPr>
          <p:cNvGrpSpPr/>
          <p:nvPr/>
        </p:nvGrpSpPr>
        <p:grpSpPr>
          <a:xfrm>
            <a:off x="4631691" y="1383336"/>
            <a:ext cx="4549657" cy="3216200"/>
            <a:chOff x="5309681" y="1461107"/>
            <a:chExt cx="7444515" cy="483112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322" r="8537" b="1"/>
            <a:stretch/>
          </p:blipFill>
          <p:spPr>
            <a:xfrm>
              <a:off x="5632962" y="1866123"/>
              <a:ext cx="6456983" cy="4426106"/>
            </a:xfrm>
            <a:prstGeom prst="rect">
              <a:avLst/>
            </a:prstGeom>
          </p:spPr>
        </p:pic>
        <p:sp>
          <p:nvSpPr>
            <p:cNvPr id="9" name="TextBox 8">
              <a:extLst>
                <a:ext uri="{FF2B5EF4-FFF2-40B4-BE49-F238E27FC236}">
                  <a16:creationId xmlns="" xmlns:a16="http://schemas.microsoft.com/office/drawing/2014/main" id="{F41CC2A7-A813-4CC7-ADB4-4EEFD052FC3A}"/>
                </a:ext>
              </a:extLst>
            </p:cNvPr>
            <p:cNvSpPr txBox="1"/>
            <p:nvPr/>
          </p:nvSpPr>
          <p:spPr>
            <a:xfrm>
              <a:off x="5309681" y="1461107"/>
              <a:ext cx="2100896" cy="875782"/>
            </a:xfrm>
            <a:prstGeom prst="rect">
              <a:avLst/>
            </a:prstGeom>
            <a:noFill/>
          </p:spPr>
          <p:txBody>
            <a:bodyPr wrap="square" rtlCol="0">
              <a:spAutoFit/>
            </a:bodyPr>
            <a:lstStyle/>
            <a:p>
              <a:r>
                <a:rPr lang="en-US" b="1" dirty="0"/>
                <a:t>OER Textbook Review</a:t>
              </a:r>
              <a:endParaRPr lang="en-US" dirty="0"/>
            </a:p>
          </p:txBody>
        </p:sp>
        <p:sp>
          <p:nvSpPr>
            <p:cNvPr id="11" name="TextBox 10">
              <a:extLst>
                <a:ext uri="{FF2B5EF4-FFF2-40B4-BE49-F238E27FC236}">
                  <a16:creationId xmlns="" xmlns:a16="http://schemas.microsoft.com/office/drawing/2014/main" id="{22E96D23-DACA-4703-A0FF-5486C8F6392B}"/>
                </a:ext>
              </a:extLst>
            </p:cNvPr>
            <p:cNvSpPr txBox="1"/>
            <p:nvPr/>
          </p:nvSpPr>
          <p:spPr>
            <a:xfrm>
              <a:off x="7904536" y="1906002"/>
              <a:ext cx="2934032" cy="861774"/>
            </a:xfrm>
            <a:prstGeom prst="rect">
              <a:avLst/>
            </a:prstGeom>
            <a:noFill/>
          </p:spPr>
          <p:txBody>
            <a:bodyPr wrap="square" rtlCol="0">
              <a:spAutoFit/>
            </a:bodyPr>
            <a:lstStyle/>
            <a:p>
              <a:r>
                <a:rPr lang="en-US" b="1" dirty="0"/>
                <a:t>OER Course Redesign</a:t>
              </a:r>
            </a:p>
            <a:p>
              <a:endParaRPr lang="en-US" dirty="0"/>
            </a:p>
          </p:txBody>
        </p:sp>
        <p:sp>
          <p:nvSpPr>
            <p:cNvPr id="12" name="TextBox 11">
              <a:extLst>
                <a:ext uri="{FF2B5EF4-FFF2-40B4-BE49-F238E27FC236}">
                  <a16:creationId xmlns="" xmlns:a16="http://schemas.microsoft.com/office/drawing/2014/main" id="{CDDC8DC8-E771-44EA-AEE4-5F26F305DDD6}"/>
                </a:ext>
              </a:extLst>
            </p:cNvPr>
            <p:cNvSpPr txBox="1"/>
            <p:nvPr/>
          </p:nvSpPr>
          <p:spPr>
            <a:xfrm>
              <a:off x="10432416" y="2873397"/>
              <a:ext cx="2321780" cy="861774"/>
            </a:xfrm>
            <a:prstGeom prst="rect">
              <a:avLst/>
            </a:prstGeom>
            <a:noFill/>
          </p:spPr>
          <p:txBody>
            <a:bodyPr wrap="square" rtlCol="0">
              <a:spAutoFit/>
            </a:bodyPr>
            <a:lstStyle/>
            <a:p>
              <a:r>
                <a:rPr lang="en-US" b="1" dirty="0"/>
                <a:t>OER Authoring</a:t>
              </a:r>
            </a:p>
            <a:p>
              <a:endParaRPr lang="en-US" dirty="0"/>
            </a:p>
          </p:txBody>
        </p:sp>
      </p:grpSp>
      <p:sp>
        <p:nvSpPr>
          <p:cNvPr id="2" name="TextBox 1"/>
          <p:cNvSpPr txBox="1"/>
          <p:nvPr/>
        </p:nvSpPr>
        <p:spPr>
          <a:xfrm>
            <a:off x="520860" y="5218074"/>
            <a:ext cx="5608624" cy="1200329"/>
          </a:xfrm>
          <a:prstGeom prst="rect">
            <a:avLst/>
          </a:prstGeom>
          <a:noFill/>
        </p:spPr>
        <p:txBody>
          <a:bodyPr wrap="square" rtlCol="0">
            <a:spAutoFit/>
          </a:bodyPr>
          <a:lstStyle/>
          <a:p>
            <a:r>
              <a:rPr lang="en-US" b="1" dirty="0"/>
              <a:t>Participants </a:t>
            </a:r>
            <a:r>
              <a:rPr lang="en-US" b="1" i="1" u="sng" dirty="0"/>
              <a:t>are paid a stipend </a:t>
            </a:r>
            <a:r>
              <a:rPr lang="en-US" b="1" dirty="0"/>
              <a:t>for their work…</a:t>
            </a:r>
          </a:p>
          <a:p>
            <a:r>
              <a:rPr lang="en-US" b="1" dirty="0"/>
              <a:t> </a:t>
            </a:r>
          </a:p>
          <a:p>
            <a:pPr marL="214313" indent="-214313">
              <a:buFont typeface="Arial" panose="020B0604020202020204" pitchFamily="34" charset="0"/>
              <a:buChar char="•"/>
            </a:pPr>
            <a:r>
              <a:rPr lang="en-US" dirty="0"/>
              <a:t>OER textbook review between $200.00 - $500.00</a:t>
            </a:r>
          </a:p>
          <a:p>
            <a:pPr marL="214313" indent="-214313">
              <a:buFont typeface="Arial" panose="020B0604020202020204" pitchFamily="34" charset="0"/>
              <a:buChar char="•"/>
            </a:pPr>
            <a:r>
              <a:rPr lang="en-US" dirty="0"/>
              <a:t>OER Course redesign and OER authoring - $1500.00</a:t>
            </a:r>
          </a:p>
        </p:txBody>
      </p:sp>
      <p:sp>
        <p:nvSpPr>
          <p:cNvPr id="13" name="TextBox 12">
            <a:extLst>
              <a:ext uri="{FF2B5EF4-FFF2-40B4-BE49-F238E27FC236}">
                <a16:creationId xmlns="" xmlns:a16="http://schemas.microsoft.com/office/drawing/2014/main" id="{4EEFC222-90B5-4B3F-9CC6-5C559465FC95}"/>
              </a:ext>
            </a:extLst>
          </p:cNvPr>
          <p:cNvSpPr txBox="1"/>
          <p:nvPr/>
        </p:nvSpPr>
        <p:spPr>
          <a:xfrm>
            <a:off x="5439266" y="1113939"/>
            <a:ext cx="3491292" cy="461665"/>
          </a:xfrm>
          <a:prstGeom prst="rect">
            <a:avLst/>
          </a:prstGeom>
          <a:noFill/>
        </p:spPr>
        <p:txBody>
          <a:bodyPr wrap="square" rtlCol="0">
            <a:spAutoFit/>
          </a:bodyPr>
          <a:lstStyle/>
          <a:p>
            <a:pPr algn="ctr"/>
            <a:r>
              <a:rPr lang="en-US" sz="2400" b="1" dirty="0">
                <a:solidFill>
                  <a:srgbClr val="00B050"/>
                </a:solidFill>
              </a:rPr>
              <a:t>Three Pathways</a:t>
            </a:r>
            <a:endParaRPr lang="en-US" sz="2400" dirty="0">
              <a:solidFill>
                <a:srgbClr val="00B050"/>
              </a:solidFill>
            </a:endParaRPr>
          </a:p>
        </p:txBody>
      </p:sp>
    </p:spTree>
    <p:extLst>
      <p:ext uri="{BB962C8B-B14F-4D97-AF65-F5344CB8AC3E}">
        <p14:creationId xmlns:p14="http://schemas.microsoft.com/office/powerpoint/2010/main" val="881246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40E80A-4260-4665-8AA7-821995276977}"/>
              </a:ext>
            </a:extLst>
          </p:cNvPr>
          <p:cNvSpPr>
            <a:spLocks noGrp="1"/>
          </p:cNvSpPr>
          <p:nvPr>
            <p:ph type="title"/>
          </p:nvPr>
        </p:nvSpPr>
        <p:spPr>
          <a:xfrm>
            <a:off x="518746" y="1368028"/>
            <a:ext cx="8247185" cy="307730"/>
          </a:xfrm>
        </p:spPr>
        <p:txBody>
          <a:bodyPr>
            <a:normAutofit fontScale="90000"/>
          </a:bodyPr>
          <a:lstStyle/>
          <a:p>
            <a:r>
              <a:rPr lang="en-US" b="1" dirty="0"/>
              <a:t>Brightspace (D2L) Faculty Support Course Room</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EE3CE1D0-F41B-4179-85A5-9F7D793DA67E}"/>
              </a:ext>
            </a:extLst>
          </p:cNvPr>
          <p:cNvSpPr>
            <a:spLocks noGrp="1"/>
          </p:cNvSpPr>
          <p:nvPr>
            <p:ph idx="1"/>
          </p:nvPr>
        </p:nvSpPr>
        <p:spPr>
          <a:xfrm>
            <a:off x="4305782" y="2152892"/>
            <a:ext cx="4745899" cy="4375230"/>
          </a:xfrm>
        </p:spPr>
        <p:txBody>
          <a:bodyPr>
            <a:normAutofit fontScale="92500" lnSpcReduction="10000"/>
          </a:bodyPr>
          <a:lstStyle/>
          <a:p>
            <a:r>
              <a:rPr lang="en-US" sz="2400" dirty="0"/>
              <a:t>Structured weekly modules for each pathway</a:t>
            </a:r>
          </a:p>
          <a:p>
            <a:r>
              <a:rPr lang="en-US" sz="2400" dirty="0"/>
              <a:t>Repository of resources</a:t>
            </a:r>
          </a:p>
          <a:p>
            <a:r>
              <a:rPr lang="en-US" sz="2400" dirty="0"/>
              <a:t>Templates to guide/organize faculty work</a:t>
            </a:r>
          </a:p>
          <a:p>
            <a:r>
              <a:rPr lang="en-US" sz="2400" dirty="0"/>
              <a:t>Universal Design links</a:t>
            </a:r>
          </a:p>
          <a:p>
            <a:r>
              <a:rPr lang="en-US" sz="2400" dirty="0"/>
              <a:t>Quality Matters support and links</a:t>
            </a:r>
          </a:p>
          <a:p>
            <a:r>
              <a:rPr lang="en-US" sz="2400" dirty="0"/>
              <a:t>Case studies</a:t>
            </a:r>
          </a:p>
          <a:p>
            <a:r>
              <a:rPr lang="en-US" sz="2400" dirty="0"/>
              <a:t>Organizational structure for faculty work</a:t>
            </a:r>
          </a:p>
          <a:p>
            <a:r>
              <a:rPr lang="en-US" sz="2400" dirty="0"/>
              <a:t>Opportunity to share/discuss/ collaborate</a:t>
            </a:r>
          </a:p>
        </p:txBody>
      </p:sp>
      <p:pic>
        <p:nvPicPr>
          <p:cNvPr id="4" name="Picture 3">
            <a:extLst>
              <a:ext uri="{FF2B5EF4-FFF2-40B4-BE49-F238E27FC236}">
                <a16:creationId xmlns="" xmlns:a16="http://schemas.microsoft.com/office/drawing/2014/main" id="{FDE18617-8C35-4606-9921-BBBCE248ACC8}"/>
              </a:ext>
            </a:extLst>
          </p:cNvPr>
          <p:cNvPicPr>
            <a:picLocks noChangeAspect="1"/>
          </p:cNvPicPr>
          <p:nvPr/>
        </p:nvPicPr>
        <p:blipFill rotWithShape="1">
          <a:blip r:embed="rId3">
            <a:extLst>
              <a:ext uri="{28A0092B-C50C-407E-A947-70E740481C1C}">
                <a14:useLocalDpi xmlns:a14="http://schemas.microsoft.com/office/drawing/2010/main" val="0"/>
              </a:ext>
            </a:extLst>
          </a:blip>
          <a:srcRect l="8514" r="15260" b="-2"/>
          <a:stretch/>
        </p:blipFill>
        <p:spPr>
          <a:xfrm>
            <a:off x="518746" y="2476982"/>
            <a:ext cx="3653748" cy="3151887"/>
          </a:xfrm>
          <a:prstGeom prst="rect">
            <a:avLst/>
          </a:prstGeom>
        </p:spPr>
      </p:pic>
    </p:spTree>
    <p:extLst>
      <p:ext uri="{BB962C8B-B14F-4D97-AF65-F5344CB8AC3E}">
        <p14:creationId xmlns:p14="http://schemas.microsoft.com/office/powerpoint/2010/main" val="4230395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69985"/>
            <a:ext cx="8229601" cy="4473616"/>
          </a:xfrm>
        </p:spPr>
        <p:txBody>
          <a:bodyPr/>
          <a:lstStyle/>
          <a:p>
            <a:r>
              <a:rPr lang="en-US" dirty="0" smtClean="0"/>
              <a:t>Support from facilitator and peers</a:t>
            </a:r>
          </a:p>
          <a:p>
            <a:r>
              <a:rPr lang="en-US" dirty="0" smtClean="0"/>
              <a:t>Templates </a:t>
            </a:r>
            <a:r>
              <a:rPr lang="en-US" dirty="0"/>
              <a:t>to guide work - </a:t>
            </a:r>
          </a:p>
          <a:p>
            <a:pPr lvl="1"/>
            <a:r>
              <a:rPr lang="en-US" dirty="0"/>
              <a:t>Individual Plan for OER Learning Circles </a:t>
            </a:r>
          </a:p>
          <a:p>
            <a:pPr lvl="1"/>
            <a:r>
              <a:rPr lang="en-US" dirty="0"/>
              <a:t>Textbook Resource Comparison Matrix </a:t>
            </a:r>
          </a:p>
          <a:p>
            <a:r>
              <a:rPr lang="en-US" dirty="0"/>
              <a:t>Subject Matter Experts available in response to needs</a:t>
            </a:r>
          </a:p>
          <a:p>
            <a:pPr lvl="1"/>
            <a:r>
              <a:rPr lang="en-US" dirty="0"/>
              <a:t>Universal Design</a:t>
            </a:r>
          </a:p>
          <a:p>
            <a:pPr lvl="1"/>
            <a:r>
              <a:rPr lang="en-US" dirty="0"/>
              <a:t>Copyright and CC licenses</a:t>
            </a:r>
          </a:p>
          <a:p>
            <a:pPr lvl="1"/>
            <a:r>
              <a:rPr lang="en-US" dirty="0"/>
              <a:t>Using </a:t>
            </a:r>
            <a:r>
              <a:rPr lang="en-US" dirty="0" err="1"/>
              <a:t>Pressbooks</a:t>
            </a:r>
            <a:r>
              <a:rPr lang="en-US" dirty="0"/>
              <a:t> for publishing</a:t>
            </a:r>
          </a:p>
        </p:txBody>
      </p:sp>
      <p:sp>
        <p:nvSpPr>
          <p:cNvPr id="3" name="Text Placeholder 2"/>
          <p:cNvSpPr>
            <a:spLocks noGrp="1"/>
          </p:cNvSpPr>
          <p:nvPr>
            <p:ph type="body" idx="13"/>
          </p:nvPr>
        </p:nvSpPr>
        <p:spPr>
          <a:xfrm>
            <a:off x="457199" y="533401"/>
            <a:ext cx="5075499" cy="609599"/>
          </a:xfrm>
        </p:spPr>
        <p:txBody>
          <a:bodyPr>
            <a:normAutofit/>
          </a:bodyPr>
          <a:lstStyle/>
          <a:p>
            <a:r>
              <a:rPr lang="en-US" sz="2800" dirty="0">
                <a:solidFill>
                  <a:srgbClr val="009F4D"/>
                </a:solidFill>
              </a:rPr>
              <a:t>Supports </a:t>
            </a:r>
            <a:r>
              <a:rPr lang="en-US" sz="2800">
                <a:solidFill>
                  <a:srgbClr val="009F4D"/>
                </a:solidFill>
              </a:rPr>
              <a:t>for participants</a:t>
            </a:r>
            <a:endParaRPr lang="en-US" sz="2800" dirty="0">
              <a:solidFill>
                <a:srgbClr val="009F4D"/>
              </a:solidFill>
            </a:endParaRPr>
          </a:p>
        </p:txBody>
      </p:sp>
    </p:spTree>
    <p:extLst>
      <p:ext uri="{BB962C8B-B14F-4D97-AF65-F5344CB8AC3E}">
        <p14:creationId xmlns:p14="http://schemas.microsoft.com/office/powerpoint/2010/main" val="165079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a:xfrm>
            <a:off x="1219200" y="571500"/>
            <a:ext cx="6019800" cy="609599"/>
          </a:xfrm>
        </p:spPr>
        <p:txBody>
          <a:bodyPr/>
          <a:lstStyle/>
          <a:p>
            <a:r>
              <a:rPr lang="en-US" dirty="0"/>
              <a:t> </a:t>
            </a:r>
          </a:p>
        </p:txBody>
      </p:sp>
      <p:sp>
        <p:nvSpPr>
          <p:cNvPr id="2" name="Title 1"/>
          <p:cNvSpPr>
            <a:spLocks noGrp="1"/>
          </p:cNvSpPr>
          <p:nvPr>
            <p:ph type="title" idx="4294967295"/>
          </p:nvPr>
        </p:nvSpPr>
        <p:spPr>
          <a:xfrm>
            <a:off x="304800" y="190499"/>
            <a:ext cx="8229600" cy="1181101"/>
          </a:xfrm>
        </p:spPr>
        <p:txBody>
          <a:bodyPr>
            <a:normAutofit/>
          </a:bodyPr>
          <a:lstStyle/>
          <a:p>
            <a:pPr algn="l"/>
            <a:r>
              <a:rPr lang="en-US" sz="4000" i="1" dirty="0">
                <a:solidFill>
                  <a:srgbClr val="C00000"/>
                </a:solidFill>
                <a:cs typeface="Times New Roman" panose="02020603050405020304" pitchFamily="18" charset="0"/>
              </a:rPr>
              <a:t>Your turn</a:t>
            </a:r>
            <a:r>
              <a:rPr lang="is-IS" sz="4000" i="1" dirty="0">
                <a:solidFill>
                  <a:srgbClr val="C00000"/>
                </a:solidFill>
                <a:cs typeface="Times New Roman" panose="02020603050405020304" pitchFamily="18" charset="0"/>
              </a:rPr>
              <a:t>…</a:t>
            </a:r>
            <a:endParaRPr lang="en-US" sz="3600" b="1" i="1" dirty="0">
              <a:solidFill>
                <a:srgbClr val="C00000"/>
              </a:solidFill>
              <a:cs typeface="Times New Roman" panose="02020603050405020304" pitchFamily="18" charset="0"/>
            </a:endParaRPr>
          </a:p>
        </p:txBody>
      </p:sp>
      <p:sp>
        <p:nvSpPr>
          <p:cNvPr id="10" name="Content Placeholder 2"/>
          <p:cNvSpPr>
            <a:spLocks noGrp="1"/>
          </p:cNvSpPr>
          <p:nvPr>
            <p:ph idx="1"/>
          </p:nvPr>
        </p:nvSpPr>
        <p:spPr>
          <a:xfrm>
            <a:off x="533400" y="1752601"/>
            <a:ext cx="7772400" cy="3962399"/>
          </a:xfrm>
        </p:spPr>
        <p:txBody>
          <a:bodyPr>
            <a:noAutofit/>
          </a:bodyPr>
          <a:lstStyle/>
          <a:p>
            <a:pPr marL="742950" indent="-742950">
              <a:buFont typeface="+mj-lt"/>
              <a:buAutoNum type="arabicPeriod"/>
            </a:pPr>
            <a:r>
              <a:rPr lang="en-US" sz="3600" dirty="0">
                <a:solidFill>
                  <a:schemeClr val="tx1"/>
                </a:solidFill>
              </a:rPr>
              <a:t>Are you familiar with a structure like the OER Learning Circles? </a:t>
            </a:r>
          </a:p>
          <a:p>
            <a:pPr marL="742950" indent="-742950">
              <a:buFont typeface="+mj-lt"/>
              <a:buAutoNum type="arabicPeriod"/>
            </a:pPr>
            <a:r>
              <a:rPr lang="en-US" sz="3600" dirty="0">
                <a:solidFill>
                  <a:schemeClr val="tx1"/>
                </a:solidFill>
              </a:rPr>
              <a:t>Would this be of interest to you or in your context?</a:t>
            </a:r>
          </a:p>
          <a:p>
            <a:pPr marL="742950" indent="-742950">
              <a:buFont typeface="+mj-lt"/>
              <a:buAutoNum type="arabicPeriod"/>
            </a:pPr>
            <a:r>
              <a:rPr lang="en-US" sz="3600" dirty="0">
                <a:solidFill>
                  <a:schemeClr val="tx1"/>
                </a:solidFill>
              </a:rPr>
              <a:t>What questions do you have?</a:t>
            </a:r>
          </a:p>
        </p:txBody>
      </p:sp>
    </p:spTree>
    <p:extLst>
      <p:ext uri="{BB962C8B-B14F-4D97-AF65-F5344CB8AC3E}">
        <p14:creationId xmlns:p14="http://schemas.microsoft.com/office/powerpoint/2010/main" val="878881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334C865-86D5-4A64-8FF2-F9A66A91414C}"/>
              </a:ext>
            </a:extLst>
          </p:cNvPr>
          <p:cNvSpPr>
            <a:spLocks noGrp="1"/>
          </p:cNvSpPr>
          <p:nvPr>
            <p:ph idx="1"/>
          </p:nvPr>
        </p:nvSpPr>
        <p:spPr>
          <a:xfrm>
            <a:off x="348793" y="2064471"/>
            <a:ext cx="8493549" cy="3393649"/>
          </a:xfrm>
        </p:spPr>
        <p:txBody>
          <a:bodyPr>
            <a:normAutofit fontScale="85000" lnSpcReduction="10000"/>
          </a:bodyPr>
          <a:lstStyle/>
          <a:p>
            <a:pPr marL="0" indent="0">
              <a:buNone/>
            </a:pPr>
            <a:r>
              <a:rPr lang="en-US" b="1" i="1" dirty="0"/>
              <a:t>Minnesota State OER Professional Development Goals:</a:t>
            </a:r>
            <a:endParaRPr lang="en-US" dirty="0"/>
          </a:p>
          <a:p>
            <a:pPr lvl="0"/>
            <a:r>
              <a:rPr lang="en-US" dirty="0"/>
              <a:t>Introduce and expand awareness to open licensing, open textbooks, and open educational resources.</a:t>
            </a:r>
          </a:p>
          <a:p>
            <a:pPr lvl="0"/>
            <a:r>
              <a:rPr lang="en-US" dirty="0"/>
              <a:t>Encourage and support faculty to identify, use and/or author high-quality free or low-cost content for students.</a:t>
            </a:r>
          </a:p>
          <a:p>
            <a:pPr lvl="0"/>
            <a:r>
              <a:rPr lang="en-US" dirty="0"/>
              <a:t>Encourage and support faculty who seek to redesign courses or programs around free or low-cost content for students.</a:t>
            </a:r>
          </a:p>
          <a:p>
            <a:pPr lvl="0"/>
            <a:r>
              <a:rPr lang="en-US" dirty="0"/>
              <a:t>Build partnerships among faculty, students, librarians and others committed to reducing textbook costs for students.</a:t>
            </a:r>
          </a:p>
        </p:txBody>
      </p:sp>
      <p:sp>
        <p:nvSpPr>
          <p:cNvPr id="3" name="Text Placeholder 2">
            <a:extLst>
              <a:ext uri="{FF2B5EF4-FFF2-40B4-BE49-F238E27FC236}">
                <a16:creationId xmlns="" xmlns:a16="http://schemas.microsoft.com/office/drawing/2014/main" id="{A0DD28C0-2BC5-417B-89C1-635ADAEFA8B9}"/>
              </a:ext>
            </a:extLst>
          </p:cNvPr>
          <p:cNvSpPr>
            <a:spLocks noGrp="1"/>
          </p:cNvSpPr>
          <p:nvPr>
            <p:ph type="body" idx="13"/>
          </p:nvPr>
        </p:nvSpPr>
        <p:spPr>
          <a:xfrm>
            <a:off x="452487" y="279951"/>
            <a:ext cx="8493550" cy="457199"/>
          </a:xfrm>
        </p:spPr>
        <p:txBody>
          <a:bodyPr>
            <a:noAutofit/>
          </a:bodyPr>
          <a:lstStyle/>
          <a:p>
            <a:pPr algn="ctr"/>
            <a:r>
              <a:rPr lang="en-US" sz="2800" dirty="0">
                <a:solidFill>
                  <a:srgbClr val="009F4D"/>
                </a:solidFill>
              </a:rPr>
              <a:t>OER Faculty Development</a:t>
            </a:r>
          </a:p>
        </p:txBody>
      </p:sp>
      <p:sp>
        <p:nvSpPr>
          <p:cNvPr id="4" name="Rectangle 3"/>
          <p:cNvSpPr/>
          <p:nvPr/>
        </p:nvSpPr>
        <p:spPr>
          <a:xfrm>
            <a:off x="348793" y="866088"/>
            <a:ext cx="8597244" cy="923330"/>
          </a:xfrm>
          <a:prstGeom prst="rect">
            <a:avLst/>
          </a:prstGeom>
          <a:solidFill>
            <a:srgbClr val="E5FFE5"/>
          </a:solidFill>
        </p:spPr>
        <p:txBody>
          <a:bodyPr wrap="square">
            <a:spAutoFit/>
          </a:bodyPr>
          <a:lstStyle/>
          <a:p>
            <a:r>
              <a:rPr lang="en-US" b="1" i="1" dirty="0">
                <a:latin typeface="+mj-lt"/>
                <a:ea typeface="Calibri" panose="020F0502020204030204" pitchFamily="34" charset="0"/>
                <a:cs typeface="Times New Roman" panose="02020603050405020304" pitchFamily="18" charset="0"/>
              </a:rPr>
              <a:t>Minnesota State OER Vision:</a:t>
            </a:r>
            <a:endParaRPr lang="en-US" dirty="0">
              <a:latin typeface="+mj-lt"/>
              <a:ea typeface="Calibri" panose="020F0502020204030204" pitchFamily="34" charset="0"/>
              <a:cs typeface="Times New Roman" panose="02020603050405020304" pitchFamily="18" charset="0"/>
            </a:endParaRPr>
          </a:p>
          <a:p>
            <a:pPr marL="457200" marR="0">
              <a:spcBef>
                <a:spcPts val="0"/>
              </a:spcBef>
              <a:spcAft>
                <a:spcPts val="0"/>
              </a:spcAft>
            </a:pPr>
            <a:r>
              <a:rPr lang="en-US" i="1" dirty="0">
                <a:latin typeface="+mj-lt"/>
                <a:ea typeface="Calibri" panose="020F0502020204030204" pitchFamily="34" charset="0"/>
                <a:cs typeface="Times New Roman" panose="02020603050405020304" pitchFamily="18" charset="0"/>
              </a:rPr>
              <a:t>Minnesota State wants to be the national leader in open education, ensuring accessible, affordable, and culturally relevant experiences for our students.</a:t>
            </a:r>
            <a:endParaRPr lang="en-US" dirty="0">
              <a:latin typeface="+mj-lt"/>
              <a:ea typeface="Calibri" panose="020F0502020204030204" pitchFamily="34" charset="0"/>
              <a:cs typeface="Times New Roman" panose="02020603050405020304" pitchFamily="18" charset="0"/>
            </a:endParaRPr>
          </a:p>
        </p:txBody>
      </p:sp>
      <p:sp>
        <p:nvSpPr>
          <p:cNvPr id="5" name="TextBox 4"/>
          <p:cNvSpPr txBox="1"/>
          <p:nvPr/>
        </p:nvSpPr>
        <p:spPr>
          <a:xfrm>
            <a:off x="3104530" y="5590042"/>
            <a:ext cx="3657600" cy="646331"/>
          </a:xfrm>
          <a:prstGeom prst="rect">
            <a:avLst/>
          </a:prstGeom>
          <a:noFill/>
        </p:spPr>
        <p:txBody>
          <a:bodyPr wrap="square" rtlCol="0">
            <a:spAutoFit/>
          </a:bodyPr>
          <a:lstStyle/>
          <a:p>
            <a:r>
              <a:rPr lang="en-US" dirty="0">
                <a:solidFill>
                  <a:schemeClr val="accent5">
                    <a:lumMod val="75000"/>
                  </a:schemeClr>
                </a:solidFill>
              </a:rPr>
              <a:t>OER Faculty Development Projects</a:t>
            </a:r>
          </a:p>
          <a:p>
            <a:r>
              <a:rPr lang="en-US" dirty="0">
                <a:solidFill>
                  <a:schemeClr val="accent5">
                    <a:lumMod val="75000"/>
                  </a:schemeClr>
                </a:solidFill>
              </a:rPr>
              <a:t>Campus grants; OER Learning Circles</a:t>
            </a:r>
          </a:p>
        </p:txBody>
      </p:sp>
      <p:sp>
        <p:nvSpPr>
          <p:cNvPr id="6" name="TextBox 5"/>
          <p:cNvSpPr txBox="1"/>
          <p:nvPr/>
        </p:nvSpPr>
        <p:spPr>
          <a:xfrm>
            <a:off x="542012" y="6155595"/>
            <a:ext cx="2562518" cy="369332"/>
          </a:xfrm>
          <a:prstGeom prst="rect">
            <a:avLst/>
          </a:prstGeom>
          <a:noFill/>
        </p:spPr>
        <p:txBody>
          <a:bodyPr wrap="square" rtlCol="0">
            <a:spAutoFit/>
          </a:bodyPr>
          <a:lstStyle/>
          <a:p>
            <a:r>
              <a:rPr lang="en-US" dirty="0">
                <a:solidFill>
                  <a:schemeClr val="accent4"/>
                </a:solidFill>
              </a:rPr>
              <a:t>Open Textbook Webinars</a:t>
            </a:r>
          </a:p>
        </p:txBody>
      </p:sp>
      <p:sp>
        <p:nvSpPr>
          <p:cNvPr id="7" name="TextBox 6"/>
          <p:cNvSpPr txBox="1"/>
          <p:nvPr/>
        </p:nvSpPr>
        <p:spPr>
          <a:xfrm>
            <a:off x="2661685" y="6425725"/>
            <a:ext cx="6179270" cy="369332"/>
          </a:xfrm>
          <a:prstGeom prst="rect">
            <a:avLst/>
          </a:prstGeom>
          <a:noFill/>
        </p:spPr>
        <p:txBody>
          <a:bodyPr wrap="square" rtlCol="0">
            <a:spAutoFit/>
          </a:bodyPr>
          <a:lstStyle/>
          <a:p>
            <a:r>
              <a:rPr lang="en-US" dirty="0" err="1">
                <a:solidFill>
                  <a:srgbClr val="FF0000"/>
                </a:solidFill>
              </a:rPr>
              <a:t>Koffee</a:t>
            </a:r>
            <a:r>
              <a:rPr lang="en-US" dirty="0">
                <a:solidFill>
                  <a:srgbClr val="FF0000"/>
                </a:solidFill>
              </a:rPr>
              <a:t> with Karen: OER Community Conversations</a:t>
            </a:r>
          </a:p>
        </p:txBody>
      </p:sp>
      <p:sp>
        <p:nvSpPr>
          <p:cNvPr id="8" name="TextBox 7"/>
          <p:cNvSpPr txBox="1"/>
          <p:nvPr/>
        </p:nvSpPr>
        <p:spPr>
          <a:xfrm>
            <a:off x="6616230" y="5481564"/>
            <a:ext cx="2224725" cy="369332"/>
          </a:xfrm>
          <a:prstGeom prst="rect">
            <a:avLst/>
          </a:prstGeom>
          <a:noFill/>
        </p:spPr>
        <p:txBody>
          <a:bodyPr wrap="square" rtlCol="0">
            <a:spAutoFit/>
          </a:bodyPr>
          <a:lstStyle/>
          <a:p>
            <a:r>
              <a:rPr lang="en-US" dirty="0">
                <a:solidFill>
                  <a:schemeClr val="accent4">
                    <a:lumMod val="75000"/>
                  </a:schemeClr>
                </a:solidFill>
              </a:rPr>
              <a:t>Librarian’s Workshop</a:t>
            </a:r>
          </a:p>
        </p:txBody>
      </p:sp>
      <p:pic>
        <p:nvPicPr>
          <p:cNvPr id="9" name="Content Placeholder 4"/>
          <p:cNvPicPr>
            <a:picLocks noChangeAspect="1"/>
          </p:cNvPicPr>
          <p:nvPr/>
        </p:nvPicPr>
        <p:blipFill>
          <a:blip r:embed="rId3"/>
          <a:stretch>
            <a:fillRect/>
          </a:stretch>
        </p:blipFill>
        <p:spPr>
          <a:xfrm>
            <a:off x="45116" y="5450452"/>
            <a:ext cx="2616569" cy="823249"/>
          </a:xfrm>
          <a:prstGeom prst="rect">
            <a:avLst/>
          </a:prstGeom>
        </p:spPr>
      </p:pic>
    </p:spTree>
    <p:extLst>
      <p:ext uri="{BB962C8B-B14F-4D97-AF65-F5344CB8AC3E}">
        <p14:creationId xmlns:p14="http://schemas.microsoft.com/office/powerpoint/2010/main" val="74875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69043"/>
            <a:ext cx="8229600" cy="4774558"/>
          </a:xfrm>
        </p:spPr>
        <p:txBody>
          <a:bodyPr>
            <a:normAutofit/>
          </a:bodyPr>
          <a:lstStyle/>
          <a:p>
            <a:r>
              <a:rPr lang="en-US" dirty="0"/>
              <a:t>Open Textbook Network workshops</a:t>
            </a:r>
          </a:p>
          <a:p>
            <a:pPr lvl="1"/>
            <a:r>
              <a:rPr lang="en-US" dirty="0"/>
              <a:t>Raising awareness, textbook review, textbook adoption</a:t>
            </a:r>
          </a:p>
          <a:p>
            <a:pPr lvl="2"/>
            <a:r>
              <a:rPr lang="en-US" dirty="0"/>
              <a:t>78% reviewed</a:t>
            </a:r>
          </a:p>
          <a:p>
            <a:pPr lvl="2"/>
            <a:r>
              <a:rPr lang="en-US" dirty="0"/>
              <a:t>33% adopted</a:t>
            </a:r>
          </a:p>
          <a:p>
            <a:r>
              <a:rPr lang="en-US" dirty="0"/>
              <a:t>What is next?</a:t>
            </a:r>
          </a:p>
          <a:p>
            <a:pPr lvl="1"/>
            <a:r>
              <a:rPr lang="en-US" dirty="0"/>
              <a:t>Adoptions, Redesigning courses, Authoring</a:t>
            </a:r>
          </a:p>
          <a:p>
            <a:pPr lvl="2"/>
            <a:r>
              <a:rPr lang="en-US" dirty="0"/>
              <a:t>Time</a:t>
            </a:r>
          </a:p>
          <a:p>
            <a:pPr lvl="2"/>
            <a:r>
              <a:rPr lang="en-US" dirty="0"/>
              <a:t>Compensation</a:t>
            </a:r>
          </a:p>
          <a:p>
            <a:pPr lvl="2"/>
            <a:r>
              <a:rPr lang="en-US" dirty="0"/>
              <a:t>Availability of ancillary materials</a:t>
            </a:r>
          </a:p>
          <a:p>
            <a:pPr lvl="2"/>
            <a:r>
              <a:rPr lang="en-US" dirty="0"/>
              <a:t>Administrator support</a:t>
            </a:r>
          </a:p>
        </p:txBody>
      </p:sp>
      <p:sp>
        <p:nvSpPr>
          <p:cNvPr id="3" name="Text Placeholder 2"/>
          <p:cNvSpPr>
            <a:spLocks noGrp="1"/>
          </p:cNvSpPr>
          <p:nvPr>
            <p:ph type="body" idx="13"/>
          </p:nvPr>
        </p:nvSpPr>
        <p:spPr>
          <a:xfrm>
            <a:off x="457200" y="313482"/>
            <a:ext cx="5665808" cy="609599"/>
          </a:xfrm>
        </p:spPr>
        <p:txBody>
          <a:bodyPr>
            <a:noAutofit/>
          </a:bodyPr>
          <a:lstStyle/>
          <a:p>
            <a:r>
              <a:rPr lang="en-US" sz="2800" dirty="0">
                <a:solidFill>
                  <a:srgbClr val="009F4D"/>
                </a:solidFill>
              </a:rPr>
              <a:t>OER Faculty Development</a:t>
            </a:r>
          </a:p>
        </p:txBody>
      </p:sp>
    </p:spTree>
    <p:extLst>
      <p:ext uri="{BB962C8B-B14F-4D97-AF65-F5344CB8AC3E}">
        <p14:creationId xmlns:p14="http://schemas.microsoft.com/office/powerpoint/2010/main" val="129689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342663"/>
            <a:ext cx="8229601" cy="4004841"/>
          </a:xfrm>
        </p:spPr>
        <p:txBody>
          <a:bodyPr>
            <a:normAutofit fontScale="92500" lnSpcReduction="10000"/>
          </a:bodyPr>
          <a:lstStyle/>
          <a:p>
            <a:r>
              <a:rPr lang="en-US" dirty="0">
                <a:cs typeface="Calibri"/>
              </a:rPr>
              <a:t>Virtual meetings for 10-week OER Learning Circles</a:t>
            </a:r>
          </a:p>
          <a:p>
            <a:r>
              <a:rPr lang="en-US" dirty="0">
                <a:cs typeface="Calibri"/>
              </a:rPr>
              <a:t>Braid this initiative with other system priorities</a:t>
            </a:r>
          </a:p>
          <a:p>
            <a:r>
              <a:rPr lang="en-US" dirty="0">
                <a:cs typeface="Calibri"/>
              </a:rPr>
              <a:t>Encourage and support collaboration within and across institutions</a:t>
            </a:r>
          </a:p>
          <a:p>
            <a:r>
              <a:rPr lang="en-US" dirty="0">
                <a:cs typeface="Calibri"/>
              </a:rPr>
              <a:t>Everything is CC-licensed and will be shared</a:t>
            </a:r>
          </a:p>
          <a:p>
            <a:r>
              <a:rPr lang="en-US" dirty="0">
                <a:cs typeface="Calibri"/>
              </a:rPr>
              <a:t>Produce </a:t>
            </a:r>
            <a:r>
              <a:rPr lang="en-US" i="1" dirty="0">
                <a:cs typeface="Calibri"/>
              </a:rPr>
              <a:t>Pay it Forward </a:t>
            </a:r>
            <a:r>
              <a:rPr lang="en-US" dirty="0">
                <a:cs typeface="Calibri"/>
              </a:rPr>
              <a:t>guide for other faculty</a:t>
            </a:r>
          </a:p>
          <a:p>
            <a:r>
              <a:rPr lang="en-US" dirty="0">
                <a:cs typeface="Calibri"/>
              </a:rPr>
              <a:t>OER Project Showcase at conclusion</a:t>
            </a:r>
          </a:p>
          <a:p>
            <a:pPr lvl="1"/>
            <a:r>
              <a:rPr lang="en-US" dirty="0">
                <a:cs typeface="Calibri"/>
              </a:rPr>
              <a:t>Focus on faculty success</a:t>
            </a:r>
          </a:p>
          <a:p>
            <a:pPr lvl="1"/>
            <a:r>
              <a:rPr lang="en-US" dirty="0">
                <a:cs typeface="Calibri"/>
              </a:rPr>
              <a:t>Demonstrate return on investment in faculty development </a:t>
            </a:r>
          </a:p>
        </p:txBody>
      </p:sp>
      <p:sp>
        <p:nvSpPr>
          <p:cNvPr id="3" name="Text Placeholder 2"/>
          <p:cNvSpPr>
            <a:spLocks noGrp="1"/>
          </p:cNvSpPr>
          <p:nvPr>
            <p:ph type="body" idx="13"/>
          </p:nvPr>
        </p:nvSpPr>
        <p:spPr>
          <a:xfrm>
            <a:off x="457199" y="533401"/>
            <a:ext cx="6024623" cy="609599"/>
          </a:xfrm>
        </p:spPr>
        <p:txBody>
          <a:bodyPr>
            <a:noAutofit/>
          </a:bodyPr>
          <a:lstStyle/>
          <a:p>
            <a:r>
              <a:rPr lang="en-US" sz="2800" dirty="0">
                <a:solidFill>
                  <a:srgbClr val="009F4D"/>
                </a:solidFill>
              </a:rPr>
              <a:t>Scaling up the campus effort</a:t>
            </a:r>
          </a:p>
        </p:txBody>
      </p:sp>
    </p:spTree>
    <p:extLst>
      <p:ext uri="{BB962C8B-B14F-4D97-AF65-F5344CB8AC3E}">
        <p14:creationId xmlns:p14="http://schemas.microsoft.com/office/powerpoint/2010/main" val="353399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45797" y="291135"/>
            <a:ext cx="4375655" cy="5856789"/>
          </a:xfrm>
        </p:spPr>
        <p:txBody>
          <a:bodyPr>
            <a:normAutofit/>
          </a:bodyPr>
          <a:lstStyle/>
          <a:p>
            <a:pPr marL="0" indent="0">
              <a:buNone/>
            </a:pPr>
            <a:r>
              <a:rPr lang="en-US" sz="2400" b="1" i="1" dirty="0">
                <a:solidFill>
                  <a:srgbClr val="009F4D"/>
                </a:solidFill>
              </a:rPr>
              <a:t>Faculty supporting peers to:</a:t>
            </a:r>
          </a:p>
          <a:p>
            <a:pPr marL="457200" indent="-457200">
              <a:buFont typeface="+mj-lt"/>
              <a:buAutoNum type="arabicPeriod"/>
            </a:pPr>
            <a:r>
              <a:rPr lang="en-US" sz="2400" dirty="0">
                <a:solidFill>
                  <a:schemeClr val="tx2"/>
                </a:solidFill>
              </a:rPr>
              <a:t>Redesign courses around free or low-cost materials </a:t>
            </a:r>
            <a:r>
              <a:rPr lang="en-US" sz="2000" dirty="0">
                <a:solidFill>
                  <a:schemeClr val="tx1"/>
                </a:solidFill>
              </a:rPr>
              <a:t>- </a:t>
            </a:r>
            <a:r>
              <a:rPr lang="en-US" sz="2000" i="1" dirty="0">
                <a:solidFill>
                  <a:schemeClr val="tx1"/>
                </a:solidFill>
              </a:rPr>
              <a:t>Create a course shell or create a hard copy portfolio of content, objectives, and assessments for a course. </a:t>
            </a:r>
          </a:p>
          <a:p>
            <a:pPr marL="457200" indent="-457200">
              <a:buFont typeface="+mj-lt"/>
              <a:buAutoNum type="arabicPeriod"/>
            </a:pPr>
            <a:r>
              <a:rPr lang="en-US" sz="2400" dirty="0">
                <a:solidFill>
                  <a:schemeClr val="tx2"/>
                </a:solidFill>
              </a:rPr>
              <a:t>Develop ancillary materials to accompany existing open textbooks </a:t>
            </a:r>
            <a:r>
              <a:rPr lang="en-US" sz="2000" dirty="0">
                <a:solidFill>
                  <a:schemeClr val="tx1"/>
                </a:solidFill>
              </a:rPr>
              <a:t>– </a:t>
            </a:r>
            <a:r>
              <a:rPr lang="en-US" sz="2000" i="1" dirty="0">
                <a:solidFill>
                  <a:schemeClr val="tx1"/>
                </a:solidFill>
              </a:rPr>
              <a:t>Such as test banks, assignments, quizzes, videos, podcasts, PowerPoints.</a:t>
            </a:r>
            <a:endParaRPr lang="en-US" sz="2000" dirty="0">
              <a:solidFill>
                <a:schemeClr val="tx1"/>
              </a:solidFill>
            </a:endParaRPr>
          </a:p>
          <a:p>
            <a:pPr marL="457200" indent="-457200">
              <a:buFont typeface="+mj-lt"/>
              <a:buAutoNum type="arabicPeriod"/>
            </a:pPr>
            <a:r>
              <a:rPr lang="en-US" sz="2400" dirty="0">
                <a:solidFill>
                  <a:schemeClr val="tx2"/>
                </a:solidFill>
              </a:rPr>
              <a:t>Author open textbooks for developmental education or transfer pathways courses </a:t>
            </a:r>
            <a:r>
              <a:rPr lang="en-US" sz="2000" dirty="0">
                <a:solidFill>
                  <a:schemeClr val="tx1"/>
                </a:solidFill>
              </a:rPr>
              <a:t>- </a:t>
            </a:r>
            <a:r>
              <a:rPr lang="en-US" sz="2000" i="1" dirty="0">
                <a:solidFill>
                  <a:schemeClr val="tx1"/>
                </a:solidFill>
              </a:rPr>
              <a:t>Faculty from two or more different institutions.</a:t>
            </a:r>
          </a:p>
          <a:p>
            <a:pPr marL="0" indent="0">
              <a:buNone/>
            </a:pPr>
            <a:endParaRPr lang="en-US" b="1" dirty="0">
              <a:solidFill>
                <a:srgbClr val="009F4D"/>
              </a:solidFill>
              <a:effectLst/>
            </a:endParaRPr>
          </a:p>
        </p:txBody>
      </p:sp>
      <p:sp>
        <p:nvSpPr>
          <p:cNvPr id="3" name="Text Placeholder 2"/>
          <p:cNvSpPr>
            <a:spLocks noGrp="1"/>
          </p:cNvSpPr>
          <p:nvPr>
            <p:ph type="body" idx="13"/>
          </p:nvPr>
        </p:nvSpPr>
        <p:spPr>
          <a:xfrm>
            <a:off x="252906" y="300942"/>
            <a:ext cx="4392891" cy="914400"/>
          </a:xfrm>
        </p:spPr>
        <p:txBody>
          <a:bodyPr>
            <a:noAutofit/>
          </a:bodyPr>
          <a:lstStyle/>
          <a:p>
            <a:r>
              <a:rPr lang="en-US" sz="3600" dirty="0">
                <a:solidFill>
                  <a:srgbClr val="00B050"/>
                </a:solidFill>
              </a:rPr>
              <a:t>OER Learning Circles</a:t>
            </a:r>
          </a:p>
        </p:txBody>
      </p:sp>
      <p:sp>
        <p:nvSpPr>
          <p:cNvPr id="8" name="Rectangle 7">
            <a:extLst>
              <a:ext uri="{FF2B5EF4-FFF2-40B4-BE49-F238E27FC236}">
                <a16:creationId xmlns="" xmlns:a16="http://schemas.microsoft.com/office/drawing/2014/main" id="{07C243FB-B875-43A6-935F-7F72591A77EC}"/>
              </a:ext>
            </a:extLst>
          </p:cNvPr>
          <p:cNvSpPr/>
          <p:nvPr/>
        </p:nvSpPr>
        <p:spPr>
          <a:xfrm>
            <a:off x="252906" y="5140691"/>
            <a:ext cx="4392891" cy="369332"/>
          </a:xfrm>
          <a:prstGeom prst="rect">
            <a:avLst/>
          </a:prstGeom>
        </p:spPr>
        <p:txBody>
          <a:bodyPr wrap="square">
            <a:spAutoFit/>
          </a:bodyPr>
          <a:lstStyle/>
          <a:p>
            <a:r>
              <a:rPr lang="en-US" sz="600" dirty="0">
                <a:solidFill>
                  <a:prstClr val="black"/>
                </a:solidFill>
                <a:latin typeface="Calibri"/>
              </a:rPr>
              <a:t>https://a.google.com/search?q=collaborative+learning+circle&amp;client=firefox-b-1-ab&amp;tbm=isch&amp;tbo=u&amp;source=univ&amp;sa=X&amp;ved=0ahUKEwjSt_zujL3bAhVs3IMKHZJaD5QQsAQIOQ&amp;biw=1280&amp;bih=584#imgrc=5SO3leilG4GgkM:</a:t>
            </a:r>
          </a:p>
        </p:txBody>
      </p:sp>
      <p:pic>
        <p:nvPicPr>
          <p:cNvPr id="10" name="Picture 9">
            <a:extLst>
              <a:ext uri="{FF2B5EF4-FFF2-40B4-BE49-F238E27FC236}">
                <a16:creationId xmlns="" xmlns:a16="http://schemas.microsoft.com/office/drawing/2014/main" id="{64C2866C-323D-4079-A430-C0236EFC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8" y="1348586"/>
            <a:ext cx="4577009" cy="3741888"/>
          </a:xfrm>
          <a:prstGeom prst="rect">
            <a:avLst/>
          </a:prstGeom>
        </p:spPr>
      </p:pic>
    </p:spTree>
    <p:extLst>
      <p:ext uri="{BB962C8B-B14F-4D97-AF65-F5344CB8AC3E}">
        <p14:creationId xmlns:p14="http://schemas.microsoft.com/office/powerpoint/2010/main" val="273897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420273" y="1423487"/>
            <a:ext cx="7588747" cy="609600"/>
          </a:xfrm>
        </p:spPr>
        <p:txBody>
          <a:bodyPr>
            <a:noAutofit/>
          </a:bodyPr>
          <a:lstStyle/>
          <a:p>
            <a:pPr marL="0" indent="0">
              <a:buNone/>
            </a:pPr>
            <a:r>
              <a:rPr lang="en-US" sz="4400" i="1" dirty="0">
                <a:solidFill>
                  <a:schemeClr val="accent5">
                    <a:lumMod val="50000"/>
                  </a:schemeClr>
                </a:solidFill>
              </a:rPr>
              <a:t>Today we will…</a:t>
            </a:r>
          </a:p>
        </p:txBody>
      </p:sp>
      <p:sp>
        <p:nvSpPr>
          <p:cNvPr id="2" name="TextBox 1"/>
          <p:cNvSpPr txBox="1"/>
          <p:nvPr/>
        </p:nvSpPr>
        <p:spPr>
          <a:xfrm>
            <a:off x="420273" y="2855600"/>
            <a:ext cx="8507911" cy="2554545"/>
          </a:xfrm>
          <a:prstGeom prst="rect">
            <a:avLst/>
          </a:prstGeom>
          <a:noFill/>
        </p:spPr>
        <p:txBody>
          <a:bodyPr wrap="square" rtlCol="0" anchor="t">
            <a:spAutoFit/>
          </a:bodyPr>
          <a:lstStyle/>
          <a:p>
            <a:pPr marL="514350" lvl="0" indent="-514350">
              <a:buFont typeface="+mj-lt"/>
              <a:buAutoNum type="arabicPeriod"/>
            </a:pPr>
            <a:r>
              <a:rPr lang="en-US" sz="3200" dirty="0"/>
              <a:t>Share a successful OER faculty development effort –   </a:t>
            </a:r>
            <a:r>
              <a:rPr lang="en-US" sz="3200" dirty="0" smtClean="0"/>
              <a:t>Campus</a:t>
            </a:r>
            <a:r>
              <a:rPr lang="en-US" sz="3200" dirty="0"/>
              <a:t>			System</a:t>
            </a:r>
          </a:p>
          <a:p>
            <a:pPr marL="514350" lvl="0" indent="-514350">
              <a:buFont typeface="+mj-lt"/>
              <a:buAutoNum type="arabicPeriod"/>
            </a:pPr>
            <a:r>
              <a:rPr lang="en-US" sz="3200" dirty="0"/>
              <a:t>Share processes, tools, what we’ve learned</a:t>
            </a:r>
            <a:endParaRPr lang="en-US" sz="3200" dirty="0">
              <a:cs typeface="Calibri"/>
            </a:endParaRPr>
          </a:p>
          <a:p>
            <a:pPr marL="514350" indent="-514350">
              <a:buFont typeface="+mj-lt"/>
              <a:buAutoNum type="arabicPeriod"/>
            </a:pPr>
            <a:r>
              <a:rPr lang="en-US" sz="3200" dirty="0"/>
              <a:t>Explore what this could look like in your context</a:t>
            </a:r>
            <a:endParaRPr lang="en-US" sz="3200" dirty="0">
              <a:cs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656" y="286426"/>
            <a:ext cx="3837372" cy="2499610"/>
          </a:xfrm>
          <a:prstGeom prst="rect">
            <a:avLst/>
          </a:prstGeom>
        </p:spPr>
      </p:pic>
      <p:sp>
        <p:nvSpPr>
          <p:cNvPr id="5" name="Striped Right Arrow 4"/>
          <p:cNvSpPr/>
          <p:nvPr/>
        </p:nvSpPr>
        <p:spPr>
          <a:xfrm>
            <a:off x="4109743" y="3608549"/>
            <a:ext cx="1623825" cy="1225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203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513" y="404409"/>
            <a:ext cx="6858054" cy="553998"/>
          </a:xfrm>
          <a:prstGeom prst="rect">
            <a:avLst/>
          </a:prstGeom>
        </p:spPr>
        <p:txBody>
          <a:bodyPr wrap="square">
            <a:spAutoFit/>
          </a:bodyPr>
          <a:lstStyle/>
          <a:p>
            <a:r>
              <a:rPr lang="en-US" sz="3000" dirty="0">
                <a:solidFill>
                  <a:srgbClr val="C00000"/>
                </a:solidFill>
              </a:rPr>
              <a:t>OER Learning Circles: Across the System</a:t>
            </a:r>
          </a:p>
        </p:txBody>
      </p:sp>
      <p:sp>
        <p:nvSpPr>
          <p:cNvPr id="8" name="TextBox 7"/>
          <p:cNvSpPr txBox="1"/>
          <p:nvPr/>
        </p:nvSpPr>
        <p:spPr>
          <a:xfrm>
            <a:off x="184514" y="1116533"/>
            <a:ext cx="5037936" cy="4062651"/>
          </a:xfrm>
          <a:prstGeom prst="rect">
            <a:avLst/>
          </a:prstGeom>
          <a:noFill/>
        </p:spPr>
        <p:txBody>
          <a:bodyPr wrap="square" rtlCol="0">
            <a:spAutoFit/>
          </a:bodyPr>
          <a:lstStyle/>
          <a:p>
            <a:pPr marL="214313" indent="-214313">
              <a:buFont typeface="Arial" panose="020B0604020202020204" pitchFamily="34" charset="0"/>
              <a:buChar char="•"/>
            </a:pPr>
            <a:r>
              <a:rPr lang="en-US" sz="2400" dirty="0"/>
              <a:t>Faculty attend 80% of scheduled Learning Circle meetings </a:t>
            </a:r>
            <a:r>
              <a:rPr lang="en-US" sz="2400" dirty="0" smtClean="0"/>
              <a:t>(online</a:t>
            </a:r>
            <a:r>
              <a:rPr lang="en-US" sz="2400" dirty="0"/>
              <a:t>) over 10 weeks. </a:t>
            </a:r>
          </a:p>
          <a:p>
            <a:pPr marL="214313" indent="-214313">
              <a:buFont typeface="Arial" panose="020B0604020202020204" pitchFamily="34" charset="0"/>
              <a:buChar char="•"/>
            </a:pPr>
            <a:r>
              <a:rPr lang="en-US" sz="2400" dirty="0"/>
              <a:t>Faculty create, submit, and update weekly workplans and journals.</a:t>
            </a:r>
          </a:p>
          <a:p>
            <a:pPr marL="214313" indent="-214313">
              <a:buFont typeface="Arial" panose="020B0604020202020204" pitchFamily="34" charset="0"/>
              <a:buChar char="•"/>
            </a:pPr>
            <a:r>
              <a:rPr lang="en-US" sz="2400" dirty="0"/>
              <a:t>Faculty work in facilitated, cross-disciplinary, collaborative groups.</a:t>
            </a:r>
          </a:p>
          <a:p>
            <a:pPr marL="214313" indent="-214313">
              <a:buFont typeface="Arial" panose="020B0604020202020204" pitchFamily="34" charset="0"/>
              <a:buChar char="•"/>
            </a:pPr>
            <a:r>
              <a:rPr lang="en-US" sz="2400" dirty="0"/>
              <a:t>Faculty present their final work results to colleagues and system leaders.</a:t>
            </a:r>
          </a:p>
          <a:p>
            <a:endParaRPr lang="en-US" dirty="0"/>
          </a:p>
        </p:txBody>
      </p:sp>
      <p:grpSp>
        <p:nvGrpSpPr>
          <p:cNvPr id="6" name="Group 5">
            <a:extLst>
              <a:ext uri="{FF2B5EF4-FFF2-40B4-BE49-F238E27FC236}">
                <a16:creationId xmlns="" xmlns:a16="http://schemas.microsoft.com/office/drawing/2014/main" id="{D8EF4285-FB07-4628-8599-10058FEC36AD}"/>
              </a:ext>
            </a:extLst>
          </p:cNvPr>
          <p:cNvGrpSpPr/>
          <p:nvPr/>
        </p:nvGrpSpPr>
        <p:grpSpPr>
          <a:xfrm>
            <a:off x="5313285" y="1286532"/>
            <a:ext cx="3921551" cy="3575598"/>
            <a:chOff x="5498129" y="1258261"/>
            <a:chExt cx="7130047" cy="5033968"/>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322" r="8537" b="1"/>
            <a:stretch/>
          </p:blipFill>
          <p:spPr>
            <a:xfrm>
              <a:off x="5632962" y="1866123"/>
              <a:ext cx="6456983" cy="4426106"/>
            </a:xfrm>
            <a:prstGeom prst="rect">
              <a:avLst/>
            </a:prstGeom>
          </p:spPr>
        </p:pic>
        <p:sp>
          <p:nvSpPr>
            <p:cNvPr id="9" name="TextBox 8">
              <a:extLst>
                <a:ext uri="{FF2B5EF4-FFF2-40B4-BE49-F238E27FC236}">
                  <a16:creationId xmlns="" xmlns:a16="http://schemas.microsoft.com/office/drawing/2014/main" id="{F41CC2A7-A813-4CC7-ADB4-4EEFD052FC3A}"/>
                </a:ext>
              </a:extLst>
            </p:cNvPr>
            <p:cNvSpPr txBox="1"/>
            <p:nvPr/>
          </p:nvSpPr>
          <p:spPr>
            <a:xfrm>
              <a:off x="5498129" y="1258261"/>
              <a:ext cx="2100896" cy="1251117"/>
            </a:xfrm>
            <a:prstGeom prst="rect">
              <a:avLst/>
            </a:prstGeom>
            <a:noFill/>
          </p:spPr>
          <p:txBody>
            <a:bodyPr wrap="square" rtlCol="0">
              <a:spAutoFit/>
            </a:bodyPr>
            <a:lstStyle/>
            <a:p>
              <a:r>
                <a:rPr lang="en-US" b="1" dirty="0"/>
                <a:t>Authoring Ancillary Materials</a:t>
              </a:r>
              <a:endParaRPr lang="en-US" dirty="0"/>
            </a:p>
          </p:txBody>
        </p:sp>
        <p:sp>
          <p:nvSpPr>
            <p:cNvPr id="11" name="TextBox 10">
              <a:extLst>
                <a:ext uri="{FF2B5EF4-FFF2-40B4-BE49-F238E27FC236}">
                  <a16:creationId xmlns="" xmlns:a16="http://schemas.microsoft.com/office/drawing/2014/main" id="{22E96D23-DACA-4703-A0FF-5486C8F6392B}"/>
                </a:ext>
              </a:extLst>
            </p:cNvPr>
            <p:cNvSpPr txBox="1"/>
            <p:nvPr/>
          </p:nvSpPr>
          <p:spPr>
            <a:xfrm>
              <a:off x="7990322" y="1990608"/>
              <a:ext cx="2934033" cy="861775"/>
            </a:xfrm>
            <a:prstGeom prst="rect">
              <a:avLst/>
            </a:prstGeom>
            <a:noFill/>
          </p:spPr>
          <p:txBody>
            <a:bodyPr wrap="square" rtlCol="0">
              <a:spAutoFit/>
            </a:bodyPr>
            <a:lstStyle/>
            <a:p>
              <a:r>
                <a:rPr lang="en-US" b="1" dirty="0"/>
                <a:t>OER Course Redesign</a:t>
              </a:r>
            </a:p>
            <a:p>
              <a:endParaRPr lang="en-US" dirty="0"/>
            </a:p>
          </p:txBody>
        </p:sp>
        <p:sp>
          <p:nvSpPr>
            <p:cNvPr id="12" name="TextBox 11">
              <a:extLst>
                <a:ext uri="{FF2B5EF4-FFF2-40B4-BE49-F238E27FC236}">
                  <a16:creationId xmlns="" xmlns:a16="http://schemas.microsoft.com/office/drawing/2014/main" id="{CDDC8DC8-E771-44EA-AEE4-5F26F305DDD6}"/>
                </a:ext>
              </a:extLst>
            </p:cNvPr>
            <p:cNvSpPr txBox="1"/>
            <p:nvPr/>
          </p:nvSpPr>
          <p:spPr>
            <a:xfrm>
              <a:off x="10306394" y="3029358"/>
              <a:ext cx="2321782" cy="861775"/>
            </a:xfrm>
            <a:prstGeom prst="rect">
              <a:avLst/>
            </a:prstGeom>
            <a:noFill/>
          </p:spPr>
          <p:txBody>
            <a:bodyPr wrap="square" rtlCol="0">
              <a:spAutoFit/>
            </a:bodyPr>
            <a:lstStyle/>
            <a:p>
              <a:r>
                <a:rPr lang="en-US" b="1" dirty="0"/>
                <a:t>OER Authoring</a:t>
              </a:r>
            </a:p>
            <a:p>
              <a:endParaRPr lang="en-US" dirty="0"/>
            </a:p>
          </p:txBody>
        </p:sp>
      </p:grpSp>
      <p:sp>
        <p:nvSpPr>
          <p:cNvPr id="2" name="TextBox 1"/>
          <p:cNvSpPr txBox="1"/>
          <p:nvPr/>
        </p:nvSpPr>
        <p:spPr>
          <a:xfrm>
            <a:off x="184513" y="5190256"/>
            <a:ext cx="8559538" cy="1200329"/>
          </a:xfrm>
          <a:prstGeom prst="rect">
            <a:avLst/>
          </a:prstGeom>
          <a:noFill/>
        </p:spPr>
        <p:txBody>
          <a:bodyPr wrap="square" rtlCol="0">
            <a:spAutoFit/>
          </a:bodyPr>
          <a:lstStyle/>
          <a:p>
            <a:r>
              <a:rPr lang="en-US" b="1" dirty="0"/>
              <a:t>Participants </a:t>
            </a:r>
            <a:r>
              <a:rPr lang="en-US" b="1" i="1" u="sng" dirty="0"/>
              <a:t>are paid a stipend </a:t>
            </a:r>
            <a:r>
              <a:rPr lang="en-US" b="1" dirty="0"/>
              <a:t>for their work…</a:t>
            </a:r>
          </a:p>
          <a:p>
            <a:endParaRPr lang="en-US" b="1" dirty="0"/>
          </a:p>
          <a:p>
            <a:pPr marL="214313" indent="-214313">
              <a:buFont typeface="Arial" panose="020B0604020202020204" pitchFamily="34" charset="0"/>
              <a:buChar char="•"/>
            </a:pPr>
            <a:r>
              <a:rPr lang="en-US" dirty="0"/>
              <a:t>1 credit release for OER Authoring of Ancillary Materials, OER Course Redesign</a:t>
            </a:r>
          </a:p>
          <a:p>
            <a:pPr marL="214313" indent="-214313">
              <a:buFont typeface="Arial" panose="020B0604020202020204" pitchFamily="34" charset="0"/>
              <a:buChar char="•"/>
            </a:pPr>
            <a:r>
              <a:rPr lang="en-US" dirty="0"/>
              <a:t>3 credit release for Authoring of OER textbooks</a:t>
            </a:r>
          </a:p>
        </p:txBody>
      </p:sp>
    </p:spTree>
    <p:extLst>
      <p:ext uri="{BB962C8B-B14F-4D97-AF65-F5344CB8AC3E}">
        <p14:creationId xmlns:p14="http://schemas.microsoft.com/office/powerpoint/2010/main" val="260880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0C6AF329-FFFF-4E47-B681-8CDEC587726D}"/>
              </a:ext>
            </a:extLst>
          </p:cNvPr>
          <p:cNvSpPr>
            <a:spLocks noGrp="1"/>
          </p:cNvSpPr>
          <p:nvPr>
            <p:ph idx="1"/>
          </p:nvPr>
        </p:nvSpPr>
        <p:spPr>
          <a:xfrm>
            <a:off x="4372033" y="1713053"/>
            <a:ext cx="4533978" cy="4140991"/>
          </a:xfrm>
        </p:spPr>
        <p:txBody>
          <a:bodyPr>
            <a:normAutofit/>
          </a:bodyPr>
          <a:lstStyle/>
          <a:p>
            <a:r>
              <a:rPr lang="en-US" sz="2400" b="1" dirty="0"/>
              <a:t>Course Redesign</a:t>
            </a:r>
          </a:p>
          <a:p>
            <a:pPr marL="0" indent="0">
              <a:buNone/>
            </a:pPr>
            <a:r>
              <a:rPr lang="en-US" sz="2400" dirty="0"/>
              <a:t>	5 faculty</a:t>
            </a:r>
          </a:p>
          <a:p>
            <a:r>
              <a:rPr lang="en-US" sz="2400" b="1" dirty="0"/>
              <a:t>Authoring of Ancillary Materials </a:t>
            </a:r>
          </a:p>
          <a:p>
            <a:pPr marL="0" indent="0">
              <a:buNone/>
            </a:pPr>
            <a:r>
              <a:rPr lang="en-US" sz="2400" b="1" dirty="0"/>
              <a:t>  	</a:t>
            </a:r>
            <a:r>
              <a:rPr lang="en-US" sz="2400" dirty="0"/>
              <a:t>13 faculty</a:t>
            </a:r>
          </a:p>
          <a:p>
            <a:r>
              <a:rPr lang="en-US" sz="2400" b="1" dirty="0"/>
              <a:t>Authoring of Textbooks </a:t>
            </a:r>
            <a:r>
              <a:rPr lang="en-US" sz="2400" i="1" dirty="0"/>
              <a:t>(for developmental education or transfer pathways)</a:t>
            </a:r>
          </a:p>
          <a:p>
            <a:pPr marL="0" indent="0">
              <a:buNone/>
            </a:pPr>
            <a:r>
              <a:rPr lang="en-US" sz="2400" dirty="0"/>
              <a:t>    	3 Groups- 9 faculty</a:t>
            </a:r>
          </a:p>
          <a:p>
            <a:endParaRPr lang="en-US" dirty="0"/>
          </a:p>
          <a:p>
            <a:pPr marL="0" indent="0">
              <a:buNone/>
            </a:pPr>
            <a:endParaRPr lang="en-US" b="1" dirty="0"/>
          </a:p>
          <a:p>
            <a:pPr marL="0" indent="0">
              <a:buNone/>
            </a:pPr>
            <a:endParaRPr lang="en-US" dirty="0"/>
          </a:p>
        </p:txBody>
      </p:sp>
      <p:sp>
        <p:nvSpPr>
          <p:cNvPr id="5" name="Text Placeholder 4">
            <a:extLst>
              <a:ext uri="{FF2B5EF4-FFF2-40B4-BE49-F238E27FC236}">
                <a16:creationId xmlns="" xmlns:a16="http://schemas.microsoft.com/office/drawing/2014/main" id="{A2E93A8E-9DDC-4DC1-910C-5E04DFE73564}"/>
              </a:ext>
            </a:extLst>
          </p:cNvPr>
          <p:cNvSpPr>
            <a:spLocks noGrp="1"/>
          </p:cNvSpPr>
          <p:nvPr>
            <p:ph type="body" idx="13"/>
          </p:nvPr>
        </p:nvSpPr>
        <p:spPr>
          <a:xfrm>
            <a:off x="348792" y="508316"/>
            <a:ext cx="8557218" cy="877424"/>
          </a:xfrm>
        </p:spPr>
        <p:txBody>
          <a:bodyPr>
            <a:normAutofit fontScale="40000" lnSpcReduction="20000"/>
          </a:bodyPr>
          <a:lstStyle/>
          <a:p>
            <a:pPr algn="ctr"/>
            <a:r>
              <a:rPr lang="en-US" sz="7000" dirty="0">
                <a:solidFill>
                  <a:srgbClr val="009F4D"/>
                </a:solidFill>
              </a:rPr>
              <a:t>OER Learning Circles</a:t>
            </a:r>
          </a:p>
          <a:p>
            <a:pPr algn="ctr"/>
            <a:r>
              <a:rPr lang="en-US" sz="6000" dirty="0">
                <a:solidFill>
                  <a:srgbClr val="009F4D"/>
                </a:solidFill>
              </a:rPr>
              <a:t>2018 Faculty Development PROJECTS</a:t>
            </a:r>
          </a:p>
          <a:p>
            <a:pPr algn="ctr"/>
            <a:endParaRPr lang="en-US" dirty="0"/>
          </a:p>
        </p:txBody>
      </p:sp>
      <p:sp>
        <p:nvSpPr>
          <p:cNvPr id="7" name="Rectangle 6">
            <a:extLst>
              <a:ext uri="{FF2B5EF4-FFF2-40B4-BE49-F238E27FC236}">
                <a16:creationId xmlns="" xmlns:a16="http://schemas.microsoft.com/office/drawing/2014/main" id="{4023210D-A4E7-4075-9750-49E23374767B}"/>
              </a:ext>
            </a:extLst>
          </p:cNvPr>
          <p:cNvSpPr/>
          <p:nvPr/>
        </p:nvSpPr>
        <p:spPr>
          <a:xfrm>
            <a:off x="943032" y="4062154"/>
            <a:ext cx="3429000" cy="184666"/>
          </a:xfrm>
          <a:prstGeom prst="rect">
            <a:avLst/>
          </a:prstGeom>
        </p:spPr>
        <p:txBody>
          <a:bodyPr>
            <a:spAutoFit/>
          </a:bodyPr>
          <a:lstStyle/>
          <a:p>
            <a:r>
              <a:rPr lang="en-US" sz="600" dirty="0">
                <a:solidFill>
                  <a:prstClr val="black"/>
                </a:solidFill>
                <a:latin typeface="Calibri"/>
              </a:rPr>
              <a:t>http://pndblog.typepad.com/.a/6a00e0099631d0883301bb09abd3eb970d-popup</a:t>
            </a:r>
          </a:p>
        </p:txBody>
      </p:sp>
      <p:pic>
        <p:nvPicPr>
          <p:cNvPr id="9" name="Picture 8">
            <a:extLst>
              <a:ext uri="{FF2B5EF4-FFF2-40B4-BE49-F238E27FC236}">
                <a16:creationId xmlns="" xmlns:a16="http://schemas.microsoft.com/office/drawing/2014/main" id="{9ADD377F-507C-4D12-B9B3-6AFDAC7C8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80" y="1507704"/>
            <a:ext cx="2932560" cy="2565991"/>
          </a:xfrm>
          <a:prstGeom prst="rect">
            <a:avLst/>
          </a:prstGeom>
        </p:spPr>
      </p:pic>
      <p:sp>
        <p:nvSpPr>
          <p:cNvPr id="11" name="TextBox 10">
            <a:extLst>
              <a:ext uri="{FF2B5EF4-FFF2-40B4-BE49-F238E27FC236}">
                <a16:creationId xmlns="" xmlns:a16="http://schemas.microsoft.com/office/drawing/2014/main" id="{BDA3062A-8D08-4DFC-B022-4DEDF63D71FB}"/>
              </a:ext>
            </a:extLst>
          </p:cNvPr>
          <p:cNvSpPr txBox="1"/>
          <p:nvPr/>
        </p:nvSpPr>
        <p:spPr>
          <a:xfrm>
            <a:off x="267539" y="4342546"/>
            <a:ext cx="3891232" cy="707886"/>
          </a:xfrm>
          <a:prstGeom prst="rect">
            <a:avLst/>
          </a:prstGeom>
          <a:noFill/>
        </p:spPr>
        <p:txBody>
          <a:bodyPr wrap="square" rtlCol="0">
            <a:spAutoFit/>
          </a:bodyPr>
          <a:lstStyle/>
          <a:p>
            <a:pPr algn="ctr"/>
            <a:r>
              <a:rPr lang="en-US" sz="2000" b="1" i="1" dirty="0">
                <a:solidFill>
                  <a:prstClr val="black"/>
                </a:solidFill>
                <a:latin typeface="Calibri"/>
              </a:rPr>
              <a:t>27 faculty</a:t>
            </a:r>
          </a:p>
          <a:p>
            <a:pPr algn="ctr"/>
            <a:r>
              <a:rPr lang="en-US" sz="2000" b="1" i="1" dirty="0">
                <a:solidFill>
                  <a:prstClr val="black"/>
                </a:solidFill>
                <a:latin typeface="Calibri"/>
              </a:rPr>
              <a:t>17 colleges and universities</a:t>
            </a:r>
            <a:endParaRPr lang="en-US" sz="2000" dirty="0">
              <a:solidFill>
                <a:prstClr val="black"/>
              </a:solidFill>
              <a:latin typeface="Calibri"/>
            </a:endParaRPr>
          </a:p>
        </p:txBody>
      </p:sp>
    </p:spTree>
    <p:extLst>
      <p:ext uri="{BB962C8B-B14F-4D97-AF65-F5344CB8AC3E}">
        <p14:creationId xmlns:p14="http://schemas.microsoft.com/office/powerpoint/2010/main" val="350296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134179" y="5345681"/>
            <a:ext cx="2861169" cy="572234"/>
          </a:xfrm>
          <a:prstGeom prst="rect">
            <a:avLst/>
          </a:prstGeom>
        </p:spPr>
      </p:pic>
      <p:pic>
        <p:nvPicPr>
          <p:cNvPr id="5" name="Picture 4"/>
          <p:cNvPicPr>
            <a:picLocks noChangeAspect="1"/>
          </p:cNvPicPr>
          <p:nvPr/>
        </p:nvPicPr>
        <p:blipFill>
          <a:blip r:embed="rId4"/>
          <a:stretch>
            <a:fillRect/>
          </a:stretch>
        </p:blipFill>
        <p:spPr>
          <a:xfrm>
            <a:off x="5421574" y="3601920"/>
            <a:ext cx="1901744" cy="760698"/>
          </a:xfrm>
          <a:prstGeom prst="rect">
            <a:avLst/>
          </a:prstGeom>
        </p:spPr>
      </p:pic>
      <p:pic>
        <p:nvPicPr>
          <p:cNvPr id="6" name="Picture 5"/>
          <p:cNvPicPr>
            <a:picLocks noChangeAspect="1"/>
          </p:cNvPicPr>
          <p:nvPr/>
        </p:nvPicPr>
        <p:blipFill>
          <a:blip r:embed="rId5"/>
          <a:stretch>
            <a:fillRect/>
          </a:stretch>
        </p:blipFill>
        <p:spPr>
          <a:xfrm>
            <a:off x="2902064" y="816877"/>
            <a:ext cx="1430078" cy="759333"/>
          </a:xfrm>
          <a:prstGeom prst="rect">
            <a:avLst/>
          </a:prstGeom>
        </p:spPr>
      </p:pic>
      <p:pic>
        <p:nvPicPr>
          <p:cNvPr id="7" name="Picture 6"/>
          <p:cNvPicPr>
            <a:picLocks noChangeAspect="1"/>
          </p:cNvPicPr>
          <p:nvPr/>
        </p:nvPicPr>
        <p:blipFill>
          <a:blip r:embed="rId6"/>
          <a:stretch>
            <a:fillRect/>
          </a:stretch>
        </p:blipFill>
        <p:spPr>
          <a:xfrm>
            <a:off x="7578244" y="2926874"/>
            <a:ext cx="1446494" cy="1965346"/>
          </a:xfrm>
          <a:prstGeom prst="rect">
            <a:avLst/>
          </a:prstGeom>
        </p:spPr>
      </p:pic>
      <p:pic>
        <p:nvPicPr>
          <p:cNvPr id="8" name="Picture 7"/>
          <p:cNvPicPr>
            <a:picLocks noChangeAspect="1"/>
          </p:cNvPicPr>
          <p:nvPr/>
        </p:nvPicPr>
        <p:blipFill>
          <a:blip r:embed="rId7"/>
          <a:stretch>
            <a:fillRect/>
          </a:stretch>
        </p:blipFill>
        <p:spPr>
          <a:xfrm>
            <a:off x="5959935" y="405717"/>
            <a:ext cx="2726767" cy="628091"/>
          </a:xfrm>
          <a:prstGeom prst="rect">
            <a:avLst/>
          </a:prstGeom>
        </p:spPr>
      </p:pic>
      <p:pic>
        <p:nvPicPr>
          <p:cNvPr id="9" name="Picture 8"/>
          <p:cNvPicPr>
            <a:picLocks noChangeAspect="1"/>
          </p:cNvPicPr>
          <p:nvPr/>
        </p:nvPicPr>
        <p:blipFill>
          <a:blip r:embed="rId8"/>
          <a:stretch>
            <a:fillRect/>
          </a:stretch>
        </p:blipFill>
        <p:spPr>
          <a:xfrm>
            <a:off x="4775531" y="1229867"/>
            <a:ext cx="1344863" cy="993129"/>
          </a:xfrm>
          <a:prstGeom prst="rect">
            <a:avLst/>
          </a:prstGeom>
        </p:spPr>
      </p:pic>
      <p:pic>
        <p:nvPicPr>
          <p:cNvPr id="11" name="Picture 10"/>
          <p:cNvPicPr>
            <a:picLocks noChangeAspect="1"/>
          </p:cNvPicPr>
          <p:nvPr/>
        </p:nvPicPr>
        <p:blipFill>
          <a:blip r:embed="rId9"/>
          <a:stretch>
            <a:fillRect/>
          </a:stretch>
        </p:blipFill>
        <p:spPr>
          <a:xfrm>
            <a:off x="203531" y="5401850"/>
            <a:ext cx="4572000" cy="704850"/>
          </a:xfrm>
          <a:prstGeom prst="rect">
            <a:avLst/>
          </a:prstGeom>
        </p:spPr>
      </p:pic>
      <p:pic>
        <p:nvPicPr>
          <p:cNvPr id="12" name="Picture 11"/>
          <p:cNvPicPr>
            <a:picLocks noChangeAspect="1"/>
          </p:cNvPicPr>
          <p:nvPr/>
        </p:nvPicPr>
        <p:blipFill>
          <a:blip r:embed="rId10"/>
          <a:stretch>
            <a:fillRect/>
          </a:stretch>
        </p:blipFill>
        <p:spPr>
          <a:xfrm>
            <a:off x="203531" y="1674357"/>
            <a:ext cx="2857500" cy="657225"/>
          </a:xfrm>
          <a:prstGeom prst="rect">
            <a:avLst/>
          </a:prstGeom>
        </p:spPr>
      </p:pic>
      <p:pic>
        <p:nvPicPr>
          <p:cNvPr id="13" name="Picture 12"/>
          <p:cNvPicPr>
            <a:picLocks noChangeAspect="1"/>
          </p:cNvPicPr>
          <p:nvPr/>
        </p:nvPicPr>
        <p:blipFill>
          <a:blip r:embed="rId11"/>
          <a:stretch>
            <a:fillRect/>
          </a:stretch>
        </p:blipFill>
        <p:spPr>
          <a:xfrm>
            <a:off x="2243889" y="2353264"/>
            <a:ext cx="2168957" cy="754797"/>
          </a:xfrm>
          <a:prstGeom prst="rect">
            <a:avLst/>
          </a:prstGeom>
        </p:spPr>
      </p:pic>
      <p:pic>
        <p:nvPicPr>
          <p:cNvPr id="14" name="Picture 13"/>
          <p:cNvPicPr>
            <a:picLocks noChangeAspect="1"/>
          </p:cNvPicPr>
          <p:nvPr/>
        </p:nvPicPr>
        <p:blipFill>
          <a:blip r:embed="rId12"/>
          <a:stretch>
            <a:fillRect/>
          </a:stretch>
        </p:blipFill>
        <p:spPr>
          <a:xfrm>
            <a:off x="4503919" y="2542664"/>
            <a:ext cx="2819400" cy="952500"/>
          </a:xfrm>
          <a:prstGeom prst="rect">
            <a:avLst/>
          </a:prstGeom>
        </p:spPr>
      </p:pic>
      <p:pic>
        <p:nvPicPr>
          <p:cNvPr id="15" name="Picture 14"/>
          <p:cNvPicPr>
            <a:picLocks noChangeAspect="1"/>
          </p:cNvPicPr>
          <p:nvPr/>
        </p:nvPicPr>
        <p:blipFill>
          <a:blip r:embed="rId13"/>
          <a:stretch>
            <a:fillRect/>
          </a:stretch>
        </p:blipFill>
        <p:spPr>
          <a:xfrm>
            <a:off x="458830" y="4384621"/>
            <a:ext cx="2409825" cy="685800"/>
          </a:xfrm>
          <a:prstGeom prst="rect">
            <a:avLst/>
          </a:prstGeom>
        </p:spPr>
      </p:pic>
      <p:pic>
        <p:nvPicPr>
          <p:cNvPr id="16" name="Picture 15"/>
          <p:cNvPicPr>
            <a:picLocks noChangeAspect="1"/>
          </p:cNvPicPr>
          <p:nvPr/>
        </p:nvPicPr>
        <p:blipFill>
          <a:blip r:embed="rId14"/>
          <a:stretch>
            <a:fillRect/>
          </a:stretch>
        </p:blipFill>
        <p:spPr>
          <a:xfrm>
            <a:off x="3522196" y="4406932"/>
            <a:ext cx="2585251" cy="602885"/>
          </a:xfrm>
          <a:prstGeom prst="rect">
            <a:avLst/>
          </a:prstGeom>
        </p:spPr>
      </p:pic>
      <p:pic>
        <p:nvPicPr>
          <p:cNvPr id="17" name="Picture 16"/>
          <p:cNvPicPr>
            <a:picLocks noChangeAspect="1"/>
          </p:cNvPicPr>
          <p:nvPr/>
        </p:nvPicPr>
        <p:blipFill>
          <a:blip r:embed="rId15"/>
          <a:stretch>
            <a:fillRect/>
          </a:stretch>
        </p:blipFill>
        <p:spPr>
          <a:xfrm>
            <a:off x="744732" y="655513"/>
            <a:ext cx="1495425" cy="809625"/>
          </a:xfrm>
          <a:prstGeom prst="rect">
            <a:avLst/>
          </a:prstGeom>
        </p:spPr>
      </p:pic>
      <p:pic>
        <p:nvPicPr>
          <p:cNvPr id="18" name="Picture 17"/>
          <p:cNvPicPr>
            <a:picLocks noChangeAspect="1"/>
          </p:cNvPicPr>
          <p:nvPr/>
        </p:nvPicPr>
        <p:blipFill>
          <a:blip r:embed="rId16"/>
          <a:stretch>
            <a:fillRect/>
          </a:stretch>
        </p:blipFill>
        <p:spPr>
          <a:xfrm>
            <a:off x="6876652" y="1473288"/>
            <a:ext cx="1781175" cy="1000125"/>
          </a:xfrm>
          <a:prstGeom prst="rect">
            <a:avLst/>
          </a:prstGeom>
        </p:spPr>
      </p:pic>
      <p:pic>
        <p:nvPicPr>
          <p:cNvPr id="19" name="Picture 18"/>
          <p:cNvPicPr>
            <a:picLocks noChangeAspect="1"/>
          </p:cNvPicPr>
          <p:nvPr/>
        </p:nvPicPr>
        <p:blipFill>
          <a:blip r:embed="rId17"/>
          <a:stretch>
            <a:fillRect/>
          </a:stretch>
        </p:blipFill>
        <p:spPr>
          <a:xfrm>
            <a:off x="337110" y="2619898"/>
            <a:ext cx="883437" cy="1143272"/>
          </a:xfrm>
          <a:prstGeom prst="rect">
            <a:avLst/>
          </a:prstGeom>
        </p:spPr>
      </p:pic>
      <p:pic>
        <p:nvPicPr>
          <p:cNvPr id="20" name="Picture 19"/>
          <p:cNvPicPr>
            <a:picLocks noChangeAspect="1"/>
          </p:cNvPicPr>
          <p:nvPr/>
        </p:nvPicPr>
        <p:blipFill>
          <a:blip r:embed="rId18"/>
          <a:stretch>
            <a:fillRect/>
          </a:stretch>
        </p:blipFill>
        <p:spPr>
          <a:xfrm>
            <a:off x="1674751" y="3426100"/>
            <a:ext cx="3057525" cy="828675"/>
          </a:xfrm>
          <a:prstGeom prst="rect">
            <a:avLst/>
          </a:prstGeom>
        </p:spPr>
      </p:pic>
    </p:spTree>
    <p:extLst>
      <p:ext uri="{BB962C8B-B14F-4D97-AF65-F5344CB8AC3E}">
        <p14:creationId xmlns:p14="http://schemas.microsoft.com/office/powerpoint/2010/main" val="723098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0C6AF329-FFFF-4E47-B681-8CDEC587726D}"/>
              </a:ext>
            </a:extLst>
          </p:cNvPr>
          <p:cNvSpPr>
            <a:spLocks noGrp="1"/>
          </p:cNvSpPr>
          <p:nvPr>
            <p:ph idx="1"/>
          </p:nvPr>
        </p:nvSpPr>
        <p:spPr>
          <a:xfrm>
            <a:off x="329939" y="980387"/>
            <a:ext cx="4279768" cy="5443561"/>
          </a:xfrm>
        </p:spPr>
        <p:txBody>
          <a:bodyPr>
            <a:normAutofit fontScale="70000" lnSpcReduction="20000"/>
          </a:bodyPr>
          <a:lstStyle/>
          <a:p>
            <a:pPr marL="0" indent="0">
              <a:buNone/>
            </a:pPr>
            <a:r>
              <a:rPr lang="en-US" b="1" dirty="0"/>
              <a:t>New textbooks</a:t>
            </a:r>
          </a:p>
          <a:p>
            <a:r>
              <a:rPr lang="en-US" dirty="0"/>
              <a:t>Building Academic Literacy</a:t>
            </a:r>
          </a:p>
          <a:p>
            <a:r>
              <a:rPr lang="en-US" i="1" dirty="0">
                <a:cs typeface="Calibri" panose="020F0502020204030204" pitchFamily="34" charset="0"/>
              </a:rPr>
              <a:t>YOU: Writing! </a:t>
            </a:r>
            <a:r>
              <a:rPr lang="en-US" dirty="0">
                <a:cs typeface="Calibri" panose="020F0502020204030204" pitchFamily="34" charset="0"/>
              </a:rPr>
              <a:t>A First-Year Composition Textbook</a:t>
            </a:r>
          </a:p>
          <a:p>
            <a:r>
              <a:rPr lang="en-US" dirty="0">
                <a:cs typeface="Calibri" panose="020F0502020204030204" pitchFamily="34" charset="0"/>
              </a:rPr>
              <a:t>Microbiology Textbook (6 Chapters)</a:t>
            </a:r>
          </a:p>
          <a:p>
            <a:pPr lvl="1"/>
            <a:endParaRPr lang="en-US" sz="1500" b="1" dirty="0">
              <a:cs typeface="Calibri" panose="020F0502020204030204" pitchFamily="34" charset="0"/>
            </a:endParaRPr>
          </a:p>
          <a:p>
            <a:pPr marL="0" indent="0">
              <a:buNone/>
            </a:pPr>
            <a:r>
              <a:rPr lang="en-US" sz="2600" b="1" dirty="0">
                <a:cs typeface="Calibri" panose="020F0502020204030204" pitchFamily="34" charset="0"/>
              </a:rPr>
              <a:t>Bonus: Course Redesign ends up a textbook!</a:t>
            </a:r>
          </a:p>
          <a:p>
            <a:r>
              <a:rPr lang="en-US" dirty="0">
                <a:cs typeface="Calibri Light"/>
              </a:rPr>
              <a:t>Introduction to Philosophy: Words of Wisdom</a:t>
            </a:r>
          </a:p>
          <a:p>
            <a:pPr marL="457200" lvl="1" indent="0">
              <a:buNone/>
            </a:pPr>
            <a:endParaRPr lang="en-US" dirty="0">
              <a:cs typeface="Calibri Light"/>
            </a:endParaRPr>
          </a:p>
          <a:p>
            <a:pPr marL="457200" lvl="1" indent="0">
              <a:buNone/>
            </a:pPr>
            <a:endParaRPr lang="en-US" dirty="0">
              <a:cs typeface="Calibri Light"/>
            </a:endParaRPr>
          </a:p>
          <a:p>
            <a:pPr marL="0" indent="0">
              <a:buNone/>
            </a:pPr>
            <a:r>
              <a:rPr lang="en-US" sz="2900" b="1" dirty="0">
                <a:cs typeface="Calibri" panose="020F0502020204030204" pitchFamily="34" charset="0"/>
              </a:rPr>
              <a:t>Courses Redesigned</a:t>
            </a:r>
          </a:p>
          <a:p>
            <a:r>
              <a:rPr lang="en-US" dirty="0"/>
              <a:t>ADSC1031 - Business English Skills</a:t>
            </a:r>
          </a:p>
          <a:p>
            <a:r>
              <a:rPr lang="en-US" dirty="0"/>
              <a:t>MUS2201 &amp; MUS2202 - Music Theory &amp; Musicianship I &amp; II</a:t>
            </a:r>
          </a:p>
          <a:p>
            <a:r>
              <a:rPr lang="en-US" dirty="0"/>
              <a:t>HLTH1150 – Wellness</a:t>
            </a:r>
          </a:p>
          <a:p>
            <a:pPr marL="57150" indent="0">
              <a:buNone/>
            </a:pPr>
            <a:endParaRPr lang="en-US" sz="1900" b="1" dirty="0">
              <a:cs typeface="Calibri" panose="020F0502020204030204" pitchFamily="34" charset="0"/>
            </a:endParaRPr>
          </a:p>
          <a:p>
            <a:pPr marL="57150" indent="0">
              <a:buNone/>
            </a:pPr>
            <a:r>
              <a:rPr lang="en-US" sz="2300" b="1" dirty="0">
                <a:cs typeface="Calibri" panose="020F0502020204030204" pitchFamily="34" charset="0"/>
              </a:rPr>
              <a:t>Bonus: Course Redesign ends up as a Chemistry Lab Manual!</a:t>
            </a:r>
            <a:endParaRPr lang="en-US" sz="2300" dirty="0">
              <a:cs typeface="Calibri" panose="020F0502020204030204" pitchFamily="34" charset="0"/>
            </a:endParaRPr>
          </a:p>
          <a:p>
            <a:pPr lvl="2"/>
            <a:endParaRPr lang="en-US" sz="1500" dirty="0">
              <a:cs typeface="Calibri" panose="020F0502020204030204" pitchFamily="34" charset="0"/>
            </a:endParaRPr>
          </a:p>
          <a:p>
            <a:pPr lvl="2"/>
            <a:endParaRPr lang="en-US" dirty="0">
              <a:ea typeface="Helvetica Neue Light" charset="0"/>
              <a:cs typeface="Helvetica Neue Light" charset="0"/>
            </a:endParaRPr>
          </a:p>
          <a:p>
            <a:pPr lvl="2"/>
            <a:endParaRPr lang="en-US" sz="1500" dirty="0">
              <a:solidFill>
                <a:schemeClr val="tx1"/>
              </a:solidFill>
              <a:cs typeface="Calibri Light"/>
            </a:endParaRPr>
          </a:p>
          <a:p>
            <a:endParaRPr lang="en-US" sz="1950" dirty="0">
              <a:cs typeface="Calibri" panose="020F0502020204030204" pitchFamily="34" charset="0"/>
            </a:endParaRPr>
          </a:p>
        </p:txBody>
      </p:sp>
      <p:sp>
        <p:nvSpPr>
          <p:cNvPr id="5" name="Text Placeholder 4">
            <a:extLst>
              <a:ext uri="{FF2B5EF4-FFF2-40B4-BE49-F238E27FC236}">
                <a16:creationId xmlns="" xmlns:a16="http://schemas.microsoft.com/office/drawing/2014/main" id="{A2E93A8E-9DDC-4DC1-910C-5E04DFE73564}"/>
              </a:ext>
            </a:extLst>
          </p:cNvPr>
          <p:cNvSpPr>
            <a:spLocks noGrp="1"/>
          </p:cNvSpPr>
          <p:nvPr>
            <p:ph type="body" idx="13"/>
          </p:nvPr>
        </p:nvSpPr>
        <p:spPr>
          <a:xfrm>
            <a:off x="215926" y="319924"/>
            <a:ext cx="4007282" cy="379970"/>
          </a:xfrm>
        </p:spPr>
        <p:txBody>
          <a:bodyPr>
            <a:noAutofit/>
          </a:bodyPr>
          <a:lstStyle/>
          <a:p>
            <a:pPr algn="ctr"/>
            <a:r>
              <a:rPr lang="en-US" sz="2800" dirty="0">
                <a:solidFill>
                  <a:srgbClr val="009F4D"/>
                </a:solidFill>
              </a:rPr>
              <a:t>Faculty OER </a:t>
            </a:r>
            <a:r>
              <a:rPr lang="en-US" sz="2800" dirty="0" err="1">
                <a:solidFill>
                  <a:srgbClr val="009F4D"/>
                </a:solidFill>
              </a:rPr>
              <a:t>PRojects</a:t>
            </a:r>
            <a:endParaRPr lang="en-US" sz="2800" dirty="0">
              <a:solidFill>
                <a:srgbClr val="009F4D"/>
              </a:solidFill>
            </a:endParaRPr>
          </a:p>
        </p:txBody>
      </p:sp>
      <p:sp>
        <p:nvSpPr>
          <p:cNvPr id="2" name="TextBox 1"/>
          <p:cNvSpPr txBox="1"/>
          <p:nvPr/>
        </p:nvSpPr>
        <p:spPr>
          <a:xfrm>
            <a:off x="4609707" y="216229"/>
            <a:ext cx="4176076" cy="5663089"/>
          </a:xfrm>
          <a:prstGeom prst="rect">
            <a:avLst/>
          </a:prstGeom>
          <a:noFill/>
        </p:spPr>
        <p:txBody>
          <a:bodyPr wrap="square" rtlCol="0">
            <a:spAutoFit/>
          </a:bodyPr>
          <a:lstStyle/>
          <a:p>
            <a:pPr lvl="0">
              <a:spcBef>
                <a:spcPct val="20000"/>
              </a:spcBef>
              <a:buClr>
                <a:srgbClr val="009F4D"/>
              </a:buClr>
            </a:pPr>
            <a:r>
              <a:rPr lang="en-US" sz="2000" b="1" dirty="0">
                <a:solidFill>
                  <a:srgbClr val="0C2340"/>
                </a:solidFill>
                <a:cs typeface="Calibri Light"/>
              </a:rPr>
              <a:t>Ancillary Materials</a:t>
            </a:r>
          </a:p>
          <a:p>
            <a:pPr marL="228600" indent="-228600">
              <a:spcBef>
                <a:spcPct val="20000"/>
              </a:spcBef>
              <a:buClr>
                <a:srgbClr val="009F4D"/>
              </a:buClr>
              <a:buFont typeface="Arial" panose="020B0604020202020204" pitchFamily="34" charset="0"/>
              <a:buChar char="•"/>
            </a:pPr>
            <a:r>
              <a:rPr lang="en-US" dirty="0"/>
              <a:t>Test banks; multiple file formats for test banks</a:t>
            </a:r>
          </a:p>
          <a:p>
            <a:pPr marL="228600" indent="-228600">
              <a:spcBef>
                <a:spcPct val="20000"/>
              </a:spcBef>
              <a:buClr>
                <a:srgbClr val="009F4D"/>
              </a:buClr>
              <a:buFont typeface="Arial" panose="020B0604020202020204" pitchFamily="34" charset="0"/>
              <a:buChar char="•"/>
            </a:pPr>
            <a:r>
              <a:rPr lang="en-US" dirty="0"/>
              <a:t>Lab manuals/ Lab activities for Chemistry / Biology</a:t>
            </a:r>
          </a:p>
          <a:p>
            <a:pPr marL="228600" indent="-228600">
              <a:spcBef>
                <a:spcPct val="20000"/>
              </a:spcBef>
              <a:buClr>
                <a:srgbClr val="009F4D"/>
              </a:buClr>
              <a:buFont typeface="Arial" panose="020B0604020202020204" pitchFamily="34" charset="0"/>
              <a:buChar char="•"/>
            </a:pPr>
            <a:r>
              <a:rPr lang="en-US" dirty="0"/>
              <a:t>Assignment guidelines text to supplement textbook</a:t>
            </a:r>
          </a:p>
          <a:p>
            <a:pPr marL="228600" indent="-228600">
              <a:spcBef>
                <a:spcPct val="20000"/>
              </a:spcBef>
              <a:buClr>
                <a:srgbClr val="009F4D"/>
              </a:buClr>
              <a:buFont typeface="Arial" panose="020B0604020202020204" pitchFamily="34" charset="0"/>
              <a:buChar char="•"/>
            </a:pPr>
            <a:r>
              <a:rPr lang="en-US" dirty="0">
                <a:cs typeface="Calibri Light"/>
              </a:rPr>
              <a:t>PowerPoints, Study Guides, Quizzes</a:t>
            </a:r>
          </a:p>
          <a:p>
            <a:pPr marL="228600" indent="-228600">
              <a:spcBef>
                <a:spcPct val="20000"/>
              </a:spcBef>
              <a:buClr>
                <a:srgbClr val="009F4D"/>
              </a:buClr>
              <a:buFont typeface="Arial" panose="020B0604020202020204" pitchFamily="34" charset="0"/>
              <a:buChar char="•"/>
            </a:pPr>
            <a:r>
              <a:rPr lang="en-US" dirty="0">
                <a:ea typeface="Helvetica Neue Light" charset="0"/>
                <a:cs typeface="Helvetica Neue Light" charset="0"/>
              </a:rPr>
              <a:t>Activities/ Handouts/ Vocabulary lists/</a:t>
            </a:r>
          </a:p>
          <a:p>
            <a:pPr marL="228600" indent="-228600">
              <a:spcBef>
                <a:spcPct val="20000"/>
              </a:spcBef>
              <a:buClr>
                <a:srgbClr val="009F4D"/>
              </a:buClr>
              <a:buFont typeface="Arial" panose="020B0604020202020204" pitchFamily="34" charset="0"/>
              <a:buChar char="•"/>
            </a:pPr>
            <a:r>
              <a:rPr lang="en-US" dirty="0">
                <a:ea typeface="Helvetica Neue Light" charset="0"/>
                <a:cs typeface="Helvetica Neue Light" charset="0"/>
              </a:rPr>
              <a:t>Assessments</a:t>
            </a:r>
          </a:p>
          <a:p>
            <a:pPr marL="228600" indent="-228600">
              <a:spcBef>
                <a:spcPct val="20000"/>
              </a:spcBef>
              <a:buClr>
                <a:srgbClr val="009F4D"/>
              </a:buClr>
              <a:buFont typeface="Arial" panose="020B0604020202020204" pitchFamily="34" charset="0"/>
              <a:buChar char="•"/>
            </a:pPr>
            <a:r>
              <a:rPr lang="en-US" dirty="0">
                <a:ea typeface="Helvetica Neue Light" charset="0"/>
                <a:cs typeface="Helvetica Neue Light" charset="0"/>
              </a:rPr>
              <a:t>Narrated presentations</a:t>
            </a:r>
          </a:p>
          <a:p>
            <a:pPr marL="228600" indent="-228600">
              <a:spcBef>
                <a:spcPct val="20000"/>
              </a:spcBef>
              <a:buClr>
                <a:srgbClr val="009F4D"/>
              </a:buClr>
              <a:buFont typeface="Arial" panose="020B0604020202020204" pitchFamily="34" charset="0"/>
              <a:buChar char="•"/>
            </a:pPr>
            <a:r>
              <a:rPr lang="en-US" dirty="0">
                <a:cs typeface="Arial" panose="020B0604020202020204" pitchFamily="34" charset="0"/>
              </a:rPr>
              <a:t>Portfolio of Intermediate Algebra resources</a:t>
            </a:r>
          </a:p>
          <a:p>
            <a:pPr marL="228600" indent="-228600">
              <a:spcBef>
                <a:spcPct val="20000"/>
              </a:spcBef>
              <a:buClr>
                <a:srgbClr val="009F4D"/>
              </a:buClr>
              <a:buFont typeface="Arial" panose="020B0604020202020204" pitchFamily="34" charset="0"/>
              <a:buChar char="•"/>
            </a:pPr>
            <a:r>
              <a:rPr lang="en-US" dirty="0"/>
              <a:t>Student centered examples &amp; diverse videos</a:t>
            </a:r>
          </a:p>
          <a:p>
            <a:pPr marL="228600" indent="-228600">
              <a:spcBef>
                <a:spcPct val="20000"/>
              </a:spcBef>
              <a:buClr>
                <a:srgbClr val="009F4D"/>
              </a:buClr>
              <a:buFont typeface="Arial" panose="020B0604020202020204" pitchFamily="34" charset="0"/>
              <a:buChar char="•"/>
            </a:pPr>
            <a:r>
              <a:rPr lang="en-US" dirty="0">
                <a:ea typeface="Arial Unicode MS" panose="020B0604020202020204" pitchFamily="34" charset="-128"/>
                <a:cs typeface="Arial Unicode MS" panose="020B0604020202020204" pitchFamily="34" charset="-128"/>
              </a:rPr>
              <a:t>Manual to assist teachers in managing collaborative transmedia storytelling projects</a:t>
            </a:r>
            <a:endParaRPr lang="en-US" dirty="0">
              <a:cs typeface="Arial" panose="020B0604020202020204" pitchFamily="34" charset="0"/>
            </a:endParaRPr>
          </a:p>
        </p:txBody>
      </p:sp>
    </p:spTree>
    <p:extLst>
      <p:ext uri="{BB962C8B-B14F-4D97-AF65-F5344CB8AC3E}">
        <p14:creationId xmlns:p14="http://schemas.microsoft.com/office/powerpoint/2010/main" val="112178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17F6D6E9-321A-49D7-A2FB-B47390F8CF17}"/>
              </a:ext>
            </a:extLst>
          </p:cNvPr>
          <p:cNvSpPr>
            <a:spLocks noGrp="1"/>
          </p:cNvSpPr>
          <p:nvPr>
            <p:ph idx="1"/>
          </p:nvPr>
        </p:nvSpPr>
        <p:spPr>
          <a:xfrm>
            <a:off x="301657" y="1630836"/>
            <a:ext cx="8371003" cy="4581427"/>
          </a:xfrm>
        </p:spPr>
        <p:txBody>
          <a:bodyPr>
            <a:normAutofit/>
          </a:bodyPr>
          <a:lstStyle/>
          <a:p>
            <a:pPr marL="428625"/>
            <a:r>
              <a:rPr lang="en-US" b="1" dirty="0">
                <a:latin typeface="Calibri" panose="020F0502020204030204" pitchFamily="34" charset="0"/>
                <a:cs typeface="Calibri" panose="020F0502020204030204" pitchFamily="34" charset="0"/>
              </a:rPr>
              <a:t>Collaboration: </a:t>
            </a:r>
          </a:p>
          <a:p>
            <a:pPr lvl="1" indent="-257175"/>
            <a:r>
              <a:rPr lang="en-US" dirty="0">
                <a:latin typeface="Calibri" panose="020F0502020204030204" pitchFamily="34" charset="0"/>
                <a:cs typeface="Calibri" panose="020F0502020204030204" pitchFamily="34" charset="0"/>
              </a:rPr>
              <a:t>Between universities and colleges</a:t>
            </a:r>
          </a:p>
          <a:p>
            <a:pPr lvl="1" indent="-257175"/>
            <a:r>
              <a:rPr lang="en-US" dirty="0">
                <a:latin typeface="Calibri" panose="020F0502020204030204" pitchFamily="34" charset="0"/>
                <a:cs typeface="Calibri" panose="020F0502020204030204" pitchFamily="34" charset="0"/>
              </a:rPr>
              <a:t>Between faculty in OER Learning Circles and faculty in departments across the state</a:t>
            </a:r>
          </a:p>
          <a:p>
            <a:pPr lvl="1" indent="-257175"/>
            <a:r>
              <a:rPr lang="en-US" dirty="0">
                <a:latin typeface="Calibri" panose="020F0502020204030204" pitchFamily="34" charset="0"/>
                <a:cs typeface="Calibri" panose="020F0502020204030204" pitchFamily="34" charset="0"/>
              </a:rPr>
              <a:t>Interdepartmental consulting on projects/peer review</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Personal Professional Growth and Development</a:t>
            </a:r>
          </a:p>
          <a:p>
            <a:pPr marL="600075" lvl="2" indent="0">
              <a:buNone/>
            </a:pPr>
            <a:r>
              <a:rPr lang="en-US" sz="1500" b="1" dirty="0"/>
              <a:t>Journal Reflection </a:t>
            </a:r>
          </a:p>
          <a:p>
            <a:pPr marL="600075" lvl="2" indent="0">
              <a:buNone/>
            </a:pPr>
            <a:r>
              <a:rPr lang="en-US" sz="1800" i="1" dirty="0"/>
              <a:t>“This is crazy cool. I have learned so much. I have been able to start a </a:t>
            </a:r>
            <a:br>
              <a:rPr lang="en-US" sz="1800" i="1" dirty="0"/>
            </a:br>
            <a:r>
              <a:rPr lang="en-US" sz="1800" i="1" dirty="0"/>
              <a:t>   few academic papers, plus pull from some old drafts I have, to work </a:t>
            </a:r>
            <a:br>
              <a:rPr lang="en-US" sz="1800" i="1" dirty="0"/>
            </a:br>
            <a:r>
              <a:rPr lang="en-US" sz="1800" i="1" dirty="0"/>
              <a:t>   on a chapter on “Style”—I didn’t know this OER textbook project was </a:t>
            </a:r>
            <a:br>
              <a:rPr lang="en-US" sz="1800" i="1" dirty="0"/>
            </a:br>
            <a:r>
              <a:rPr lang="en-US" sz="1800" i="1" dirty="0"/>
              <a:t>   going to help my career so much!”</a:t>
            </a:r>
          </a:p>
          <a:p>
            <a:endParaRPr lang="en-US" dirty="0"/>
          </a:p>
        </p:txBody>
      </p:sp>
      <p:sp>
        <p:nvSpPr>
          <p:cNvPr id="6" name="Text Placeholder 5">
            <a:extLst>
              <a:ext uri="{FF2B5EF4-FFF2-40B4-BE49-F238E27FC236}">
                <a16:creationId xmlns="" xmlns:a16="http://schemas.microsoft.com/office/drawing/2014/main" id="{472250C6-48FC-4388-8985-7FA9CF16A8B6}"/>
              </a:ext>
            </a:extLst>
          </p:cNvPr>
          <p:cNvSpPr>
            <a:spLocks noGrp="1"/>
          </p:cNvSpPr>
          <p:nvPr>
            <p:ph type="body" idx="13"/>
          </p:nvPr>
        </p:nvSpPr>
        <p:spPr>
          <a:xfrm>
            <a:off x="637489" y="575035"/>
            <a:ext cx="4481266" cy="611214"/>
          </a:xfrm>
        </p:spPr>
        <p:txBody>
          <a:bodyPr>
            <a:normAutofit fontScale="92500" lnSpcReduction="10000"/>
          </a:bodyPr>
          <a:lstStyle/>
          <a:p>
            <a:r>
              <a:rPr lang="en-US" sz="3900" i="1" dirty="0">
                <a:solidFill>
                  <a:srgbClr val="009F4D"/>
                </a:solidFill>
              </a:rPr>
              <a:t>Superb Resources +</a:t>
            </a:r>
          </a:p>
        </p:txBody>
      </p:sp>
      <p:pic>
        <p:nvPicPr>
          <p:cNvPr id="8" name="Picture 7">
            <a:extLst>
              <a:ext uri="{FF2B5EF4-FFF2-40B4-BE49-F238E27FC236}">
                <a16:creationId xmlns="" xmlns:a16="http://schemas.microsoft.com/office/drawing/2014/main" id="{9D750CF4-1925-45E1-A909-F6C8AE91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503" y="347790"/>
            <a:ext cx="2262832" cy="1979978"/>
          </a:xfrm>
          <a:prstGeom prst="rect">
            <a:avLst/>
          </a:prstGeom>
        </p:spPr>
      </p:pic>
      <p:sp>
        <p:nvSpPr>
          <p:cNvPr id="9" name="Rectangle 8">
            <a:extLst>
              <a:ext uri="{FF2B5EF4-FFF2-40B4-BE49-F238E27FC236}">
                <a16:creationId xmlns="" xmlns:a16="http://schemas.microsoft.com/office/drawing/2014/main" id="{9D48417D-B7A3-40A7-95E5-79D72FBC69E9}"/>
              </a:ext>
            </a:extLst>
          </p:cNvPr>
          <p:cNvSpPr/>
          <p:nvPr/>
        </p:nvSpPr>
        <p:spPr>
          <a:xfrm>
            <a:off x="6045543" y="2235435"/>
            <a:ext cx="2715398" cy="184666"/>
          </a:xfrm>
          <a:prstGeom prst="rect">
            <a:avLst/>
          </a:prstGeom>
        </p:spPr>
        <p:txBody>
          <a:bodyPr wrap="square">
            <a:spAutoFit/>
          </a:bodyPr>
          <a:lstStyle/>
          <a:p>
            <a:r>
              <a:rPr lang="en-US" sz="600" dirty="0">
                <a:solidFill>
                  <a:prstClr val="black"/>
                </a:solidFill>
                <a:latin typeface="Calibri"/>
              </a:rPr>
              <a:t>http://pndblog.typepad.com/.a/6a00e0099631d0883301bb09abd3eb970d-popup</a:t>
            </a:r>
          </a:p>
        </p:txBody>
      </p:sp>
    </p:spTree>
    <p:extLst>
      <p:ext uri="{BB962C8B-B14F-4D97-AF65-F5344CB8AC3E}">
        <p14:creationId xmlns:p14="http://schemas.microsoft.com/office/powerpoint/2010/main" val="2414060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0C6AF329-FFFF-4E47-B681-8CDEC587726D}"/>
              </a:ext>
            </a:extLst>
          </p:cNvPr>
          <p:cNvSpPr>
            <a:spLocks noGrp="1"/>
          </p:cNvSpPr>
          <p:nvPr>
            <p:ph idx="1"/>
          </p:nvPr>
        </p:nvSpPr>
        <p:spPr>
          <a:xfrm>
            <a:off x="358219" y="1621410"/>
            <a:ext cx="8399282" cy="4379340"/>
          </a:xfrm>
        </p:spPr>
        <p:txBody>
          <a:bodyPr>
            <a:normAutofit/>
          </a:bodyPr>
          <a:lstStyle/>
          <a:p>
            <a:pPr marL="0" indent="0">
              <a:buNone/>
            </a:pPr>
            <a:r>
              <a:rPr lang="en-US"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Faculty addressing accessibility, equity, diversity</a:t>
            </a:r>
          </a:p>
          <a:p>
            <a:pPr marL="0" indent="0">
              <a:buNone/>
            </a:pPr>
            <a:endParaRPr lang="en-US" sz="3825" b="1" dirty="0">
              <a:latin typeface="Calibri" panose="020F0502020204030204" pitchFamily="34" charset="0"/>
              <a:cs typeface="Calibri" panose="020F0502020204030204" pitchFamily="34" charset="0"/>
            </a:endParaRPr>
          </a:p>
          <a:p>
            <a:pPr marL="342900" lvl="1" indent="0">
              <a:buNone/>
            </a:pPr>
            <a:endParaRPr lang="en-US" sz="1500" b="1" dirty="0">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 xmlns:a16="http://schemas.microsoft.com/office/drawing/2014/main" id="{A2E93A8E-9DDC-4DC1-910C-5E04DFE73564}"/>
              </a:ext>
            </a:extLst>
          </p:cNvPr>
          <p:cNvSpPr>
            <a:spLocks noGrp="1"/>
          </p:cNvSpPr>
          <p:nvPr>
            <p:ph type="body" idx="13"/>
          </p:nvPr>
        </p:nvSpPr>
        <p:spPr>
          <a:xfrm>
            <a:off x="545450" y="485874"/>
            <a:ext cx="4768163" cy="457199"/>
          </a:xfrm>
        </p:spPr>
        <p:txBody>
          <a:bodyPr>
            <a:noAutofit/>
          </a:bodyPr>
          <a:lstStyle/>
          <a:p>
            <a:r>
              <a:rPr lang="en-US" sz="2700" dirty="0" smtClean="0">
                <a:solidFill>
                  <a:srgbClr val="009F4D"/>
                </a:solidFill>
              </a:rPr>
              <a:t>Affordability and more!</a:t>
            </a:r>
            <a:endParaRPr lang="en-US" sz="2700" dirty="0">
              <a:solidFill>
                <a:srgbClr val="009F4D"/>
              </a:solidFill>
            </a:endParaRPr>
          </a:p>
        </p:txBody>
      </p:sp>
      <p:sp>
        <p:nvSpPr>
          <p:cNvPr id="2" name="Rectangle 1">
            <a:extLst>
              <a:ext uri="{FF2B5EF4-FFF2-40B4-BE49-F238E27FC236}">
                <a16:creationId xmlns="" xmlns:a16="http://schemas.microsoft.com/office/drawing/2014/main" id="{68D91F0A-5E6B-4CE8-80D6-AFEB129CEF74}"/>
              </a:ext>
            </a:extLst>
          </p:cNvPr>
          <p:cNvSpPr/>
          <p:nvPr/>
        </p:nvSpPr>
        <p:spPr>
          <a:xfrm>
            <a:off x="1217141" y="5515100"/>
            <a:ext cx="5342753" cy="369332"/>
          </a:xfrm>
          <a:prstGeom prst="rect">
            <a:avLst/>
          </a:prstGeom>
        </p:spPr>
        <p:txBody>
          <a:bodyPr wrap="square">
            <a:spAutoFit/>
          </a:bodyPr>
          <a:lstStyle/>
          <a:p>
            <a:r>
              <a:rPr lang="en-US" sz="600" dirty="0">
                <a:solidFill>
                  <a:prstClr val="black"/>
                </a:solidFill>
                <a:latin typeface="Calibri"/>
              </a:rPr>
              <a:t>https://www.google.com/</a:t>
            </a:r>
            <a:r>
              <a:rPr lang="en-US" sz="600" dirty="0" err="1">
                <a:solidFill>
                  <a:prstClr val="black"/>
                </a:solidFill>
                <a:latin typeface="Calibri"/>
              </a:rPr>
              <a:t>search?client</a:t>
            </a:r>
            <a:r>
              <a:rPr lang="en-US" sz="600" dirty="0">
                <a:solidFill>
                  <a:prstClr val="black"/>
                </a:solidFill>
                <a:latin typeface="Calibri"/>
              </a:rPr>
              <a:t>=firefox-b-1-ab&amp;biw=1280&amp;bih=584&amp;tbm=</a:t>
            </a:r>
            <a:r>
              <a:rPr lang="en-US" sz="600" dirty="0" err="1">
                <a:solidFill>
                  <a:prstClr val="black"/>
                </a:solidFill>
                <a:latin typeface="Calibri"/>
              </a:rPr>
              <a:t>isch&amp;sa</a:t>
            </a:r>
            <a:r>
              <a:rPr lang="en-US" sz="600" dirty="0">
                <a:solidFill>
                  <a:prstClr val="black"/>
                </a:solidFill>
                <a:latin typeface="Calibri"/>
              </a:rPr>
              <a:t>=1&amp;ei=9b8WW7i1DavNjwTwsoSQCA&amp;q=</a:t>
            </a:r>
            <a:r>
              <a:rPr lang="en-US" sz="600" dirty="0" err="1">
                <a:solidFill>
                  <a:prstClr val="black"/>
                </a:solidFill>
                <a:latin typeface="Calibri"/>
              </a:rPr>
              <a:t>aha+moment&amp;oq</a:t>
            </a:r>
            <a:r>
              <a:rPr lang="en-US" sz="600" dirty="0">
                <a:solidFill>
                  <a:prstClr val="black"/>
                </a:solidFill>
                <a:latin typeface="Calibri"/>
              </a:rPr>
              <a:t>=</a:t>
            </a:r>
            <a:r>
              <a:rPr lang="en-US" sz="600" dirty="0" err="1">
                <a:solidFill>
                  <a:prstClr val="black"/>
                </a:solidFill>
                <a:latin typeface="Calibri"/>
              </a:rPr>
              <a:t>aha+moment&amp;gs_l</a:t>
            </a:r>
            <a:r>
              <a:rPr lang="en-US" sz="600" dirty="0">
                <a:solidFill>
                  <a:prstClr val="black"/>
                </a:solidFill>
                <a:latin typeface="Calibri"/>
              </a:rPr>
              <a:t>=img.3..0l10.14988.24401.0.25401.21.16.0.0.0.0.325.1249.8j3j0j1.12.0....0...1c.1.64.img..9.4.641...0i67k1j0i8i30k1j0i24k1.0.v-AcLexhvGw#imgrc=kOn2Te4DasjjbM:</a:t>
            </a:r>
          </a:p>
        </p:txBody>
      </p:sp>
      <p:pic>
        <p:nvPicPr>
          <p:cNvPr id="6" name="Picture 5">
            <a:extLst>
              <a:ext uri="{FF2B5EF4-FFF2-40B4-BE49-F238E27FC236}">
                <a16:creationId xmlns="" xmlns:a16="http://schemas.microsoft.com/office/drawing/2014/main" id="{D8CA4DC1-4424-469E-8667-A41B83AA5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733" y="2424820"/>
            <a:ext cx="3871913" cy="2814638"/>
          </a:xfrm>
          <a:prstGeom prst="rect">
            <a:avLst/>
          </a:prstGeom>
        </p:spPr>
      </p:pic>
    </p:spTree>
    <p:extLst>
      <p:ext uri="{BB962C8B-B14F-4D97-AF65-F5344CB8AC3E}">
        <p14:creationId xmlns:p14="http://schemas.microsoft.com/office/powerpoint/2010/main" val="3050856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F5810B1-052F-4190-8A00-7CADE550F27D}"/>
              </a:ext>
            </a:extLst>
          </p:cNvPr>
          <p:cNvSpPr>
            <a:spLocks noGrp="1"/>
          </p:cNvSpPr>
          <p:nvPr>
            <p:ph type="body" idx="1"/>
          </p:nvPr>
        </p:nvSpPr>
        <p:spPr>
          <a:xfrm>
            <a:off x="303285" y="258691"/>
            <a:ext cx="1959148" cy="307571"/>
          </a:xfrm>
        </p:spPr>
        <p:txBody>
          <a:bodyPr>
            <a:noAutofit/>
          </a:bodyPr>
          <a:lstStyle/>
          <a:p>
            <a:r>
              <a:rPr lang="en-US" sz="2800" dirty="0"/>
              <a:t>Examples:</a:t>
            </a:r>
          </a:p>
        </p:txBody>
      </p:sp>
      <p:sp>
        <p:nvSpPr>
          <p:cNvPr id="3" name="Rectangle 2">
            <a:extLst>
              <a:ext uri="{FF2B5EF4-FFF2-40B4-BE49-F238E27FC236}">
                <a16:creationId xmlns="" xmlns:a16="http://schemas.microsoft.com/office/drawing/2014/main" id="{1774B6EB-EB23-4EFF-9B86-EB2A40F0833C}"/>
              </a:ext>
            </a:extLst>
          </p:cNvPr>
          <p:cNvSpPr/>
          <p:nvPr/>
        </p:nvSpPr>
        <p:spPr>
          <a:xfrm>
            <a:off x="303285" y="566261"/>
            <a:ext cx="8586072" cy="6186309"/>
          </a:xfrm>
          <a:prstGeom prst="rect">
            <a:avLst/>
          </a:prstGeom>
        </p:spPr>
        <p:txBody>
          <a:bodyPr wrap="square">
            <a:spAutoFit/>
          </a:bodyPr>
          <a:lstStyle/>
          <a:p>
            <a:r>
              <a:rPr lang="en-US" sz="2400" b="1" dirty="0">
                <a:solidFill>
                  <a:srgbClr val="00B050"/>
                </a:solidFill>
                <a:latin typeface="Calibri"/>
              </a:rPr>
              <a:t>Accessibility</a:t>
            </a:r>
          </a:p>
          <a:p>
            <a:pPr marL="457200" indent="-457200">
              <a:buFont typeface="+mj-lt"/>
              <a:buAutoNum type="arabicPeriod"/>
            </a:pPr>
            <a:r>
              <a:rPr lang="en-US" sz="2400" dirty="0">
                <a:solidFill>
                  <a:prstClr val="black"/>
                </a:solidFill>
                <a:latin typeface="Calibri"/>
              </a:rPr>
              <a:t>Text with style headings and Alt Tags for images and sans-serif font for more web readability.  </a:t>
            </a:r>
          </a:p>
          <a:p>
            <a:pPr marL="457200" indent="-457200">
              <a:buFont typeface="+mj-lt"/>
              <a:buAutoNum type="arabicPeriod"/>
            </a:pPr>
            <a:r>
              <a:rPr lang="en-US" sz="2400" dirty="0">
                <a:solidFill>
                  <a:prstClr val="black"/>
                </a:solidFill>
                <a:latin typeface="Calibri"/>
              </a:rPr>
              <a:t>Close-captioning all videos. </a:t>
            </a:r>
          </a:p>
          <a:p>
            <a:pPr marL="457200" indent="-457200">
              <a:buFont typeface="+mj-lt"/>
              <a:buAutoNum type="arabicPeriod"/>
            </a:pPr>
            <a:r>
              <a:rPr lang="en-US" sz="2400" dirty="0">
                <a:solidFill>
                  <a:prstClr val="black"/>
                </a:solidFill>
              </a:rPr>
              <a:t>Accessible and mobile-friendly content for students who used their phones.</a:t>
            </a:r>
            <a:endParaRPr lang="en-US" sz="2400" b="1" dirty="0">
              <a:solidFill>
                <a:prstClr val="black"/>
              </a:solidFill>
              <a:latin typeface="Calibri" panose="020F0502020204030204" pitchFamily="34" charset="0"/>
              <a:cs typeface="Calibri" panose="020F0502020204030204" pitchFamily="34" charset="0"/>
            </a:endParaRPr>
          </a:p>
          <a:p>
            <a:pPr marL="171450" indent="-171450">
              <a:buFont typeface="+mj-lt"/>
              <a:buAutoNum type="arabicPeriod"/>
            </a:pPr>
            <a:endParaRPr lang="en-US" sz="2000" dirty="0">
              <a:solidFill>
                <a:srgbClr val="00B050"/>
              </a:solidFill>
              <a:latin typeface="Calibri"/>
            </a:endParaRPr>
          </a:p>
          <a:p>
            <a:r>
              <a:rPr lang="en-US" sz="2400" b="1" dirty="0">
                <a:solidFill>
                  <a:srgbClr val="00B050"/>
                </a:solidFill>
                <a:latin typeface="Calibri"/>
              </a:rPr>
              <a:t>Diverse perspectives</a:t>
            </a:r>
            <a:r>
              <a:rPr lang="en-US" sz="2400" dirty="0">
                <a:solidFill>
                  <a:srgbClr val="00B050"/>
                </a:solidFill>
                <a:latin typeface="Calibri"/>
              </a:rPr>
              <a:t> </a:t>
            </a:r>
          </a:p>
          <a:p>
            <a:pPr marL="457200" indent="-457200">
              <a:buFont typeface="+mj-lt"/>
              <a:buAutoNum type="arabicPeriod"/>
            </a:pPr>
            <a:r>
              <a:rPr lang="en-US" sz="2400" dirty="0">
                <a:solidFill>
                  <a:prstClr val="black"/>
                </a:solidFill>
              </a:rPr>
              <a:t>Inclusion of modern materials (</a:t>
            </a:r>
            <a:r>
              <a:rPr lang="en-US" sz="2400" dirty="0" err="1">
                <a:solidFill>
                  <a:prstClr val="black"/>
                </a:solidFill>
              </a:rPr>
              <a:t>TedTalks</a:t>
            </a:r>
            <a:r>
              <a:rPr lang="en-US" sz="2400" dirty="0">
                <a:solidFill>
                  <a:prstClr val="black"/>
                </a:solidFill>
              </a:rPr>
              <a:t> and speeches) of living philosophers who are female or indigenous or not from a western context.</a:t>
            </a:r>
          </a:p>
          <a:p>
            <a:pPr marL="457200" indent="-457200">
              <a:buFont typeface="+mj-lt"/>
              <a:buAutoNum type="arabicPeriod"/>
            </a:pPr>
            <a:r>
              <a:rPr lang="en-US" sz="2400" dirty="0">
                <a:solidFill>
                  <a:prstClr val="black"/>
                </a:solidFill>
                <a:latin typeface="Calibri"/>
              </a:rPr>
              <a:t>Replacing business case studies with local examples that reflect the changing demographics of workers in the Midwest.</a:t>
            </a:r>
          </a:p>
          <a:p>
            <a:pPr marL="457200" indent="-457200">
              <a:buFont typeface="+mj-lt"/>
              <a:buAutoNum type="arabicPeriod"/>
            </a:pPr>
            <a:r>
              <a:rPr lang="en-US" sz="2400" dirty="0">
                <a:solidFill>
                  <a:prstClr val="black"/>
                </a:solidFill>
              </a:rPr>
              <a:t>Changing </a:t>
            </a:r>
            <a:r>
              <a:rPr lang="en-US" sz="2400" dirty="0">
                <a:solidFill>
                  <a:prstClr val="black"/>
                </a:solidFill>
                <a:latin typeface="Calibri"/>
              </a:rPr>
              <a:t>research examples used to reflect the diversity and interests of the students in class, such as replacing a case study about fracking to a case study about hijab bans in Europe.</a:t>
            </a:r>
            <a:r>
              <a:rPr lang="en-US" sz="1600" dirty="0">
                <a:solidFill>
                  <a:prstClr val="black"/>
                </a:solidFill>
                <a:latin typeface="Calibri"/>
              </a:rPr>
              <a:t/>
            </a:r>
            <a:br>
              <a:rPr lang="en-US" sz="1600" dirty="0">
                <a:solidFill>
                  <a:prstClr val="black"/>
                </a:solidFill>
                <a:latin typeface="Calibri"/>
              </a:rPr>
            </a:br>
            <a:endParaRPr lang="en-US" sz="1600" dirty="0">
              <a:solidFill>
                <a:srgbClr val="00B050"/>
              </a:solidFill>
              <a:latin typeface="Calibri"/>
            </a:endParaRPr>
          </a:p>
        </p:txBody>
      </p:sp>
    </p:spTree>
    <p:extLst>
      <p:ext uri="{BB962C8B-B14F-4D97-AF65-F5344CB8AC3E}">
        <p14:creationId xmlns:p14="http://schemas.microsoft.com/office/powerpoint/2010/main" val="370531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a:xfrm>
            <a:off x="254644" y="237646"/>
            <a:ext cx="3657600" cy="609599"/>
          </a:xfrm>
        </p:spPr>
        <p:txBody>
          <a:bodyPr/>
          <a:lstStyle/>
          <a:p>
            <a:pPr lvl="0"/>
            <a:r>
              <a:rPr lang="en-US" sz="2800" dirty="0"/>
              <a:t>Examples:</a:t>
            </a:r>
          </a:p>
        </p:txBody>
      </p:sp>
      <p:sp>
        <p:nvSpPr>
          <p:cNvPr id="4" name="Rectangle 3"/>
          <p:cNvSpPr/>
          <p:nvPr/>
        </p:nvSpPr>
        <p:spPr>
          <a:xfrm>
            <a:off x="254644" y="965350"/>
            <a:ext cx="8599990" cy="2677656"/>
          </a:xfrm>
          <a:prstGeom prst="rect">
            <a:avLst/>
          </a:prstGeom>
        </p:spPr>
        <p:txBody>
          <a:bodyPr wrap="square">
            <a:spAutoFit/>
          </a:bodyPr>
          <a:lstStyle/>
          <a:p>
            <a:r>
              <a:rPr lang="en-US" sz="2400" b="1" dirty="0">
                <a:solidFill>
                  <a:srgbClr val="00B050"/>
                </a:solidFill>
              </a:rPr>
              <a:t>Relevant and student-generated content </a:t>
            </a:r>
          </a:p>
          <a:p>
            <a:pPr marL="342900" indent="-342900">
              <a:buFont typeface="+mj-lt"/>
              <a:buAutoNum type="arabicPeriod"/>
            </a:pPr>
            <a:r>
              <a:rPr lang="en-US" sz="2400" dirty="0">
                <a:solidFill>
                  <a:prstClr val="black"/>
                </a:solidFill>
              </a:rPr>
              <a:t>Names changed to better reflect the students– changing Kathy or Dan to names such as </a:t>
            </a:r>
            <a:r>
              <a:rPr lang="en-US" sz="2400" dirty="0" err="1">
                <a:solidFill>
                  <a:prstClr val="black"/>
                </a:solidFill>
              </a:rPr>
              <a:t>Koua</a:t>
            </a:r>
            <a:r>
              <a:rPr lang="en-US" sz="2400" dirty="0">
                <a:solidFill>
                  <a:prstClr val="black"/>
                </a:solidFill>
              </a:rPr>
              <a:t>, </a:t>
            </a:r>
            <a:r>
              <a:rPr lang="en-US" sz="2400" dirty="0" err="1">
                <a:solidFill>
                  <a:prstClr val="black"/>
                </a:solidFill>
              </a:rPr>
              <a:t>Faiza</a:t>
            </a:r>
            <a:r>
              <a:rPr lang="en-US" sz="2400" dirty="0">
                <a:solidFill>
                  <a:prstClr val="black"/>
                </a:solidFill>
              </a:rPr>
              <a:t>, Dao, Mohamed.</a:t>
            </a:r>
          </a:p>
          <a:p>
            <a:pPr marL="342900" indent="-342900">
              <a:buFont typeface="+mj-lt"/>
              <a:buAutoNum type="arabicPeriod"/>
            </a:pPr>
            <a:r>
              <a:rPr lang="en-US" sz="2400" dirty="0">
                <a:solidFill>
                  <a:prstClr val="black"/>
                </a:solidFill>
              </a:rPr>
              <a:t>Student-collected “sample speeches" from local communities that become course materials. </a:t>
            </a:r>
          </a:p>
          <a:p>
            <a:pPr marL="342900" indent="-342900">
              <a:buFont typeface="+mj-lt"/>
              <a:buAutoNum type="arabicPeriod"/>
            </a:pPr>
            <a:r>
              <a:rPr lang="en-US" sz="2400" dirty="0">
                <a:solidFill>
                  <a:prstClr val="black"/>
                </a:solidFill>
              </a:rPr>
              <a:t>Students find and collect "culture in my backyard" video stories for use in the course.</a:t>
            </a:r>
          </a:p>
        </p:txBody>
      </p:sp>
      <p:pic>
        <p:nvPicPr>
          <p:cNvPr id="6" name="Picture 5"/>
          <p:cNvPicPr>
            <a:picLocks noChangeAspect="1"/>
          </p:cNvPicPr>
          <p:nvPr/>
        </p:nvPicPr>
        <p:blipFill>
          <a:blip r:embed="rId3"/>
          <a:stretch>
            <a:fillRect/>
          </a:stretch>
        </p:blipFill>
        <p:spPr>
          <a:xfrm>
            <a:off x="1226917" y="4116411"/>
            <a:ext cx="3044140" cy="2030621"/>
          </a:xfrm>
          <a:prstGeom prst="rect">
            <a:avLst/>
          </a:prstGeom>
        </p:spPr>
      </p:pic>
      <p:sp>
        <p:nvSpPr>
          <p:cNvPr id="7" name="TextBox 6"/>
          <p:cNvSpPr txBox="1"/>
          <p:nvPr/>
        </p:nvSpPr>
        <p:spPr>
          <a:xfrm>
            <a:off x="1092584" y="6438768"/>
            <a:ext cx="6265177" cy="307777"/>
          </a:xfrm>
          <a:prstGeom prst="rect">
            <a:avLst/>
          </a:prstGeom>
          <a:noFill/>
        </p:spPr>
        <p:txBody>
          <a:bodyPr wrap="none" rtlCol="0">
            <a:spAutoFit/>
          </a:bodyPr>
          <a:lstStyle/>
          <a:p>
            <a:r>
              <a:rPr lang="en-US" sz="1400" dirty="0">
                <a:hlinkClick r:id="rId4"/>
              </a:rPr>
              <a:t>http://wiki.sugarlabs.org/images/thumb/1/1b/Oer-rmx.svg/850px-Oer-rmx.svg.png</a:t>
            </a:r>
            <a:r>
              <a:rPr lang="en-US" sz="1400" dirty="0"/>
              <a:t> </a:t>
            </a:r>
          </a:p>
        </p:txBody>
      </p:sp>
    </p:spTree>
    <p:extLst>
      <p:ext uri="{BB962C8B-B14F-4D97-AF65-F5344CB8AC3E}">
        <p14:creationId xmlns:p14="http://schemas.microsoft.com/office/powerpoint/2010/main" val="392882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a:xfrm>
            <a:off x="1219200" y="571500"/>
            <a:ext cx="6019800" cy="609599"/>
          </a:xfrm>
        </p:spPr>
        <p:txBody>
          <a:bodyPr/>
          <a:lstStyle/>
          <a:p>
            <a:r>
              <a:rPr lang="en-US" dirty="0"/>
              <a:t> </a:t>
            </a:r>
          </a:p>
        </p:txBody>
      </p:sp>
      <p:sp>
        <p:nvSpPr>
          <p:cNvPr id="2" name="Title 1"/>
          <p:cNvSpPr>
            <a:spLocks noGrp="1"/>
          </p:cNvSpPr>
          <p:nvPr>
            <p:ph type="title" idx="4294967295"/>
          </p:nvPr>
        </p:nvSpPr>
        <p:spPr>
          <a:xfrm>
            <a:off x="304800" y="190499"/>
            <a:ext cx="8229600" cy="1181101"/>
          </a:xfrm>
        </p:spPr>
        <p:txBody>
          <a:bodyPr>
            <a:normAutofit/>
          </a:bodyPr>
          <a:lstStyle/>
          <a:p>
            <a:pPr algn="l"/>
            <a:r>
              <a:rPr lang="en-US" sz="4000" b="0" i="1" dirty="0">
                <a:solidFill>
                  <a:srgbClr val="C00000"/>
                </a:solidFill>
                <a:cs typeface="Times New Roman" panose="02020603050405020304" pitchFamily="18" charset="0"/>
              </a:rPr>
              <a:t>Your turn</a:t>
            </a:r>
            <a:r>
              <a:rPr lang="is-IS" sz="4000" b="0" i="1" dirty="0">
                <a:solidFill>
                  <a:srgbClr val="C00000"/>
                </a:solidFill>
                <a:cs typeface="Times New Roman" panose="02020603050405020304" pitchFamily="18" charset="0"/>
              </a:rPr>
              <a:t>…</a:t>
            </a:r>
            <a:endParaRPr lang="en-US" sz="3600" b="0" i="1" dirty="0">
              <a:solidFill>
                <a:srgbClr val="C00000"/>
              </a:solidFill>
              <a:cs typeface="Times New Roman" panose="02020603050405020304" pitchFamily="18" charset="0"/>
            </a:endParaRPr>
          </a:p>
        </p:txBody>
      </p:sp>
      <p:sp>
        <p:nvSpPr>
          <p:cNvPr id="10" name="Content Placeholder 2"/>
          <p:cNvSpPr>
            <a:spLocks noGrp="1"/>
          </p:cNvSpPr>
          <p:nvPr>
            <p:ph idx="1"/>
          </p:nvPr>
        </p:nvSpPr>
        <p:spPr>
          <a:xfrm>
            <a:off x="533400" y="1371600"/>
            <a:ext cx="7772400" cy="4343400"/>
          </a:xfrm>
        </p:spPr>
        <p:txBody>
          <a:bodyPr>
            <a:noAutofit/>
          </a:bodyPr>
          <a:lstStyle/>
          <a:p>
            <a:pPr marL="742950" indent="-742950">
              <a:buFont typeface="+mj-lt"/>
              <a:buAutoNum type="arabicPeriod"/>
            </a:pPr>
            <a:r>
              <a:rPr lang="en-US" sz="3600" dirty="0">
                <a:solidFill>
                  <a:schemeClr val="tx1"/>
                </a:solidFill>
              </a:rPr>
              <a:t>Imagine that you are going to design an OER Learning Circle in your context. What assets do you have to make this happen? What challenges do you anticipate?</a:t>
            </a:r>
          </a:p>
          <a:p>
            <a:pPr marL="742950" indent="-742950">
              <a:buFont typeface="+mj-lt"/>
              <a:buAutoNum type="arabicPeriod"/>
            </a:pPr>
            <a:r>
              <a:rPr lang="en-US" sz="3600" dirty="0">
                <a:solidFill>
                  <a:schemeClr val="tx1"/>
                </a:solidFill>
              </a:rPr>
              <a:t>Share your thoughts with others.</a:t>
            </a:r>
          </a:p>
        </p:txBody>
      </p:sp>
    </p:spTree>
    <p:extLst>
      <p:ext uri="{BB962C8B-B14F-4D97-AF65-F5344CB8AC3E}">
        <p14:creationId xmlns:p14="http://schemas.microsoft.com/office/powerpoint/2010/main" val="148954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a:xfrm>
            <a:off x="832219" y="1689912"/>
            <a:ext cx="7142200" cy="703288"/>
          </a:xfrm>
        </p:spPr>
        <p:txBody>
          <a:bodyPr>
            <a:noAutofit/>
          </a:bodyPr>
          <a:lstStyle/>
          <a:p>
            <a:pPr algn="ctr"/>
            <a:r>
              <a:rPr lang="en-US" sz="4400" i="1" dirty="0">
                <a:effectLst>
                  <a:outerShdw blurRad="38100" dist="38100" dir="2700000" algn="tl">
                    <a:srgbClr val="000000">
                      <a:alpha val="43137"/>
                    </a:srgbClr>
                  </a:outerShdw>
                </a:effectLst>
              </a:rPr>
              <a:t>Questions?</a:t>
            </a:r>
            <a:endParaRPr lang="en-US" sz="4400" dirty="0"/>
          </a:p>
        </p:txBody>
      </p:sp>
      <p:pic>
        <p:nvPicPr>
          <p:cNvPr id="6" name="Picture 5"/>
          <p:cNvPicPr>
            <a:picLocks noChangeAspect="1"/>
          </p:cNvPicPr>
          <p:nvPr/>
        </p:nvPicPr>
        <p:blipFill>
          <a:blip r:embed="rId2"/>
          <a:stretch>
            <a:fillRect/>
          </a:stretch>
        </p:blipFill>
        <p:spPr>
          <a:xfrm>
            <a:off x="2838099" y="3402418"/>
            <a:ext cx="3652663" cy="2422933"/>
          </a:xfrm>
          <a:prstGeom prst="rect">
            <a:avLst/>
          </a:prstGeom>
        </p:spPr>
      </p:pic>
      <p:sp>
        <p:nvSpPr>
          <p:cNvPr id="7" name="Rectangle 6"/>
          <p:cNvSpPr/>
          <p:nvPr/>
        </p:nvSpPr>
        <p:spPr>
          <a:xfrm>
            <a:off x="2362200" y="6157215"/>
            <a:ext cx="5029200" cy="253916"/>
          </a:xfrm>
          <a:prstGeom prst="rect">
            <a:avLst/>
          </a:prstGeom>
        </p:spPr>
        <p:txBody>
          <a:bodyPr wrap="square">
            <a:spAutoFit/>
          </a:bodyPr>
          <a:lstStyle/>
          <a:p>
            <a:r>
              <a:rPr lang="en-US" sz="1050"/>
              <a:t>https://</a:t>
            </a:r>
            <a:r>
              <a:rPr lang="en-US" sz="1050" err="1"/>
              <a:t>upload.wikimedia.org</a:t>
            </a:r>
            <a:r>
              <a:rPr lang="en-US" sz="1050"/>
              <a:t>/</a:t>
            </a:r>
            <a:r>
              <a:rPr lang="en-US" sz="1050" err="1"/>
              <a:t>wikipedia</a:t>
            </a:r>
            <a:r>
              <a:rPr lang="en-US" sz="1050"/>
              <a:t>/commons/7/7a/Crowd-Ideas-300x199.jpg</a:t>
            </a:r>
          </a:p>
        </p:txBody>
      </p:sp>
    </p:spTree>
    <p:extLst>
      <p:ext uri="{BB962C8B-B14F-4D97-AF65-F5344CB8AC3E}">
        <p14:creationId xmlns:p14="http://schemas.microsoft.com/office/powerpoint/2010/main" val="874808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9F4D"/>
                </a:solidFill>
              </a:rPr>
              <a:t>Introductions</a:t>
            </a:r>
          </a:p>
        </p:txBody>
      </p:sp>
      <p:sp>
        <p:nvSpPr>
          <p:cNvPr id="3" name="Content Placeholder 2"/>
          <p:cNvSpPr>
            <a:spLocks noGrp="1"/>
          </p:cNvSpPr>
          <p:nvPr>
            <p:ph idx="1"/>
          </p:nvPr>
        </p:nvSpPr>
        <p:spPr>
          <a:xfrm>
            <a:off x="559202" y="1605706"/>
            <a:ext cx="7886700" cy="2561180"/>
          </a:xfrm>
        </p:spPr>
        <p:txBody>
          <a:bodyPr/>
          <a:lstStyle/>
          <a:p>
            <a:pPr marL="514350" indent="-514350">
              <a:buClr>
                <a:srgbClr val="009F4D"/>
              </a:buClr>
              <a:buFont typeface="+mj-lt"/>
              <a:buAutoNum type="arabicPeriod"/>
            </a:pPr>
            <a:r>
              <a:rPr lang="en-US" sz="3200" dirty="0"/>
              <a:t>Introduce yourself to a colleague.</a:t>
            </a:r>
          </a:p>
          <a:p>
            <a:pPr marL="514350" indent="-514350">
              <a:buClr>
                <a:srgbClr val="009F4D"/>
              </a:buClr>
              <a:buFont typeface="+mj-lt"/>
              <a:buAutoNum type="arabicPeriod"/>
            </a:pPr>
            <a:r>
              <a:rPr lang="en-US" sz="3200" dirty="0"/>
              <a:t>What do you do?</a:t>
            </a:r>
          </a:p>
          <a:p>
            <a:pPr marL="514350" indent="-514350">
              <a:buClr>
                <a:srgbClr val="009F4D"/>
              </a:buClr>
              <a:buFont typeface="+mj-lt"/>
              <a:buAutoNum type="arabicPeriod"/>
            </a:pPr>
            <a:r>
              <a:rPr lang="en-US" sz="3200" dirty="0"/>
              <a:t>Why are you here, and what do you hope to learn?</a:t>
            </a:r>
          </a:p>
        </p:txBody>
      </p:sp>
      <p:pic>
        <p:nvPicPr>
          <p:cNvPr id="4" name="Picture 3"/>
          <p:cNvPicPr>
            <a:picLocks noChangeAspect="1"/>
          </p:cNvPicPr>
          <p:nvPr/>
        </p:nvPicPr>
        <p:blipFill>
          <a:blip r:embed="rId2"/>
          <a:stretch>
            <a:fillRect/>
          </a:stretch>
        </p:blipFill>
        <p:spPr>
          <a:xfrm>
            <a:off x="4085863" y="3287692"/>
            <a:ext cx="4965539" cy="3310360"/>
          </a:xfrm>
          <a:prstGeom prst="rect">
            <a:avLst/>
          </a:prstGeom>
        </p:spPr>
      </p:pic>
    </p:spTree>
    <p:extLst>
      <p:ext uri="{BB962C8B-B14F-4D97-AF65-F5344CB8AC3E}">
        <p14:creationId xmlns:p14="http://schemas.microsoft.com/office/powerpoint/2010/main" val="222855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51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219" y="1870330"/>
            <a:ext cx="4028486" cy="3922215"/>
          </a:xfrm>
        </p:spPr>
        <p:txBody>
          <a:bodyPr vert="horz" lIns="91440" tIns="45720" rIns="91440" bIns="45720" rtlCol="0" anchor="t">
            <a:normAutofit lnSpcReduction="10000"/>
          </a:bodyPr>
          <a:lstStyle/>
          <a:p>
            <a:r>
              <a:rPr lang="en-US" sz="3600" dirty="0"/>
              <a:t>37 institutions on 54 campuses</a:t>
            </a:r>
          </a:p>
          <a:p>
            <a:r>
              <a:rPr lang="en-US" sz="3600" dirty="0"/>
              <a:t>Nearly 400,000 students </a:t>
            </a:r>
          </a:p>
          <a:p>
            <a:r>
              <a:rPr lang="en-US" sz="3600" dirty="0"/>
              <a:t>Approximately 9,000 teaching faculty</a:t>
            </a:r>
            <a:endParaRPr lang="en-US" sz="3600" dirty="0">
              <a:cs typeface="Calibri"/>
            </a:endParaRPr>
          </a:p>
          <a:p>
            <a:endParaRPr lang="en-US" sz="3600" dirty="0"/>
          </a:p>
        </p:txBody>
      </p:sp>
      <p:sp>
        <p:nvSpPr>
          <p:cNvPr id="3" name="Text Placeholder 2"/>
          <p:cNvSpPr>
            <a:spLocks noGrp="1"/>
          </p:cNvSpPr>
          <p:nvPr>
            <p:ph type="body" idx="13"/>
          </p:nvPr>
        </p:nvSpPr>
        <p:spPr>
          <a:xfrm>
            <a:off x="314325" y="485275"/>
            <a:ext cx="4116274" cy="946483"/>
          </a:xfrm>
        </p:spPr>
        <p:txBody>
          <a:bodyPr>
            <a:noAutofit/>
          </a:bodyPr>
          <a:lstStyle/>
          <a:p>
            <a:r>
              <a:rPr lang="en-US" sz="3600" i="1" dirty="0">
                <a:solidFill>
                  <a:srgbClr val="00B050"/>
                </a:solidFill>
              </a:rPr>
              <a:t>Introduction</a:t>
            </a:r>
            <a:r>
              <a:rPr lang="en-US" sz="3600" dirty="0">
                <a:solidFill>
                  <a:srgbClr val="00B050"/>
                </a:solidFill>
              </a:rPr>
              <a:t>: Minnesota State</a:t>
            </a:r>
          </a:p>
        </p:txBody>
      </p:sp>
      <p:pic>
        <p:nvPicPr>
          <p:cNvPr id="5" name="Content Placeholder 7" descr="minnesota-state-campuses.png"/>
          <p:cNvPicPr>
            <a:picLocks noChangeAspect="1"/>
          </p:cNvPicPr>
          <p:nvPr/>
        </p:nvPicPr>
        <p:blipFill>
          <a:blip r:embed="rId3">
            <a:extLst>
              <a:ext uri="{28A0092B-C50C-407E-A947-70E740481C1C}">
                <a14:useLocalDpi xmlns:a14="http://schemas.microsoft.com/office/drawing/2010/main" val="0"/>
              </a:ext>
            </a:extLst>
          </a:blip>
          <a:srcRect l="-53886" r="-53886"/>
          <a:stretch>
            <a:fillRect/>
          </a:stretch>
        </p:blipFill>
        <p:spPr>
          <a:xfrm>
            <a:off x="1388962" y="2579"/>
            <a:ext cx="10201797" cy="6300425"/>
          </a:xfrm>
          <a:prstGeom prst="rect">
            <a:avLst/>
          </a:prstGeom>
        </p:spPr>
      </p:pic>
    </p:spTree>
    <p:extLst>
      <p:ext uri="{BB962C8B-B14F-4D97-AF65-F5344CB8AC3E}">
        <p14:creationId xmlns:p14="http://schemas.microsoft.com/office/powerpoint/2010/main" val="1531205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71588"/>
            <a:ext cx="8229601" cy="4529138"/>
          </a:xfrm>
        </p:spPr>
        <p:txBody>
          <a:bodyPr>
            <a:normAutofit fontScale="92500" lnSpcReduction="10000"/>
          </a:bodyPr>
          <a:lstStyle/>
          <a:p>
            <a:pPr marL="109728" indent="0">
              <a:buNone/>
            </a:pPr>
            <a:r>
              <a:rPr lang="en-US" sz="2800" i="1" dirty="0">
                <a:latin typeface="Times New Roman"/>
              </a:rPr>
              <a:t>Successful instructor professional development follows these steps:</a:t>
            </a:r>
          </a:p>
          <a:p>
            <a:pPr marL="624078" indent="-514350">
              <a:buFont typeface="+mj-lt"/>
              <a:buAutoNum type="arabicPeriod"/>
            </a:pPr>
            <a:r>
              <a:rPr lang="en-US" sz="2800" dirty="0">
                <a:latin typeface="Times New Roman"/>
              </a:rPr>
              <a:t>Teachers experience professional development.</a:t>
            </a:r>
          </a:p>
          <a:p>
            <a:pPr marL="624078" indent="-514350">
              <a:buFont typeface="+mj-lt"/>
              <a:buAutoNum type="arabicPeriod"/>
            </a:pPr>
            <a:r>
              <a:rPr lang="en-US" sz="2800" dirty="0">
                <a:latin typeface="Times New Roman"/>
              </a:rPr>
              <a:t>The professional development increases teachers’ knowledge and skills, changes their attitudes and beliefs, or both.</a:t>
            </a:r>
          </a:p>
          <a:p>
            <a:pPr marL="624078" indent="-514350">
              <a:buFont typeface="+mj-lt"/>
              <a:buAutoNum type="arabicPeriod"/>
            </a:pPr>
            <a:r>
              <a:rPr lang="en-US" sz="2800" dirty="0">
                <a:latin typeface="Times New Roman"/>
              </a:rPr>
              <a:t>Teachers use their new knowledge, skills, attitudes, and beliefs to improve the content of their instruction, their approach to pedagogy, or both.</a:t>
            </a:r>
          </a:p>
          <a:p>
            <a:pPr marL="624078" indent="-514350">
              <a:buFont typeface="+mj-lt"/>
              <a:buAutoNum type="arabicPeriod"/>
            </a:pPr>
            <a:r>
              <a:rPr lang="en-US" sz="2800" dirty="0">
                <a:latin typeface="Times New Roman"/>
              </a:rPr>
              <a:t>The instructional changes that the teachers introduce to the classroom boost their students’ learning.</a:t>
            </a:r>
            <a:endParaRPr lang="en-US" sz="2800" dirty="0"/>
          </a:p>
        </p:txBody>
      </p:sp>
      <p:sp>
        <p:nvSpPr>
          <p:cNvPr id="5" name="Text Placeholder 4"/>
          <p:cNvSpPr>
            <a:spLocks noGrp="1"/>
          </p:cNvSpPr>
          <p:nvPr>
            <p:ph type="body" idx="13"/>
          </p:nvPr>
        </p:nvSpPr>
        <p:spPr>
          <a:xfrm>
            <a:off x="208343" y="292896"/>
            <a:ext cx="8727311" cy="609599"/>
          </a:xfrm>
        </p:spPr>
        <p:txBody>
          <a:bodyPr>
            <a:noAutofit/>
          </a:bodyPr>
          <a:lstStyle/>
          <a:p>
            <a:r>
              <a:rPr lang="en-US" sz="3200" i="1" dirty="0">
                <a:solidFill>
                  <a:srgbClr val="009F4D"/>
                </a:solidFill>
              </a:rPr>
              <a:t>Introduction</a:t>
            </a:r>
            <a:r>
              <a:rPr lang="en-US" sz="3200" dirty="0">
                <a:solidFill>
                  <a:srgbClr val="009F4D"/>
                </a:solidFill>
              </a:rPr>
              <a:t>: instructional development</a:t>
            </a:r>
          </a:p>
        </p:txBody>
      </p:sp>
      <p:sp>
        <p:nvSpPr>
          <p:cNvPr id="6" name="Rectangle 5"/>
          <p:cNvSpPr/>
          <p:nvPr/>
        </p:nvSpPr>
        <p:spPr>
          <a:xfrm>
            <a:off x="157164" y="5929314"/>
            <a:ext cx="8001000" cy="276999"/>
          </a:xfrm>
          <a:prstGeom prst="rect">
            <a:avLst/>
          </a:prstGeom>
        </p:spPr>
        <p:txBody>
          <a:bodyPr wrap="square">
            <a:spAutoFit/>
          </a:bodyPr>
          <a:lstStyle/>
          <a:p>
            <a:r>
              <a:rPr lang="en-US" sz="1200" dirty="0">
                <a:hlinkClick r:id="rId3"/>
              </a:rPr>
              <a:t>http://www.gcisd-k12.org/cms/lib/TX01000829/Centricity/Domain/78/A_Primer_on_Effective_Professional_Development.pdf</a:t>
            </a:r>
            <a:endParaRPr lang="en-US" sz="1200" dirty="0"/>
          </a:p>
        </p:txBody>
      </p:sp>
    </p:spTree>
    <p:extLst>
      <p:ext uri="{BB962C8B-B14F-4D97-AF65-F5344CB8AC3E}">
        <p14:creationId xmlns:p14="http://schemas.microsoft.com/office/powerpoint/2010/main" val="1165426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57142" y="1385740"/>
            <a:ext cx="4098322" cy="4713401"/>
          </a:xfrm>
          <a:solidFill>
            <a:schemeClr val="accent4">
              <a:lumMod val="20000"/>
              <a:lumOff val="80000"/>
            </a:schemeClr>
          </a:solidFill>
        </p:spPr>
        <p:txBody>
          <a:bodyPr>
            <a:normAutofit/>
          </a:bodyPr>
          <a:lstStyle/>
          <a:p>
            <a:pPr marL="0" indent="0">
              <a:lnSpc>
                <a:spcPct val="120000"/>
              </a:lnSpc>
              <a:buNone/>
            </a:pPr>
            <a:r>
              <a:rPr lang="en-US" sz="2000" dirty="0">
                <a:solidFill>
                  <a:srgbClr val="002060"/>
                </a:solidFill>
              </a:rPr>
              <a:t>Open Educational Resources are teaching, learning, and research resources that reside in the public domain or have been released under an intellectual property license that permits their free use and repurposing by others. OER include full courses, course materials, modules, textbooks, streaming videos, tests, software, and any other tools, materials, or techniques used to support access to knowledge. </a:t>
            </a:r>
          </a:p>
          <a:p>
            <a:pPr marL="0" indent="0">
              <a:buNone/>
            </a:pPr>
            <a:r>
              <a:rPr lang="en-US" sz="844" i="1" u="sng" dirty="0">
                <a:hlinkClick r:id="rId3"/>
              </a:rPr>
              <a:t>https://www.hewlett.org/strategy/open-educational-resources/</a:t>
            </a:r>
            <a:endParaRPr lang="en-US" sz="844" dirty="0"/>
          </a:p>
        </p:txBody>
      </p:sp>
      <p:sp>
        <p:nvSpPr>
          <p:cNvPr id="3" name="Text Placeholder 2"/>
          <p:cNvSpPr>
            <a:spLocks noGrp="1"/>
          </p:cNvSpPr>
          <p:nvPr>
            <p:ph type="body" idx="13"/>
          </p:nvPr>
        </p:nvSpPr>
        <p:spPr>
          <a:xfrm>
            <a:off x="353847" y="307743"/>
            <a:ext cx="7607431" cy="946561"/>
          </a:xfrm>
        </p:spPr>
        <p:txBody>
          <a:bodyPr>
            <a:noAutofit/>
          </a:bodyPr>
          <a:lstStyle/>
          <a:p>
            <a:r>
              <a:rPr lang="en-US" sz="3600" i="1" dirty="0">
                <a:solidFill>
                  <a:srgbClr val="00B050"/>
                </a:solidFill>
              </a:rPr>
              <a:t>Introduction: </a:t>
            </a:r>
            <a:r>
              <a:rPr lang="en-US" sz="3600" dirty="0">
                <a:solidFill>
                  <a:srgbClr val="00B050"/>
                </a:solidFill>
              </a:rPr>
              <a:t>What are Open Educational Resources? </a:t>
            </a:r>
          </a:p>
        </p:txBody>
      </p:sp>
      <p:sp>
        <p:nvSpPr>
          <p:cNvPr id="5" name="Rectangle 4"/>
          <p:cNvSpPr/>
          <p:nvPr/>
        </p:nvSpPr>
        <p:spPr>
          <a:xfrm>
            <a:off x="1015455" y="6312830"/>
            <a:ext cx="2906565" cy="213585"/>
          </a:xfrm>
          <a:prstGeom prst="rect">
            <a:avLst/>
          </a:prstGeom>
        </p:spPr>
        <p:txBody>
          <a:bodyPr wrap="none">
            <a:spAutoFit/>
          </a:bodyPr>
          <a:lstStyle/>
          <a:p>
            <a:r>
              <a:rPr lang="en-US" sz="788" dirty="0">
                <a:solidFill>
                  <a:prstClr val="black"/>
                </a:solidFill>
                <a:latin typeface="Calibri"/>
              </a:rPr>
              <a:t>Giulia Forsythe: </a:t>
            </a:r>
            <a:r>
              <a:rPr lang="en-US" sz="788" dirty="0">
                <a:solidFill>
                  <a:prstClr val="black"/>
                </a:solidFill>
                <a:latin typeface="Calibri"/>
                <a:hlinkClick r:id="rId4"/>
              </a:rPr>
              <a:t>www.flickr.com/photos/gforsythe/38088290601/</a:t>
            </a:r>
            <a:r>
              <a:rPr lang="en-US" sz="788" dirty="0">
                <a:solidFill>
                  <a:prstClr val="black"/>
                </a:solidFill>
                <a:latin typeface="Calibri"/>
              </a:rPr>
              <a:t> </a:t>
            </a:r>
          </a:p>
        </p:txBody>
      </p:sp>
      <p:pic>
        <p:nvPicPr>
          <p:cNvPr id="7" name="Picture 6"/>
          <p:cNvPicPr>
            <a:picLocks noChangeAspect="1"/>
          </p:cNvPicPr>
          <p:nvPr/>
        </p:nvPicPr>
        <p:blipFill>
          <a:blip r:embed="rId5"/>
          <a:stretch>
            <a:fillRect/>
          </a:stretch>
        </p:blipFill>
        <p:spPr>
          <a:xfrm>
            <a:off x="353847" y="1966407"/>
            <a:ext cx="4503295" cy="3528018"/>
          </a:xfrm>
          <a:prstGeom prst="rect">
            <a:avLst/>
          </a:prstGeom>
        </p:spPr>
      </p:pic>
    </p:spTree>
    <p:extLst>
      <p:ext uri="{BB962C8B-B14F-4D97-AF65-F5344CB8AC3E}">
        <p14:creationId xmlns:p14="http://schemas.microsoft.com/office/powerpoint/2010/main" val="156429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0390" y="1458411"/>
            <a:ext cx="8316410" cy="3287210"/>
          </a:xfrm>
        </p:spPr>
        <p:txBody>
          <a:bodyPr>
            <a:normAutofit/>
          </a:bodyPr>
          <a:lstStyle/>
          <a:p>
            <a:r>
              <a:rPr lang="en-US" sz="3200" dirty="0"/>
              <a:t>Have you taught using OERs?</a:t>
            </a:r>
          </a:p>
          <a:p>
            <a:r>
              <a:rPr lang="en-US" sz="3200" dirty="0"/>
              <a:t>How much do you feel you know about OER?</a:t>
            </a:r>
          </a:p>
          <a:p>
            <a:r>
              <a:rPr lang="en-US" sz="3200" dirty="0"/>
              <a:t>How much do you know about Creative Commons licenses and copyright for open resources?</a:t>
            </a:r>
          </a:p>
        </p:txBody>
      </p:sp>
      <p:sp>
        <p:nvSpPr>
          <p:cNvPr id="3" name="Text Placeholder 2"/>
          <p:cNvSpPr>
            <a:spLocks noGrp="1"/>
          </p:cNvSpPr>
          <p:nvPr>
            <p:ph type="body" idx="13"/>
          </p:nvPr>
        </p:nvSpPr>
        <p:spPr>
          <a:xfrm>
            <a:off x="457200" y="533401"/>
            <a:ext cx="5816278" cy="609599"/>
          </a:xfrm>
        </p:spPr>
        <p:txBody>
          <a:bodyPr>
            <a:noAutofit/>
          </a:bodyPr>
          <a:lstStyle/>
          <a:p>
            <a:r>
              <a:rPr lang="en-US" sz="3200" i="1" dirty="0">
                <a:solidFill>
                  <a:srgbClr val="C00000"/>
                </a:solidFill>
              </a:rPr>
              <a:t>How about you?</a:t>
            </a:r>
          </a:p>
        </p:txBody>
      </p:sp>
      <p:pic>
        <p:nvPicPr>
          <p:cNvPr id="4" name="Picture 3"/>
          <p:cNvPicPr>
            <a:picLocks noChangeAspect="1"/>
          </p:cNvPicPr>
          <p:nvPr/>
        </p:nvPicPr>
        <p:blipFill>
          <a:blip r:embed="rId2"/>
          <a:stretch>
            <a:fillRect/>
          </a:stretch>
        </p:blipFill>
        <p:spPr>
          <a:xfrm>
            <a:off x="2095018" y="4313740"/>
            <a:ext cx="4699321" cy="2063911"/>
          </a:xfrm>
          <a:prstGeom prst="rect">
            <a:avLst/>
          </a:prstGeom>
        </p:spPr>
      </p:pic>
    </p:spTree>
    <p:extLst>
      <p:ext uri="{BB962C8B-B14F-4D97-AF65-F5344CB8AC3E}">
        <p14:creationId xmlns:p14="http://schemas.microsoft.com/office/powerpoint/2010/main" val="2035850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1"/>
            <a:ext cx="3657600" cy="4343400"/>
          </a:xfrm>
        </p:spPr>
        <p:txBody>
          <a:bodyPr>
            <a:normAutofit/>
          </a:bodyPr>
          <a:lstStyle/>
          <a:p>
            <a:r>
              <a:rPr lang="en-US" sz="3200" dirty="0"/>
              <a:t>Affordability </a:t>
            </a:r>
          </a:p>
          <a:p>
            <a:pPr lvl="1"/>
            <a:r>
              <a:rPr lang="en-US" sz="3200" dirty="0"/>
              <a:t>students</a:t>
            </a:r>
          </a:p>
          <a:p>
            <a:pPr lvl="1"/>
            <a:r>
              <a:rPr lang="en-US" sz="3200" dirty="0"/>
              <a:t>faculty</a:t>
            </a:r>
          </a:p>
          <a:p>
            <a:pPr lvl="1"/>
            <a:r>
              <a:rPr lang="en-US" sz="3200" dirty="0"/>
              <a:t>institutions</a:t>
            </a:r>
          </a:p>
          <a:p>
            <a:pPr lvl="1"/>
            <a:r>
              <a:rPr lang="en-US" sz="3200" dirty="0"/>
              <a:t>system </a:t>
            </a:r>
          </a:p>
          <a:p>
            <a:pPr lvl="1"/>
            <a:r>
              <a:rPr lang="en-US" sz="3200" dirty="0"/>
              <a:t>legislators</a:t>
            </a:r>
          </a:p>
        </p:txBody>
      </p:sp>
      <p:sp>
        <p:nvSpPr>
          <p:cNvPr id="5" name="Text Placeholder 4"/>
          <p:cNvSpPr>
            <a:spLocks noGrp="1"/>
          </p:cNvSpPr>
          <p:nvPr>
            <p:ph type="body" idx="13"/>
          </p:nvPr>
        </p:nvSpPr>
        <p:spPr/>
        <p:txBody>
          <a:bodyPr>
            <a:noAutofit/>
          </a:bodyPr>
          <a:lstStyle/>
          <a:p>
            <a:r>
              <a:rPr lang="en-US" sz="4400" i="1" dirty="0">
                <a:solidFill>
                  <a:srgbClr val="00B050"/>
                </a:solidFill>
              </a:rPr>
              <a:t>Why OER?</a:t>
            </a:r>
          </a:p>
        </p:txBody>
      </p:sp>
      <p:sp>
        <p:nvSpPr>
          <p:cNvPr id="7" name="TextBox 6"/>
          <p:cNvSpPr txBox="1"/>
          <p:nvPr/>
        </p:nvSpPr>
        <p:spPr>
          <a:xfrm>
            <a:off x="3819069" y="4021229"/>
            <a:ext cx="4901609" cy="2062103"/>
          </a:xfrm>
          <a:prstGeom prst="rect">
            <a:avLst/>
          </a:prstGeom>
          <a:noFill/>
        </p:spPr>
        <p:txBody>
          <a:bodyPr wrap="square" rtlCol="0">
            <a:spAutoFit/>
          </a:bodyPr>
          <a:lstStyle/>
          <a:p>
            <a:pPr marL="457200" indent="-457200">
              <a:buClr>
                <a:srgbClr val="009F4D"/>
              </a:buClr>
              <a:buFont typeface="Arial" charset="0"/>
              <a:buChar char="•"/>
            </a:pPr>
            <a:r>
              <a:rPr lang="en-US" sz="3200" dirty="0"/>
              <a:t>Options and academic freedom </a:t>
            </a:r>
          </a:p>
          <a:p>
            <a:pPr marL="457200" indent="-457200">
              <a:buClr>
                <a:srgbClr val="009F4D"/>
              </a:buClr>
              <a:buFont typeface="Arial" charset="0"/>
              <a:buChar char="•"/>
            </a:pPr>
            <a:r>
              <a:rPr lang="en-US" sz="3200" dirty="0"/>
              <a:t>Increasing access and relevancy of content</a:t>
            </a:r>
          </a:p>
        </p:txBody>
      </p:sp>
      <p:pic>
        <p:nvPicPr>
          <p:cNvPr id="8" name="Picture 7"/>
          <p:cNvPicPr>
            <a:picLocks noChangeAspect="1"/>
          </p:cNvPicPr>
          <p:nvPr/>
        </p:nvPicPr>
        <p:blipFill>
          <a:blip r:embed="rId3"/>
          <a:stretch>
            <a:fillRect/>
          </a:stretch>
        </p:blipFill>
        <p:spPr>
          <a:xfrm>
            <a:off x="4114800" y="389049"/>
            <a:ext cx="4310149" cy="2422304"/>
          </a:xfrm>
          <a:prstGeom prst="rect">
            <a:avLst/>
          </a:prstGeom>
        </p:spPr>
      </p:pic>
      <p:sp>
        <p:nvSpPr>
          <p:cNvPr id="9" name="Rectangle 8"/>
          <p:cNvSpPr/>
          <p:nvPr/>
        </p:nvSpPr>
        <p:spPr>
          <a:xfrm>
            <a:off x="4114800" y="2955705"/>
            <a:ext cx="4572000" cy="646331"/>
          </a:xfrm>
          <a:prstGeom prst="rect">
            <a:avLst/>
          </a:prstGeom>
        </p:spPr>
        <p:txBody>
          <a:bodyPr>
            <a:spAutoFit/>
          </a:bodyPr>
          <a:lstStyle/>
          <a:p>
            <a:r>
              <a:rPr lang="en-US" dirty="0">
                <a:hlinkClick r:id="rId4"/>
              </a:rPr>
              <a:t>https://farm8.static.flickr.com/7172/6555466069_3246e8b54e.jpg</a:t>
            </a:r>
            <a:r>
              <a:rPr lang="en-US" dirty="0"/>
              <a:t> </a:t>
            </a:r>
          </a:p>
        </p:txBody>
      </p:sp>
    </p:spTree>
    <p:extLst>
      <p:ext uri="{BB962C8B-B14F-4D97-AF65-F5344CB8AC3E}">
        <p14:creationId xmlns:p14="http://schemas.microsoft.com/office/powerpoint/2010/main" val="151614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71332" y="222813"/>
            <a:ext cx="7836060" cy="5877045"/>
          </a:xfrm>
          <a:prstGeom prst="rect">
            <a:avLst/>
          </a:prstGeom>
        </p:spPr>
      </p:pic>
      <p:sp>
        <p:nvSpPr>
          <p:cNvPr id="5" name="Rectangle 4"/>
          <p:cNvSpPr/>
          <p:nvPr/>
        </p:nvSpPr>
        <p:spPr>
          <a:xfrm>
            <a:off x="520862" y="5617541"/>
            <a:ext cx="7870784" cy="338554"/>
          </a:xfrm>
          <a:prstGeom prst="rect">
            <a:avLst/>
          </a:prstGeom>
        </p:spPr>
        <p:txBody>
          <a:bodyPr wrap="square">
            <a:spAutoFit/>
          </a:bodyPr>
          <a:lstStyle/>
          <a:p>
            <a:pPr algn="ctr"/>
            <a:r>
              <a:rPr lang="en-US" sz="1600" dirty="0">
                <a:hlinkClick r:id="rId3"/>
              </a:rPr>
              <a:t>https://s3.amazonaws.com/libapps/customers/1594/images/5Rs-Graphic400.jpg</a:t>
            </a:r>
            <a:r>
              <a:rPr lang="en-US" sz="1600" dirty="0"/>
              <a:t> </a:t>
            </a:r>
          </a:p>
        </p:txBody>
      </p:sp>
    </p:spTree>
    <p:extLst>
      <p:ext uri="{BB962C8B-B14F-4D97-AF65-F5344CB8AC3E}">
        <p14:creationId xmlns:p14="http://schemas.microsoft.com/office/powerpoint/2010/main" val="768238271"/>
      </p:ext>
    </p:extLst>
  </p:cSld>
  <p:clrMapOvr>
    <a:masterClrMapping/>
  </p:clrMapOvr>
</p:sld>
</file>

<file path=ppt/theme/theme1.xml><?xml version="1.0" encoding="utf-8"?>
<a:theme xmlns:a="http://schemas.openxmlformats.org/drawingml/2006/main" name="Office Theme">
  <a:themeElements>
    <a:clrScheme name="Minnesota State Brand Colors">
      <a:dk1>
        <a:sysClr val="windowText" lastClr="000000"/>
      </a:dk1>
      <a:lt1>
        <a:sysClr val="window" lastClr="FFFFFF"/>
      </a:lt1>
      <a:dk2>
        <a:srgbClr val="0C2340"/>
      </a:dk2>
      <a:lt2>
        <a:srgbClr val="009F4D"/>
      </a:lt2>
      <a:accent1>
        <a:srgbClr val="ACA39A"/>
      </a:accent1>
      <a:accent2>
        <a:srgbClr val="009CDE"/>
      </a:accent2>
      <a:accent3>
        <a:srgbClr val="582C83"/>
      </a:accent3>
      <a:accent4>
        <a:srgbClr val="CE0058"/>
      </a:accent4>
      <a:accent5>
        <a:srgbClr val="FF671F"/>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PPT-template-reg-150th" id="{E43513C8-F166-364A-8679-50EE2F3E97E9}" vid="{2C917A2B-975A-9748-B420-22800C2546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B4506ED5A2AD45B75EA0E92C2D25E4" ma:contentTypeVersion="7" ma:contentTypeDescription="Create a new document." ma:contentTypeScope="" ma:versionID="4d9d4f3ce91ca7bef1114022a38cbf86">
  <xsd:schema xmlns:xsd="http://www.w3.org/2001/XMLSchema" xmlns:xs="http://www.w3.org/2001/XMLSchema" xmlns:p="http://schemas.microsoft.com/office/2006/metadata/properties" xmlns:ns2="aaf6a1bc-3fe9-44be-988f-14b33afd94c8" xmlns:ns3="8bc73e1b-058a-4f03-bdf0-5ab642900062" targetNamespace="http://schemas.microsoft.com/office/2006/metadata/properties" ma:root="true" ma:fieldsID="2baa6e44b97d1a9e3e8b70bcfb43fea4" ns2:_="" ns3:_="">
    <xsd:import namespace="aaf6a1bc-3fe9-44be-988f-14b33afd94c8"/>
    <xsd:import namespace="8bc73e1b-058a-4f03-bdf0-5ab64290006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f6a1bc-3fe9-44be-988f-14b33afd94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c73e1b-058a-4f03-bdf0-5ab64290006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C4C3B1-4C0E-430F-9610-10C5D02B9C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f6a1bc-3fe9-44be-988f-14b33afd94c8"/>
    <ds:schemaRef ds:uri="8bc73e1b-058a-4f03-bdf0-5ab6429000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5EB76A-E746-4096-B0CF-7207466894E3}">
  <ds:schemaRefs>
    <ds:schemaRef ds:uri="http://purl.org/dc/elements/1.1/"/>
    <ds:schemaRef ds:uri="aaf6a1bc-3fe9-44be-988f-14b33afd94c8"/>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8bc73e1b-058a-4f03-bdf0-5ab642900062"/>
  </ds:schemaRefs>
</ds:datastoreItem>
</file>

<file path=customXml/itemProps3.xml><?xml version="1.0" encoding="utf-8"?>
<ds:datastoreItem xmlns:ds="http://schemas.openxmlformats.org/officeDocument/2006/customXml" ds:itemID="{C9AFB828-D214-47AD-9D05-9DF940C5D2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2985</TotalTime>
  <Words>1375</Words>
  <Application>Microsoft Macintosh PowerPoint</Application>
  <PresentationFormat>On-screen Show (4:3)</PresentationFormat>
  <Paragraphs>241</Paragraphs>
  <Slides>30</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 Unicode MS</vt:lpstr>
      <vt:lpstr>Calibri</vt:lpstr>
      <vt:lpstr>Calibri Light</vt:lpstr>
      <vt:lpstr>Courier New</vt:lpstr>
      <vt:lpstr>Helvetica Neue Light</vt:lpstr>
      <vt:lpstr>Times New Roman</vt:lpstr>
      <vt:lpstr>Arial</vt:lpstr>
      <vt:lpstr>Office Theme</vt:lpstr>
      <vt:lpstr>Custom Design</vt:lpstr>
      <vt:lpstr>1_Office Theme</vt:lpstr>
      <vt:lpstr>PowerPoint Presentation</vt:lpstr>
      <vt:lpstr>PowerPoint Presentation</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Circle Process</vt:lpstr>
      <vt:lpstr>PowerPoint Presentation</vt:lpstr>
      <vt:lpstr>Brightspace (D2L) Faculty Support Course Room </vt:lpstr>
      <vt:lpstr>PowerPoint Presentation</vt:lpstr>
      <vt:lpstr>Your turn…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Johnson</dc:creator>
  <cp:lastModifiedBy>Johnson, Kimberly A</cp:lastModifiedBy>
  <cp:revision>134</cp:revision>
  <cp:lastPrinted>2018-06-06T16:44:36Z</cp:lastPrinted>
  <dcterms:modified xsi:type="dcterms:W3CDTF">2018-08-02T00:55:56Z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0x0101004CB4506ED5A2AD45B75EA0E92C2D25E4</vt:lpwstr>
  </property>
  <property fmtid="{D5CDD505-2E9C-101B-9397-08002B2CF9AE}" pid="3" name="TaxKeyword">
    <vt:lpwstr>67;#PowerPoint|8526fdb4-14d3-45d5-9d09-ebe59be18d4c;#68;#PPT|6982259d-30ba-495d-85b8-f0d81f6302e9;#56;#template|2dba89cb-59c5-4932-a416-697a26f52e23</vt:lpwstr>
  </property>
  <property fmtid="{D5CDD505-2E9C-101B-9397-08002B2CF9AE}" pid="4" name="Division">
    <vt:lpwstr>31;#Advancement|745ef7fb-5faf-43ab-9d10-bd5c4f9e8cdb</vt:lpwstr>
  </property>
  <property fmtid="{D5CDD505-2E9C-101B-9397-08002B2CF9AE}" pid="5" name="Unit">
    <vt:lpwstr>32;#Communications|0a99a938-d241-4a22-a76f-6f66dee448ac</vt:lpwstr>
  </property>
</Properties>
</file>