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5"/>
  </p:notesMasterIdLst>
  <p:sldIdLst>
    <p:sldId id="257" r:id="rId2"/>
    <p:sldId id="283" r:id="rId3"/>
    <p:sldId id="284" r:id="rId4"/>
    <p:sldId id="285" r:id="rId5"/>
    <p:sldId id="288" r:id="rId6"/>
    <p:sldId id="292" r:id="rId7"/>
    <p:sldId id="289" r:id="rId8"/>
    <p:sldId id="290" r:id="rId9"/>
    <p:sldId id="293" r:id="rId10"/>
    <p:sldId id="294" r:id="rId11"/>
    <p:sldId id="295" r:id="rId12"/>
    <p:sldId id="291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63" r:id="rId21"/>
    <p:sldId id="260" r:id="rId22"/>
    <p:sldId id="306" r:id="rId23"/>
    <p:sldId id="270" r:id="rId24"/>
    <p:sldId id="307" r:id="rId25"/>
    <p:sldId id="308" r:id="rId26"/>
    <p:sldId id="310" r:id="rId27"/>
    <p:sldId id="280" r:id="rId28"/>
    <p:sldId id="276" r:id="rId29"/>
    <p:sldId id="277" r:id="rId30"/>
    <p:sldId id="267" r:id="rId31"/>
    <p:sldId id="311" r:id="rId32"/>
    <p:sldId id="282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B85"/>
    <a:srgbClr val="9E2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/>
    <p:restoredTop sz="75000" autoAdjust="0"/>
  </p:normalViewPr>
  <p:slideViewPr>
    <p:cSldViewPr snapToGrid="0" snapToObjects="1">
      <p:cViewPr varScale="1">
        <p:scale>
          <a:sx n="55" d="100"/>
          <a:sy n="55" d="100"/>
        </p:scale>
        <p:origin x="18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ck, Glori L." userId="0bcc1350-1df9-444f-b4aa-4b970ffc0627" providerId="ADAL" clId="{73D16429-3CF8-487E-BC79-DCF4AB1BE0EB}"/>
    <pc:docChg chg="undo custSel addSld delSld modSld">
      <pc:chgData name="Hinck, Glori L." userId="0bcc1350-1df9-444f-b4aa-4b970ffc0627" providerId="ADAL" clId="{73D16429-3CF8-487E-BC79-DCF4AB1BE0EB}" dt="2018-07-28T17:43:47.634" v="308" actId="14100"/>
      <pc:docMkLst>
        <pc:docMk/>
      </pc:docMkLst>
      <pc:sldChg chg="modSp">
        <pc:chgData name="Hinck, Glori L." userId="0bcc1350-1df9-444f-b4aa-4b970ffc0627" providerId="ADAL" clId="{73D16429-3CF8-487E-BC79-DCF4AB1BE0EB}" dt="2018-07-28T17:41:20.228" v="280" actId="208"/>
        <pc:sldMkLst>
          <pc:docMk/>
          <pc:sldMk cId="1558233247" sldId="260"/>
        </pc:sldMkLst>
        <pc:picChg chg="mod">
          <ac:chgData name="Hinck, Glori L." userId="0bcc1350-1df9-444f-b4aa-4b970ffc0627" providerId="ADAL" clId="{73D16429-3CF8-487E-BC79-DCF4AB1BE0EB}" dt="2018-07-28T17:41:20.228" v="280" actId="208"/>
          <ac:picMkLst>
            <pc:docMk/>
            <pc:sldMk cId="1558233247" sldId="260"/>
            <ac:picMk id="3" creationId="{00000000-0000-0000-0000-000000000000}"/>
          </ac:picMkLst>
        </pc:picChg>
        <pc:picChg chg="mod">
          <ac:chgData name="Hinck, Glori L." userId="0bcc1350-1df9-444f-b4aa-4b970ffc0627" providerId="ADAL" clId="{73D16429-3CF8-487E-BC79-DCF4AB1BE0EB}" dt="2018-07-28T17:41:16.839" v="279" actId="208"/>
          <ac:picMkLst>
            <pc:docMk/>
            <pc:sldMk cId="1558233247" sldId="260"/>
            <ac:picMk id="4" creationId="{00000000-0000-0000-0000-000000000000}"/>
          </ac:picMkLst>
        </pc:picChg>
      </pc:sldChg>
      <pc:sldChg chg="addSp delSp modSp setBg">
        <pc:chgData name="Hinck, Glori L." userId="0bcc1350-1df9-444f-b4aa-4b970ffc0627" providerId="ADAL" clId="{73D16429-3CF8-487E-BC79-DCF4AB1BE0EB}" dt="2018-07-28T17:40:05.245" v="244"/>
        <pc:sldMkLst>
          <pc:docMk/>
          <pc:sldMk cId="2753844196" sldId="263"/>
        </pc:sldMkLst>
        <pc:spChg chg="del">
          <ac:chgData name="Hinck, Glori L." userId="0bcc1350-1df9-444f-b4aa-4b970ffc0627" providerId="ADAL" clId="{73D16429-3CF8-487E-BC79-DCF4AB1BE0EB}" dt="2018-07-28T17:33:54.003" v="231" actId="478"/>
          <ac:spMkLst>
            <pc:docMk/>
            <pc:sldMk cId="2753844196" sldId="263"/>
            <ac:spMk id="2" creationId="{FABABF37-34F8-D143-9F85-B9B902383F99}"/>
          </ac:spMkLst>
        </pc:spChg>
        <pc:spChg chg="del">
          <ac:chgData name="Hinck, Glori L." userId="0bcc1350-1df9-444f-b4aa-4b970ffc0627" providerId="ADAL" clId="{73D16429-3CF8-487E-BC79-DCF4AB1BE0EB}" dt="2018-07-28T17:33:59.713" v="233" actId="478"/>
          <ac:spMkLst>
            <pc:docMk/>
            <pc:sldMk cId="2753844196" sldId="263"/>
            <ac:spMk id="3" creationId="{C22361A6-7F97-B742-9F80-27EE12FE834E}"/>
          </ac:spMkLst>
        </pc:spChg>
        <pc:spChg chg="add del mod">
          <ac:chgData name="Hinck, Glori L." userId="0bcc1350-1df9-444f-b4aa-4b970ffc0627" providerId="ADAL" clId="{73D16429-3CF8-487E-BC79-DCF4AB1BE0EB}" dt="2018-07-28T17:33:55.905" v="232" actId="478"/>
          <ac:spMkLst>
            <pc:docMk/>
            <pc:sldMk cId="2753844196" sldId="263"/>
            <ac:spMk id="5" creationId="{A4F832E4-8373-4E32-8F56-28C67CF30570}"/>
          </ac:spMkLst>
        </pc:spChg>
        <pc:spChg chg="add del mod">
          <ac:chgData name="Hinck, Glori L." userId="0bcc1350-1df9-444f-b4aa-4b970ffc0627" providerId="ADAL" clId="{73D16429-3CF8-487E-BC79-DCF4AB1BE0EB}" dt="2018-07-28T17:34:03.086" v="234" actId="478"/>
          <ac:spMkLst>
            <pc:docMk/>
            <pc:sldMk cId="2753844196" sldId="263"/>
            <ac:spMk id="7" creationId="{08101331-8912-4468-B1CE-2B2278174673}"/>
          </ac:spMkLst>
        </pc:spChg>
        <pc:picChg chg="add mod">
          <ac:chgData name="Hinck, Glori L." userId="0bcc1350-1df9-444f-b4aa-4b970ffc0627" providerId="ADAL" clId="{73D16429-3CF8-487E-BC79-DCF4AB1BE0EB}" dt="2018-07-28T17:40:05.245" v="244"/>
          <ac:picMkLst>
            <pc:docMk/>
            <pc:sldMk cId="2753844196" sldId="263"/>
            <ac:picMk id="8" creationId="{11B3544B-D468-4992-83D5-426956544D97}"/>
          </ac:picMkLst>
        </pc:picChg>
        <pc:picChg chg="add mod modCrop">
          <ac:chgData name="Hinck, Glori L." userId="0bcc1350-1df9-444f-b4aa-4b970ffc0627" providerId="ADAL" clId="{73D16429-3CF8-487E-BC79-DCF4AB1BE0EB}" dt="2018-07-28T17:39:14.426" v="242" actId="732"/>
          <ac:picMkLst>
            <pc:docMk/>
            <pc:sldMk cId="2753844196" sldId="263"/>
            <ac:picMk id="9" creationId="{5EC59CED-00D6-4AB6-8210-AFA9029DE38F}"/>
          </ac:picMkLst>
        </pc:picChg>
      </pc:sldChg>
      <pc:sldChg chg="del">
        <pc:chgData name="Hinck, Glori L." userId="0bcc1350-1df9-444f-b4aa-4b970ffc0627" providerId="ADAL" clId="{73D16429-3CF8-487E-BC79-DCF4AB1BE0EB}" dt="2018-07-28T17:40:32.944" v="246" actId="2696"/>
        <pc:sldMkLst>
          <pc:docMk/>
          <pc:sldMk cId="2979362082" sldId="264"/>
        </pc:sldMkLst>
      </pc:sldChg>
      <pc:sldChg chg="addSp delSp modSp">
        <pc:chgData name="Hinck, Glori L." userId="0bcc1350-1df9-444f-b4aa-4b970ffc0627" providerId="ADAL" clId="{73D16429-3CF8-487E-BC79-DCF4AB1BE0EB}" dt="2018-07-28T17:43:47.634" v="308" actId="14100"/>
        <pc:sldMkLst>
          <pc:docMk/>
          <pc:sldMk cId="706632075" sldId="270"/>
        </pc:sldMkLst>
        <pc:spChg chg="del">
          <ac:chgData name="Hinck, Glori L." userId="0bcc1350-1df9-444f-b4aa-4b970ffc0627" providerId="ADAL" clId="{73D16429-3CF8-487E-BC79-DCF4AB1BE0EB}" dt="2018-07-28T17:41:32.408" v="281" actId="478"/>
          <ac:spMkLst>
            <pc:docMk/>
            <pc:sldMk cId="706632075" sldId="270"/>
            <ac:spMk id="3" creationId="{00000000-0000-0000-0000-000000000000}"/>
          </ac:spMkLst>
        </pc:spChg>
        <pc:spChg chg="add mod">
          <ac:chgData name="Hinck, Glori L." userId="0bcc1350-1df9-444f-b4aa-4b970ffc0627" providerId="ADAL" clId="{73D16429-3CF8-487E-BC79-DCF4AB1BE0EB}" dt="2018-07-28T17:43:03.400" v="297" actId="207"/>
          <ac:spMkLst>
            <pc:docMk/>
            <pc:sldMk cId="706632075" sldId="270"/>
            <ac:spMk id="6" creationId="{CDCD4F8F-1168-48D6-9C71-B46CF1501E16}"/>
          </ac:spMkLst>
        </pc:spChg>
        <pc:spChg chg="add mod">
          <ac:chgData name="Hinck, Glori L." userId="0bcc1350-1df9-444f-b4aa-4b970ffc0627" providerId="ADAL" clId="{73D16429-3CF8-487E-BC79-DCF4AB1BE0EB}" dt="2018-07-28T17:43:22.158" v="303" actId="1076"/>
          <ac:spMkLst>
            <pc:docMk/>
            <pc:sldMk cId="706632075" sldId="270"/>
            <ac:spMk id="7" creationId="{7D0EAE05-FEC9-4F69-A2B4-DF60F495B37C}"/>
          </ac:spMkLst>
        </pc:spChg>
        <pc:spChg chg="add mod">
          <ac:chgData name="Hinck, Glori L." userId="0bcc1350-1df9-444f-b4aa-4b970ffc0627" providerId="ADAL" clId="{73D16429-3CF8-487E-BC79-DCF4AB1BE0EB}" dt="2018-07-28T17:43:37.663" v="306" actId="14100"/>
          <ac:spMkLst>
            <pc:docMk/>
            <pc:sldMk cId="706632075" sldId="270"/>
            <ac:spMk id="8" creationId="{F757A018-73F4-4311-8E48-3F610E3272C8}"/>
          </ac:spMkLst>
        </pc:spChg>
        <pc:picChg chg="add mod">
          <ac:chgData name="Hinck, Glori L." userId="0bcc1350-1df9-444f-b4aa-4b970ffc0627" providerId="ADAL" clId="{73D16429-3CF8-487E-BC79-DCF4AB1BE0EB}" dt="2018-07-28T17:43:47.634" v="308" actId="14100"/>
          <ac:picMkLst>
            <pc:docMk/>
            <pc:sldMk cId="706632075" sldId="270"/>
            <ac:picMk id="4" creationId="{FA366832-5F7A-40AE-9637-84EC7980C245}"/>
          </ac:picMkLst>
        </pc:picChg>
        <pc:picChg chg="add mod">
          <ac:chgData name="Hinck, Glori L." userId="0bcc1350-1df9-444f-b4aa-4b970ffc0627" providerId="ADAL" clId="{73D16429-3CF8-487E-BC79-DCF4AB1BE0EB}" dt="2018-07-28T17:42:39.558" v="295" actId="14100"/>
          <ac:picMkLst>
            <pc:docMk/>
            <pc:sldMk cId="706632075" sldId="270"/>
            <ac:picMk id="5" creationId="{9772B67A-22C6-4BF2-9867-4CAC35DBCBD5}"/>
          </ac:picMkLst>
        </pc:picChg>
      </pc:sldChg>
      <pc:sldChg chg="del">
        <pc:chgData name="Hinck, Glori L." userId="0bcc1350-1df9-444f-b4aa-4b970ffc0627" providerId="ADAL" clId="{73D16429-3CF8-487E-BC79-DCF4AB1BE0EB}" dt="2018-07-28T17:40:17.973" v="245" actId="2696"/>
        <pc:sldMkLst>
          <pc:docMk/>
          <pc:sldMk cId="2515440706" sldId="271"/>
        </pc:sldMkLst>
      </pc:sldChg>
      <pc:sldChg chg="del">
        <pc:chgData name="Hinck, Glori L." userId="0bcc1350-1df9-444f-b4aa-4b970ffc0627" providerId="ADAL" clId="{73D16429-3CF8-487E-BC79-DCF4AB1BE0EB}" dt="2018-07-28T17:41:03.066" v="278" actId="2696"/>
        <pc:sldMkLst>
          <pc:docMk/>
          <pc:sldMk cId="156646132" sldId="272"/>
        </pc:sldMkLst>
      </pc:sldChg>
      <pc:sldChg chg="delSp modSp del">
        <pc:chgData name="Hinck, Glori L." userId="0bcc1350-1df9-444f-b4aa-4b970ffc0627" providerId="ADAL" clId="{73D16429-3CF8-487E-BC79-DCF4AB1BE0EB}" dt="2018-07-28T17:42:26.116" v="294" actId="2696"/>
        <pc:sldMkLst>
          <pc:docMk/>
          <pc:sldMk cId="2251309715" sldId="278"/>
        </pc:sldMkLst>
        <pc:picChg chg="del mod">
          <ac:chgData name="Hinck, Glori L." userId="0bcc1350-1df9-444f-b4aa-4b970ffc0627" providerId="ADAL" clId="{73D16429-3CF8-487E-BC79-DCF4AB1BE0EB}" dt="2018-07-28T17:41:54.884" v="284"/>
          <ac:picMkLst>
            <pc:docMk/>
            <pc:sldMk cId="2251309715" sldId="278"/>
            <ac:picMk id="4" creationId="{00000000-0000-0000-0000-000000000000}"/>
          </ac:picMkLst>
        </pc:picChg>
        <pc:picChg chg="mod">
          <ac:chgData name="Hinck, Glori L." userId="0bcc1350-1df9-444f-b4aa-4b970ffc0627" providerId="ADAL" clId="{73D16429-3CF8-487E-BC79-DCF4AB1BE0EB}" dt="2018-07-28T17:41:45.765" v="283" actId="208"/>
          <ac:picMkLst>
            <pc:docMk/>
            <pc:sldMk cId="2251309715" sldId="278"/>
            <ac:picMk id="5" creationId="{00000000-0000-0000-0000-000000000000}"/>
          </ac:picMkLst>
        </pc:picChg>
      </pc:sldChg>
      <pc:sldChg chg="modSp">
        <pc:chgData name="Hinck, Glori L." userId="0bcc1350-1df9-444f-b4aa-4b970ffc0627" providerId="ADAL" clId="{73D16429-3CF8-487E-BC79-DCF4AB1BE0EB}" dt="2018-07-28T15:58:25.001" v="119" actId="20577"/>
        <pc:sldMkLst>
          <pc:docMk/>
          <pc:sldMk cId="1040483160" sldId="283"/>
        </pc:sldMkLst>
        <pc:spChg chg="mod">
          <ac:chgData name="Hinck, Glori L." userId="0bcc1350-1df9-444f-b4aa-4b970ffc0627" providerId="ADAL" clId="{73D16429-3CF8-487E-BC79-DCF4AB1BE0EB}" dt="2018-07-28T15:58:25.001" v="119" actId="20577"/>
          <ac:spMkLst>
            <pc:docMk/>
            <pc:sldMk cId="1040483160" sldId="283"/>
            <ac:spMk id="2" creationId="{00000000-0000-0000-0000-000000000000}"/>
          </ac:spMkLst>
        </pc:spChg>
      </pc:sldChg>
      <pc:sldChg chg="del">
        <pc:chgData name="Hinck, Glori L." userId="0bcc1350-1df9-444f-b4aa-4b970ffc0627" providerId="ADAL" clId="{73D16429-3CF8-487E-BC79-DCF4AB1BE0EB}" dt="2018-07-28T15:59:31.539" v="122" actId="2696"/>
        <pc:sldMkLst>
          <pc:docMk/>
          <pc:sldMk cId="483968952" sldId="296"/>
        </pc:sldMkLst>
      </pc:sldChg>
      <pc:sldChg chg="del">
        <pc:chgData name="Hinck, Glori L." userId="0bcc1350-1df9-444f-b4aa-4b970ffc0627" providerId="ADAL" clId="{73D16429-3CF8-487E-BC79-DCF4AB1BE0EB}" dt="2018-07-28T15:59:30.621" v="121" actId="2696"/>
        <pc:sldMkLst>
          <pc:docMk/>
          <pc:sldMk cId="3472259790" sldId="297"/>
        </pc:sldMkLst>
      </pc:sldChg>
      <pc:sldChg chg="del">
        <pc:chgData name="Hinck, Glori L." userId="0bcc1350-1df9-444f-b4aa-4b970ffc0627" providerId="ADAL" clId="{73D16429-3CF8-487E-BC79-DCF4AB1BE0EB}" dt="2018-07-28T15:59:29.656" v="120" actId="2696"/>
        <pc:sldMkLst>
          <pc:docMk/>
          <pc:sldMk cId="884303189" sldId="298"/>
        </pc:sldMkLst>
      </pc:sldChg>
      <pc:sldChg chg="modSp add">
        <pc:chgData name="Hinck, Glori L." userId="0bcc1350-1df9-444f-b4aa-4b970ffc0627" providerId="ADAL" clId="{73D16429-3CF8-487E-BC79-DCF4AB1BE0EB}" dt="2018-07-28T17:40:52.789" v="277" actId="20577"/>
        <pc:sldMkLst>
          <pc:docMk/>
          <pc:sldMk cId="888392898" sldId="305"/>
        </pc:sldMkLst>
        <pc:spChg chg="mod">
          <ac:chgData name="Hinck, Glori L." userId="0bcc1350-1df9-444f-b4aa-4b970ffc0627" providerId="ADAL" clId="{73D16429-3CF8-487E-BC79-DCF4AB1BE0EB}" dt="2018-07-28T17:40:52.789" v="277" actId="20577"/>
          <ac:spMkLst>
            <pc:docMk/>
            <pc:sldMk cId="888392898" sldId="30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A2E2-1EBE-204C-9D08-A370159A5231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7920-35EF-8843-BC0D-105F29C7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student spends </a:t>
            </a:r>
            <a:r>
              <a:rPr lang="en-US" sz="1600" b="1" dirty="0"/>
              <a:t>$1,200 per year </a:t>
            </a:r>
            <a:r>
              <a:rPr lang="en-US" dirty="0"/>
              <a:t>on textbooks/</a:t>
            </a:r>
            <a:r>
              <a:rPr lang="en-US" dirty="0" err="1"/>
              <a:t>coursepacks</a:t>
            </a:r>
            <a:r>
              <a:rPr lang="en-US" dirty="0"/>
              <a:t>. </a:t>
            </a:r>
          </a:p>
          <a:p>
            <a:r>
              <a:rPr lang="en-US" sz="1600" b="1" dirty="0"/>
              <a:t>65%</a:t>
            </a:r>
            <a:r>
              <a:rPr lang="en-US" dirty="0"/>
              <a:t> of students said that they had </a:t>
            </a:r>
            <a:r>
              <a:rPr lang="en-US" b="1" dirty="0"/>
              <a:t>decided against buying a textbook/</a:t>
            </a:r>
            <a:r>
              <a:rPr lang="en-US" b="1" dirty="0" err="1"/>
              <a:t>coursepack</a:t>
            </a:r>
            <a:r>
              <a:rPr lang="en-US" dirty="0"/>
              <a:t> because it was too expensive. </a:t>
            </a:r>
          </a:p>
          <a:p>
            <a:r>
              <a:rPr lang="en-US" sz="1600" b="1" dirty="0"/>
              <a:t>82%</a:t>
            </a:r>
            <a:r>
              <a:rPr lang="en-US" dirty="0"/>
              <a:t> of students felt they </a:t>
            </a:r>
            <a:r>
              <a:rPr lang="en-US" b="1" dirty="0"/>
              <a:t>would do significantly better in a course</a:t>
            </a:r>
            <a:r>
              <a:rPr lang="en-US" dirty="0"/>
              <a:t> if the textbook/</a:t>
            </a:r>
            <a:r>
              <a:rPr lang="en-US" dirty="0" err="1"/>
              <a:t>coursepack</a:t>
            </a:r>
            <a:r>
              <a:rPr lang="en-US" dirty="0"/>
              <a:t> was available free online and buying a hard copy was optional.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6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6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 19-29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adoption of these technologies has </a:t>
            </a:r>
            <a:r>
              <a:rPr lang="en-US" baseline="0" dirty="0" err="1" smtClean="0"/>
              <a:t>facilited</a:t>
            </a:r>
            <a:r>
              <a:rPr lang="en-US" baseline="0" dirty="0" smtClean="0"/>
              <a:t> the creation of a new and improved collaborative process between faculty, librarians, and ID’s around providing content for student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8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https://www.screencast.com/t/U4gxOtIz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0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slides illustrates the collaborative process</a:t>
            </a:r>
            <a:r>
              <a:rPr lang="en-US" baseline="0" dirty="0" smtClean="0"/>
              <a:t> and the stakeholder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will talk about one approach to fixing this broken textbook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4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working much more closely with the librarians now in the course design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0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Glori and Greg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7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8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$3 each</a:t>
            </a:r>
          </a:p>
          <a:p>
            <a:r>
              <a:rPr lang="en-US" dirty="0" smtClean="0"/>
              <a:t>Greg 30-33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5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Identifying correct partners (IDs/liaisons/managers/Course Reserves operators)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4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2016 a </a:t>
            </a:r>
            <a:r>
              <a:rPr lang="en-US" sz="1200" dirty="0"/>
              <a:t>new faculty support </a:t>
            </a:r>
            <a:r>
              <a:rPr lang="en-US" sz="1200" dirty="0" smtClean="0"/>
              <a:t>unit called STELAR-</a:t>
            </a:r>
            <a:r>
              <a:rPr lang="en-US" sz="1200" baseline="0" dirty="0" smtClean="0"/>
              <a:t> St. Thomas eLearning and Research was created within </a:t>
            </a:r>
            <a:r>
              <a:rPr lang="en-US" sz="1200" dirty="0" smtClean="0"/>
              <a:t>the </a:t>
            </a:r>
            <a:r>
              <a:rPr lang="en-US" sz="1200" dirty="0"/>
              <a:t>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Migration to Canvas </a:t>
            </a:r>
            <a:r>
              <a:rPr lang="en-US" sz="1200" dirty="0" smtClean="0"/>
              <a:t>LMS</a:t>
            </a:r>
          </a:p>
          <a:p>
            <a:endParaRPr lang="en-US" sz="1200" dirty="0" smtClean="0"/>
          </a:p>
          <a:p>
            <a:r>
              <a:rPr lang="en-US" sz="1200" dirty="0" smtClean="0"/>
              <a:t>Glori 1-6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ew Aster LT Std" panose="02040603050505020404" pitchFamily="18" charset="0"/>
              </a:rPr>
              <a:t>Migration to Ex </a:t>
            </a:r>
            <a:r>
              <a:rPr lang="en-US" sz="1200" dirty="0" err="1">
                <a:latin typeface="New Aster LT Std" panose="02040603050505020404" pitchFamily="18" charset="0"/>
              </a:rPr>
              <a:t>Libris’s</a:t>
            </a:r>
            <a:r>
              <a:rPr lang="en-US" sz="1200" dirty="0">
                <a:latin typeface="New Aster LT Std" panose="02040603050505020404" pitchFamily="18" charset="0"/>
              </a:rPr>
              <a:t> Alma library system </a:t>
            </a:r>
          </a:p>
          <a:p>
            <a:endParaRPr lang="en-US" dirty="0" smtClean="0"/>
          </a:p>
          <a:p>
            <a:r>
              <a:rPr lang="en-US" dirty="0" smtClean="0"/>
              <a:t>Greg 7-18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6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now putting the pieces together</a:t>
            </a:r>
            <a:r>
              <a:rPr lang="en-US" baseline="0" dirty="0"/>
              <a:t> to reap the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7920-35EF-8843-BC0D-105F29C7D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B4F-8A29-EE45-80CA-AE5F3DE3E12B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39F3-056C-CB46-A859-419643D100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4114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56353" y="4085342"/>
            <a:ext cx="6115099" cy="157353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70000"/>
              </a:lnSpc>
              <a:defRPr sz="4300" b="1" i="0" cap="all" baseline="0">
                <a:solidFill>
                  <a:srgbClr val="510C76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9144000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9A22-E182-4945-9F22-F233F904A038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39F3-056C-CB46-A859-419643D100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742476"/>
            <a:ext cx="6327965" cy="2839601"/>
          </a:xfrm>
          <a:prstGeom prst="rect">
            <a:avLst/>
          </a:prstGeom>
        </p:spPr>
        <p:txBody>
          <a:bodyPr anchor="t">
            <a:noAutofit/>
          </a:bodyPr>
          <a:lstStyle>
            <a:lvl1pPr fontAlgn="auto">
              <a:lnSpc>
                <a:spcPct val="70000"/>
              </a:lnSpc>
              <a:defRPr sz="3500" b="1" cap="all" baseline="0">
                <a:solidFill>
                  <a:srgbClr val="9E28B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87A-BFE5-7D48-A8BB-6E739DBD14E2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39F3-056C-CB46-A859-419643D100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441251"/>
            <a:ext cx="788670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70000"/>
              </a:lnSpc>
              <a:defRPr sz="3500" b="0" i="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ea typeface="New Aster LT Std" panose="02040603050505020404" pitchFamily="18" charset="0"/>
                <a:cs typeface="Times New Roman" charset="0"/>
              </a:defRPr>
            </a:lvl1pPr>
            <a:lvl2pPr>
              <a:defRPr sz="2300" baseline="0"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ea typeface="New Aster LT Std" panose="02040603050505020404" pitchFamily="18" charset="0"/>
                <a:cs typeface="Times New Roman" charset="0"/>
              </a:defRPr>
            </a:lvl2pPr>
            <a:lvl3pPr>
              <a:defRPr sz="1900" baseline="0"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ea typeface="New Aster LT Std" panose="02040603050505020404" pitchFamily="18" charset="0"/>
                <a:cs typeface="Times New Roman" charset="0"/>
              </a:defRPr>
            </a:lvl3pPr>
            <a:lvl4pPr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ea typeface="New Aster LT Std" panose="02040603050505020404" pitchFamily="18" charset="0"/>
                <a:cs typeface="Times New Roman" charset="0"/>
              </a:defRPr>
            </a:lvl4pPr>
            <a:lvl5pPr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New Aster LT Std" panose="02040603050505020404" pitchFamily="18" charset="0"/>
                <a:ea typeface="New Aster LT Std" panose="02040603050505020404" pitchFamily="18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542F-F215-9C42-AC89-FA22D155DE99}" type="datetime1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39F3-056C-CB46-A859-419643D10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F3149-A7F0-F443-A558-1E67FDB86891}" type="datetime1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39F3-056C-CB46-A859-419643D10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8" r:id="rId3"/>
    <p:sldLayoutId id="214748366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U4gxOtI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irg.org/reports/usp/fixing-broken-textbook-mark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27CA-A50D-4249-B446-81A90867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0" y="4085342"/>
            <a:ext cx="8436323" cy="1573535"/>
          </a:xfrm>
        </p:spPr>
        <p:txBody>
          <a:bodyPr/>
          <a:lstStyle/>
          <a:p>
            <a:r>
              <a:rPr lang="en-US" sz="2800" dirty="0"/>
              <a:t>Beyond Textbooks and </a:t>
            </a:r>
            <a:r>
              <a:rPr lang="en-US" sz="2800" dirty="0" err="1"/>
              <a:t>Coursepacks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9E28B5"/>
                </a:solidFill>
              </a:rPr>
              <a:t>Using the LMS to Make Course Materials More Affordable </a:t>
            </a:r>
          </a:p>
        </p:txBody>
      </p:sp>
    </p:spTree>
    <p:extLst>
      <p:ext uri="{BB962C8B-B14F-4D97-AF65-F5344CB8AC3E}">
        <p14:creationId xmlns:p14="http://schemas.microsoft.com/office/powerpoint/2010/main" val="24275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454" y="5473873"/>
            <a:ext cx="5774499" cy="10897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Leganto</a:t>
            </a:r>
            <a:r>
              <a:rPr lang="en-US" dirty="0"/>
              <a:t> application available</a:t>
            </a:r>
          </a:p>
          <a:p>
            <a:pPr marL="0" indent="0" algn="ctr">
              <a:buNone/>
            </a:pPr>
            <a:r>
              <a:rPr lang="en-US" dirty="0"/>
              <a:t>Integration with Alma and Canvas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729" y="580761"/>
            <a:ext cx="788670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sz="4000" dirty="0"/>
              <a:t>Timeline &amp; </a:t>
            </a:r>
            <a:r>
              <a:rPr lang="en-US" sz="4000" dirty="0" smtClean="0"/>
              <a:t>Roadmap 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Pilot 2017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9" y="1916673"/>
            <a:ext cx="4410075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233" t="7193" r="7041" b="15513"/>
          <a:stretch/>
        </p:blipFill>
        <p:spPr>
          <a:xfrm>
            <a:off x="6440411" y="3363499"/>
            <a:ext cx="2392472" cy="180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8692">
            <a:off x="2995708" y="3368741"/>
            <a:ext cx="3197991" cy="11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0729" y="580761"/>
            <a:ext cx="8379912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sz="4000" dirty="0"/>
              <a:t>Putting the pieces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02" y="1403748"/>
            <a:ext cx="4222457" cy="398244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250" y="5827223"/>
            <a:ext cx="797908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pPr algn="ctr"/>
            <a:r>
              <a:rPr lang="en-US" sz="4000" dirty="0"/>
              <a:t>Anticipated benefits….</a:t>
            </a:r>
          </a:p>
        </p:txBody>
      </p:sp>
    </p:spTree>
    <p:extLst>
      <p:ext uri="{BB962C8B-B14F-4D97-AF65-F5344CB8AC3E}">
        <p14:creationId xmlns:p14="http://schemas.microsoft.com/office/powerpoint/2010/main" val="33683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Affordability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17443"/>
            <a:ext cx="9144000" cy="5847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Positive Impact on Student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83" y="1264238"/>
            <a:ext cx="5389234" cy="437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1972" y="5013755"/>
            <a:ext cx="159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Image:  USA Today College</a:t>
            </a:r>
          </a:p>
        </p:txBody>
      </p:sp>
    </p:spTree>
    <p:extLst>
      <p:ext uri="{BB962C8B-B14F-4D97-AF65-F5344CB8AC3E}">
        <p14:creationId xmlns:p14="http://schemas.microsoft.com/office/powerpoint/2010/main" val="30619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Ease of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87025"/>
            <a:ext cx="7886700" cy="6513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Delivery to device of choice through Canvas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4238"/>
            <a:ext cx="7717521" cy="4341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75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Course Development Collaborations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23" y="1686141"/>
            <a:ext cx="6620754" cy="48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Technical Ease of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14" y="1264238"/>
            <a:ext cx="4914819" cy="4219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5825057"/>
            <a:ext cx="9144000" cy="9014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Permalinks can be generated for items or sections for sharing or embedding in LMS modules</a:t>
            </a:r>
          </a:p>
        </p:txBody>
      </p:sp>
    </p:spTree>
    <p:extLst>
      <p:ext uri="{BB962C8B-B14F-4D97-AF65-F5344CB8AC3E}">
        <p14:creationId xmlns:p14="http://schemas.microsoft.com/office/powerpoint/2010/main" val="35670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Streamlined </a:t>
            </a:r>
            <a:br>
              <a:rPr lang="en-US" sz="4000" dirty="0"/>
            </a:br>
            <a:r>
              <a:rPr lang="en-US" sz="4000" dirty="0"/>
              <a:t>workflows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98020"/>
            <a:ext cx="7886700" cy="2964890"/>
          </a:xfrm>
        </p:spPr>
        <p:txBody>
          <a:bodyPr/>
          <a:lstStyle/>
          <a:p>
            <a:r>
              <a:rPr lang="en-US" dirty="0" smtClean="0"/>
              <a:t>Coding</a:t>
            </a:r>
          </a:p>
          <a:p>
            <a:r>
              <a:rPr lang="en-US" dirty="0" smtClean="0"/>
              <a:t>Creating new lists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Material “Visibility”</a:t>
            </a:r>
          </a:p>
          <a:p>
            <a:r>
              <a:rPr lang="en-US" dirty="0" smtClean="0"/>
              <a:t>Notifications: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7" y="243328"/>
            <a:ext cx="2575888" cy="6465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32614"/>
            <a:ext cx="41052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 Engagement Metrics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429" y="1264238"/>
            <a:ext cx="7243482" cy="5029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Increased ROI on Library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7"/>
          <a:stretch/>
        </p:blipFill>
        <p:spPr>
          <a:xfrm>
            <a:off x="664582" y="1666656"/>
            <a:ext cx="7814835" cy="43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2476"/>
            <a:ext cx="7600950" cy="2839601"/>
          </a:xfrm>
        </p:spPr>
        <p:txBody>
          <a:bodyPr/>
          <a:lstStyle/>
          <a:p>
            <a:r>
              <a:rPr lang="en-US" dirty="0">
                <a:latin typeface="AvenirNext LT Pro Heavy" panose="020B0903020202020204" pitchFamily="34" charset="0"/>
              </a:rPr>
              <a:t>The collaborative process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New and Improved!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  <a:t>Faculty</a:t>
            </a:r>
            <a:b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</a:br>
            <a: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  <a:t>	Librarian</a:t>
            </a:r>
            <a:b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</a:br>
            <a: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  <a:t>	Instructional Designer </a:t>
            </a:r>
            <a:br>
              <a:rPr lang="en-US" dirty="0">
                <a:solidFill>
                  <a:srgbClr val="7030A0"/>
                </a:solidFill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	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New Aster LT Std" panose="02040603050505020404" pitchFamily="18" charset="0"/>
              </a:rPr>
              <a:t>	</a:t>
            </a:r>
            <a:endParaRPr lang="en-US" dirty="0">
              <a:latin typeface="AvenirNext LT Pro Heavy" panose="020B09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47" y="6145582"/>
            <a:ext cx="2225360" cy="4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2476"/>
            <a:ext cx="8515350" cy="2839601"/>
          </a:xfrm>
        </p:spPr>
        <p:txBody>
          <a:bodyPr/>
          <a:lstStyle/>
          <a:p>
            <a:r>
              <a:rPr lang="en-US" dirty="0">
                <a:latin typeface="AvenirNext LT Pro Heavy" panose="020B0903020202020204" pitchFamily="34" charset="0"/>
              </a:rPr>
              <a:t>Greg Argo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	</a:t>
            </a: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Associate </a:t>
            </a:r>
            <a:r>
              <a:rPr lang="en-US" sz="27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Director</a:t>
            </a:r>
            <a:br>
              <a:rPr lang="en-US" sz="27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</a:br>
            <a:r>
              <a:rPr lang="en-US" sz="27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	Access </a:t>
            </a: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&amp; Digital </a:t>
            </a:r>
            <a:r>
              <a:rPr lang="en-US" sz="27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	Services</a:t>
            </a: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/>
            </a:r>
            <a:b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</a:b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	University Libraries</a:t>
            </a: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Trent Brager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	</a:t>
            </a: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Education and Social Sciences Librarian</a:t>
            </a: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Glori Hinck</a:t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AvenirNext LT Pro Heavy" panose="020B0903020202020204" pitchFamily="34" charset="0"/>
              </a:rPr>
              <a:t>	</a:t>
            </a:r>
            <a:r>
              <a:rPr lang="en-US" sz="2700" b="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Instructional Designer, STELAR</a:t>
            </a:r>
            <a:r>
              <a:rPr lang="en-US" dirty="0">
                <a:latin typeface="AvenirNext LT Pro Heavy" panose="020B0903020202020204" pitchFamily="34" charset="0"/>
              </a:rPr>
              <a:t/>
            </a:r>
            <a:br>
              <a:rPr lang="en-US" dirty="0">
                <a:latin typeface="AvenirNext LT Pro Heavy" panose="020B0903020202020204" pitchFamily="34" charset="0"/>
              </a:rPr>
            </a:br>
            <a:r>
              <a:rPr lang="en-US" dirty="0">
                <a:latin typeface="New Aster LT Std" panose="02040603050505020404" pitchFamily="18" charset="0"/>
              </a:rPr>
              <a:t>	</a:t>
            </a:r>
            <a:endParaRPr lang="en-US" dirty="0">
              <a:latin typeface="AvenirNext LT Pro Heavy" panose="020B09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47" y="6145582"/>
            <a:ext cx="2225360" cy="4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8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11B3544B-D468-4992-83D5-426956544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65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59CED-00D6-4AB6-8210-AFA9029DE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71"/>
          <a:stretch/>
        </p:blipFill>
        <p:spPr>
          <a:xfrm>
            <a:off x="3036597" y="4108174"/>
            <a:ext cx="3691484" cy="27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261" y="2102340"/>
            <a:ext cx="8229601" cy="2886892"/>
            <a:chOff x="470261" y="3529567"/>
            <a:chExt cx="8229601" cy="28868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241" t="14656" r="3188" b="8673"/>
            <a:stretch/>
          </p:blipFill>
          <p:spPr>
            <a:xfrm>
              <a:off x="470261" y="3529567"/>
              <a:ext cx="8229601" cy="2886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646021" y="4323807"/>
              <a:ext cx="1976847" cy="1595706"/>
              <a:chOff x="4646021" y="4323807"/>
              <a:chExt cx="1976847" cy="159570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50377" y="4323807"/>
                <a:ext cx="1972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Program Manager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50377" y="4667013"/>
                <a:ext cx="1972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Subject Librarian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46021" y="4989232"/>
                <a:ext cx="1972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Instructional Designer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46021" y="5303605"/>
                <a:ext cx="1972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Instructor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50376" y="5642514"/>
                <a:ext cx="1972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Course Reserves Operator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Designers Perspective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14" y="1415440"/>
            <a:ext cx="4184571" cy="51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Instructional Designer/ Librarian Collaboration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66832-5F7A-40AE-9637-84EC7980C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1" y="1644933"/>
            <a:ext cx="5919729" cy="2749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2B67A-22C6-4BF2-9867-4CAC35DB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108" y="3721386"/>
            <a:ext cx="4677919" cy="2953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0EAE05-FEC9-4F69-A2B4-DF60F495B37C}"/>
              </a:ext>
            </a:extLst>
          </p:cNvPr>
          <p:cNvSpPr/>
          <p:nvPr/>
        </p:nvSpPr>
        <p:spPr>
          <a:xfrm>
            <a:off x="3038113" y="3048306"/>
            <a:ext cx="895060" cy="2282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7A018-73F4-4311-8E48-3F610E3272C8}"/>
              </a:ext>
            </a:extLst>
          </p:cNvPr>
          <p:cNvSpPr/>
          <p:nvPr/>
        </p:nvSpPr>
        <p:spPr>
          <a:xfrm>
            <a:off x="4870173" y="5343490"/>
            <a:ext cx="682487" cy="1590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EAE05-FEC9-4F69-A2B4-DF60F495B37C}"/>
              </a:ext>
            </a:extLst>
          </p:cNvPr>
          <p:cNvSpPr/>
          <p:nvPr/>
        </p:nvSpPr>
        <p:spPr>
          <a:xfrm>
            <a:off x="513568" y="3508749"/>
            <a:ext cx="1803748" cy="2126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EAE05-FEC9-4F69-A2B4-DF60F495B37C}"/>
              </a:ext>
            </a:extLst>
          </p:cNvPr>
          <p:cNvSpPr/>
          <p:nvPr/>
        </p:nvSpPr>
        <p:spPr>
          <a:xfrm>
            <a:off x="5480967" y="3280455"/>
            <a:ext cx="694365" cy="2282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Begins a Faculty/Librarian Conversation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1" y="1589000"/>
            <a:ext cx="6031601" cy="4523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62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Supports Copyright Compliance/Resource Quality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92090" y="2243935"/>
            <a:ext cx="4759820" cy="3439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Facilitates Access &amp; Decreases Costs for Students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69" y="1442072"/>
            <a:ext cx="6109862" cy="4958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18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Faculty Testimonial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6661"/>
            <a:ext cx="6020344" cy="32623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is so awesome I can barely stand it!  Thanks so much!  It looks great and what a great service that you provide with this.  It’ll be so helpful down the line, and to know of this capability will enable me to do 90% of this on my own with my two fall classes!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8994" y="1656660"/>
            <a:ext cx="2342606" cy="4233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46273" y="2347310"/>
            <a:ext cx="2445327" cy="35433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>
                <a:latin typeface="New Aster LT Std" panose="02040603050505020404" pitchFamily="18" charset="0"/>
              </a:rPr>
              <a:t>Christoper</a:t>
            </a:r>
            <a:r>
              <a:rPr lang="en-US" sz="1800" dirty="0">
                <a:latin typeface="New Aster LT Std" panose="02040603050505020404" pitchFamily="18" charset="0"/>
              </a:rPr>
              <a:t> </a:t>
            </a:r>
            <a:r>
              <a:rPr lang="en-US" sz="1800" dirty="0" err="1">
                <a:latin typeface="New Aster LT Std" panose="02040603050505020404" pitchFamily="18" charset="0"/>
              </a:rPr>
              <a:t>Vye</a:t>
            </a:r>
            <a:endParaRPr lang="en-US" sz="1800" dirty="0">
              <a:latin typeface="New Aster LT Std" panose="020406030505050204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New Aster LT Std" panose="02040603050505020404" pitchFamily="18" charset="0"/>
              </a:rPr>
              <a:t>Graduate School of Professional Psychology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43" y="1954887"/>
            <a:ext cx="1475508" cy="22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students are saying: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could go back and forth from Canvas and the resource list, it was easily accessible. I also liked how the articles had multiple links and the "broken link" button.</a:t>
            </a:r>
          </a:p>
          <a:p>
            <a:endParaRPr lang="en-US" dirty="0"/>
          </a:p>
          <a:p>
            <a:r>
              <a:rPr lang="en-US" dirty="0"/>
              <a:t>I liked the organization structure; it was easy to find the articles we needed to read.</a:t>
            </a:r>
          </a:p>
          <a:p>
            <a:endParaRPr lang="en-US" dirty="0"/>
          </a:p>
          <a:p>
            <a:r>
              <a:rPr lang="en-US" dirty="0"/>
              <a:t>I think students would enjoy using this for their own purposes such as projects and essays.</a:t>
            </a:r>
          </a:p>
        </p:txBody>
      </p:sp>
    </p:spTree>
    <p:extLst>
      <p:ext uri="{BB962C8B-B14F-4D97-AF65-F5344CB8AC3E}">
        <p14:creationId xmlns:p14="http://schemas.microsoft.com/office/powerpoint/2010/main" val="39285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students are saying: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this in other classes can benefit students greatly I think. Not enough students, including myself use the library sources anymore.</a:t>
            </a:r>
          </a:p>
          <a:p>
            <a:endParaRPr lang="en-US" dirty="0"/>
          </a:p>
          <a:p>
            <a:r>
              <a:rPr lang="en-US" dirty="0"/>
              <a:t>Really great software that I think you should use for all classes in the future.</a:t>
            </a:r>
          </a:p>
          <a:p>
            <a:endParaRPr lang="en-US" dirty="0"/>
          </a:p>
          <a:p>
            <a:r>
              <a:rPr lang="en-US" dirty="0"/>
              <a:t>Could leave it up to the students to locate useful articles like these instead of simply presenting it to us.</a:t>
            </a:r>
          </a:p>
        </p:txBody>
      </p:sp>
    </p:spTree>
    <p:extLst>
      <p:ext uri="{BB962C8B-B14F-4D97-AF65-F5344CB8AC3E}">
        <p14:creationId xmlns:p14="http://schemas.microsoft.com/office/powerpoint/2010/main" val="40627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BF37-34F8-D143-9F85-B9B90238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3" y="441251"/>
            <a:ext cx="7886700" cy="822987"/>
          </a:xfrm>
        </p:spPr>
        <p:txBody>
          <a:bodyPr/>
          <a:lstStyle/>
          <a:p>
            <a:r>
              <a:rPr lang="en-US" dirty="0" smtClean="0"/>
              <a:t>Fixing the Broken </a:t>
            </a:r>
            <a:r>
              <a:rPr lang="en-US" dirty="0"/>
              <a:t>Textbook Market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906" y="6072092"/>
            <a:ext cx="8878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Fixing the Broken Textbook Market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Released 2014 by: U.S. Public Interest Research Group: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http://www.uspirg.org/reports/usp/fixing-broken-textbook-market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7" y="1491597"/>
            <a:ext cx="3846813" cy="2860262"/>
          </a:xfrm>
        </p:spPr>
      </p:pic>
      <p:sp>
        <p:nvSpPr>
          <p:cNvPr id="8" name="Rectangle 7"/>
          <p:cNvSpPr/>
          <p:nvPr/>
        </p:nvSpPr>
        <p:spPr>
          <a:xfrm>
            <a:off x="4800901" y="1491597"/>
            <a:ext cx="4210192" cy="300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$1,200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average expenditure per year on textbooks and course packs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latin typeface="New Aster LT Std" panose="02040603050505020404" pitchFamily="18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65%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decided against buying a textbook or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coursepack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 because it was too expensive</a:t>
            </a: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New Aster LT Std" panose="02040603050505020404" pitchFamily="18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187" y="4519478"/>
            <a:ext cx="8110469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82%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felt they would do significantly better in a course if the textbook/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coursepack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New Aster LT Std" panose="02040603050505020404" pitchFamily="18" charset="0"/>
                <a:cs typeface="Times New Roman" charset="0"/>
              </a:rPr>
              <a:t> was available free online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BF37-34F8-D143-9F85-B9B90238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3" y="441251"/>
            <a:ext cx="7886700" cy="822987"/>
          </a:xfrm>
        </p:spPr>
        <p:txBody>
          <a:bodyPr/>
          <a:lstStyle/>
          <a:p>
            <a:r>
              <a:rPr lang="en-US" sz="4000" dirty="0"/>
              <a:t>Spring 2018 Pilot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61A6-7F97-B742-9F80-27EE12FE8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83" y="1596000"/>
            <a:ext cx="7886700" cy="3262312"/>
          </a:xfrm>
        </p:spPr>
        <p:txBody>
          <a:bodyPr/>
          <a:lstStyle/>
          <a:p>
            <a:r>
              <a:rPr lang="en-US" dirty="0"/>
              <a:t>15 faculty</a:t>
            </a:r>
          </a:p>
          <a:p>
            <a:r>
              <a:rPr lang="en-US" dirty="0"/>
              <a:t>19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10 programs</a:t>
            </a:r>
            <a:endParaRPr lang="en-US" dirty="0"/>
          </a:p>
          <a:p>
            <a:r>
              <a:rPr lang="en-US" dirty="0"/>
              <a:t>289 students</a:t>
            </a:r>
          </a:p>
          <a:p>
            <a:r>
              <a:rPr lang="en-US" dirty="0"/>
              <a:t>579 total </a:t>
            </a:r>
            <a:r>
              <a:rPr lang="en-US" dirty="0" smtClean="0"/>
              <a:t>citations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Students in the pilot saved $22,260 in total, or an average of $77 per student per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33" y="1596000"/>
            <a:ext cx="2171429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3" y="238468"/>
            <a:ext cx="3974123" cy="3974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Growth </a:t>
            </a:r>
            <a:r>
              <a:rPr lang="en-US" dirty="0" smtClean="0"/>
              <a:t>in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982"/>
            <a:ext cx="7886700" cy="4659312"/>
          </a:xfrm>
        </p:spPr>
        <p:txBody>
          <a:bodyPr/>
          <a:lstStyle/>
          <a:p>
            <a:r>
              <a:rPr lang="en-US" dirty="0" smtClean="0"/>
              <a:t>23 faculty (+8)</a:t>
            </a:r>
          </a:p>
          <a:p>
            <a:r>
              <a:rPr lang="en-US" dirty="0" smtClean="0"/>
              <a:t>24 courses (+5)</a:t>
            </a:r>
          </a:p>
          <a:p>
            <a:r>
              <a:rPr lang="en-US" dirty="0" smtClean="0"/>
              <a:t>12 programs (+2)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N</a:t>
            </a:r>
            <a:r>
              <a:rPr lang="en-US" sz="2800" b="1" dirty="0" smtClean="0"/>
              <a:t>o repeat faculty or courses from the Spring pilot! 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Challenges Ahead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751562" y="1002082"/>
            <a:ext cx="3795386" cy="266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4598" y="1002082"/>
            <a:ext cx="3822787" cy="266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venirNext LT Pro Heavy" panose="020B0903020202020204" pitchFamily="34" charset="0"/>
              </a:rPr>
              <a:t>Training</a:t>
            </a:r>
            <a:endParaRPr lang="en-US" sz="3600" dirty="0">
              <a:solidFill>
                <a:prstClr val="black"/>
              </a:solidFill>
              <a:latin typeface="AvenirNext LT Pro Heavy" panose="020B09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562" y="3670126"/>
            <a:ext cx="3795386" cy="2655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44598" y="3670125"/>
            <a:ext cx="3822788" cy="2655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400" dirty="0">
              <a:solidFill>
                <a:prstClr val="black"/>
              </a:solidFill>
              <a:latin typeface="AvenirNext LT Pro Heavy" panose="020B09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691" y="1440300"/>
            <a:ext cx="2780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venirNext LT Pro Heavy" panose="020B0903020202020204" pitchFamily="34" charset="0"/>
              </a:rPr>
              <a:t>Consistent Copyright </a:t>
            </a:r>
            <a:r>
              <a:rPr lang="en-US" sz="3600" dirty="0" smtClean="0">
                <a:solidFill>
                  <a:prstClr val="black"/>
                </a:solidFill>
                <a:latin typeface="AvenirNext LT Pro Heavy" panose="020B0903020202020204" pitchFamily="34" charset="0"/>
              </a:rPr>
              <a:t>Practices</a:t>
            </a:r>
            <a:endParaRPr lang="en-US" sz="3600" dirty="0">
              <a:solidFill>
                <a:prstClr val="black"/>
              </a:solidFill>
              <a:latin typeface="AvenirNext LT Pro Heavy" panose="020B09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691" y="4674717"/>
            <a:ext cx="278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Heavy" panose="020B0903020202020204" pitchFamily="34" charset="0"/>
              </a:rPr>
              <a:t>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090" y="4206137"/>
            <a:ext cx="348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Next LT Pro Heavy" panose="020B0903020202020204" pitchFamily="34" charset="0"/>
              </a:rPr>
              <a:t>Identifying correct partners</a:t>
            </a:r>
          </a:p>
        </p:txBody>
      </p:sp>
    </p:spTree>
    <p:extLst>
      <p:ext uri="{BB962C8B-B14F-4D97-AF65-F5344CB8AC3E}">
        <p14:creationId xmlns:p14="http://schemas.microsoft.com/office/powerpoint/2010/main" val="12703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AvenirNext LT Pro Heavy" panose="020B0903020202020204" pitchFamily="34" charset="0"/>
              </a:rPr>
              <a:t>Discussion</a:t>
            </a:r>
            <a:r>
              <a:rPr lang="en-US" sz="4000" dirty="0" smtClean="0">
                <a:latin typeface="AvenirNext LT Pro Heavy" panose="020B0903020202020204" pitchFamily="34" charset="0"/>
              </a:rPr>
              <a:t/>
            </a:r>
            <a:br>
              <a:rPr lang="en-US" sz="4000" dirty="0" smtClean="0">
                <a:latin typeface="AvenirNext LT Pro Heavy" panose="020B0903020202020204" pitchFamily="34" charset="0"/>
              </a:rPr>
            </a:br>
            <a:r>
              <a:rPr lang="en-US" sz="4000" dirty="0" smtClean="0">
                <a:latin typeface="AvenirNext LT Pro Heavy" panose="020B0903020202020204" pitchFamily="34" charset="0"/>
              </a:rPr>
              <a:t/>
            </a:r>
            <a:br>
              <a:rPr lang="en-US" sz="4000" dirty="0" smtClean="0">
                <a:latin typeface="AvenirNext LT Pro Heavy" panose="020B0903020202020204" pitchFamily="34" charset="0"/>
              </a:rPr>
            </a:br>
            <a:r>
              <a:rPr lang="en-US" sz="4000" dirty="0" smtClean="0">
                <a:latin typeface="AvenirNext LT Pro Heavy" panose="020B0903020202020204" pitchFamily="34" charset="0"/>
              </a:rPr>
              <a:t>Usefulness for your institution?</a:t>
            </a:r>
            <a:endParaRPr lang="en-US" sz="4000" dirty="0">
              <a:latin typeface="AvenirNext LT Pro Heavy" panose="020B09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3985"/>
            <a:ext cx="7886700" cy="822987"/>
          </a:xfrm>
        </p:spPr>
        <p:txBody>
          <a:bodyPr/>
          <a:lstStyle/>
          <a:p>
            <a:r>
              <a:rPr lang="en-US" sz="4400" dirty="0" smtClean="0"/>
              <a:t>Fixing the Broken Textbook Market 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7030A0"/>
                </a:solidFill>
              </a:rPr>
              <a:t>Timeline </a:t>
            </a:r>
            <a:r>
              <a:rPr lang="en-US" sz="4400" dirty="0">
                <a:solidFill>
                  <a:srgbClr val="7030A0"/>
                </a:solidFill>
              </a:rPr>
              <a:t>&amp; Roadmap</a:t>
            </a:r>
          </a:p>
        </p:txBody>
      </p:sp>
      <p:pic>
        <p:nvPicPr>
          <p:cNvPr id="1026" name="Picture 2" descr="C:\Users\hinc4279\AppData\Local\Temp\SNAGHTML216889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"/>
          <a:stretch/>
        </p:blipFill>
        <p:spPr bwMode="auto">
          <a:xfrm>
            <a:off x="2402005" y="2745033"/>
            <a:ext cx="6741995" cy="41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1" y="1919892"/>
            <a:ext cx="8244000" cy="2853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676" y="703406"/>
            <a:ext cx="7886700" cy="822987"/>
          </a:xfrm>
        </p:spPr>
        <p:txBody>
          <a:bodyPr/>
          <a:lstStyle/>
          <a:p>
            <a:r>
              <a:rPr lang="en-US" sz="4000" dirty="0"/>
              <a:t>Timeline &amp; </a:t>
            </a:r>
            <a:r>
              <a:rPr lang="en-US" sz="4000" dirty="0" smtClean="0"/>
              <a:t>Roadmap </a:t>
            </a:r>
            <a:r>
              <a:rPr lang="en-US" sz="4000" dirty="0" smtClean="0">
                <a:solidFill>
                  <a:srgbClr val="7030A0"/>
                </a:solidFill>
              </a:rPr>
              <a:t>2016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2627" y="5467052"/>
            <a:ext cx="566082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ew Aster LT Std" panose="02040603050505020404" pitchFamily="18" charset="0"/>
              </a:rPr>
              <a:t>Creation of a new faculty support unit within the library</a:t>
            </a:r>
          </a:p>
        </p:txBody>
      </p:sp>
    </p:spTree>
    <p:extLst>
      <p:ext uri="{BB962C8B-B14F-4D97-AF65-F5344CB8AC3E}">
        <p14:creationId xmlns:p14="http://schemas.microsoft.com/office/powerpoint/2010/main" val="22513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676" y="540568"/>
            <a:ext cx="7886700" cy="822987"/>
          </a:xfrm>
        </p:spPr>
        <p:txBody>
          <a:bodyPr/>
          <a:lstStyle/>
          <a:p>
            <a:r>
              <a:rPr lang="en-US" sz="4000" dirty="0"/>
              <a:t>Timeline &amp; </a:t>
            </a:r>
            <a:r>
              <a:rPr lang="en-US" sz="4000" dirty="0" smtClean="0"/>
              <a:t>Roadmap </a:t>
            </a:r>
            <a:r>
              <a:rPr lang="en-US" sz="4000" dirty="0" smtClean="0">
                <a:solidFill>
                  <a:srgbClr val="7030A0"/>
                </a:solidFill>
              </a:rPr>
              <a:t>2017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6" y="1979112"/>
            <a:ext cx="8098245" cy="3256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335" y="5976696"/>
            <a:ext cx="549892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ew Aster LT Std" panose="02040603050505020404" pitchFamily="18" charset="0"/>
              </a:rPr>
              <a:t>Migration to the Canvas LMS</a:t>
            </a:r>
          </a:p>
        </p:txBody>
      </p:sp>
    </p:spTree>
    <p:extLst>
      <p:ext uri="{BB962C8B-B14F-4D97-AF65-F5344CB8AC3E}">
        <p14:creationId xmlns:p14="http://schemas.microsoft.com/office/powerpoint/2010/main" val="19090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23" y="2224968"/>
            <a:ext cx="3914204" cy="21716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9405" y="610213"/>
            <a:ext cx="788670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sz="4000" dirty="0"/>
              <a:t>Timeline &amp; </a:t>
            </a:r>
            <a:r>
              <a:rPr lang="en-US" sz="4000" dirty="0" smtClean="0"/>
              <a:t>Roadmap 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6302" y="5724394"/>
            <a:ext cx="7779803" cy="7390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Migration to Ex </a:t>
            </a:r>
            <a:r>
              <a:rPr lang="en-US" sz="2800" dirty="0" err="1"/>
              <a:t>Libris’s</a:t>
            </a:r>
            <a:r>
              <a:rPr lang="en-US" sz="2800" dirty="0"/>
              <a:t> Alma library system </a:t>
            </a:r>
          </a:p>
        </p:txBody>
      </p:sp>
    </p:spTree>
    <p:extLst>
      <p:ext uri="{BB962C8B-B14F-4D97-AF65-F5344CB8AC3E}">
        <p14:creationId xmlns:p14="http://schemas.microsoft.com/office/powerpoint/2010/main" val="3974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5473873"/>
            <a:ext cx="8592855" cy="8267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ITS Strategic Plan: Embrace Digital Transformation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729" y="580761"/>
            <a:ext cx="788670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sz="4000" dirty="0"/>
              <a:t>Timeline &amp; Roadmap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56"/>
          <a:stretch/>
        </p:blipFill>
        <p:spPr>
          <a:xfrm>
            <a:off x="1119619" y="1609536"/>
            <a:ext cx="6859460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4967368"/>
            <a:ext cx="8393221" cy="15048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Libraries Strategic Plan: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“Provide course materials in the most appropriate format to faculty and students on a course by course basis.”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729" y="580761"/>
            <a:ext cx="7886700" cy="8229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rgbClr val="9E28B5"/>
                </a:solidFill>
                <a:latin typeface="AvenirNext LT Pro Heavy" panose="020B0903020202020204" pitchFamily="34" charset="0"/>
                <a:ea typeface="AvenirNext LT Pro Heavy" panose="020B0903020202020204" pitchFamily="34" charset="0"/>
                <a:cs typeface="Arial" charset="0"/>
              </a:defRPr>
            </a:lvl1pPr>
          </a:lstStyle>
          <a:p>
            <a:r>
              <a:rPr lang="en-US" sz="4000" dirty="0"/>
              <a:t>Timeline &amp; Roadmap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76" y="1237129"/>
            <a:ext cx="4773038" cy="3073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710</Words>
  <Application>Microsoft Office PowerPoint</Application>
  <PresentationFormat>On-screen Show (4:3)</PresentationFormat>
  <Paragraphs>141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AvenirNext LT Pro Heavy</vt:lpstr>
      <vt:lpstr>Calibri</vt:lpstr>
      <vt:lpstr>New Aster LT Std</vt:lpstr>
      <vt:lpstr>Times New Roman</vt:lpstr>
      <vt:lpstr>Office Theme</vt:lpstr>
      <vt:lpstr>Beyond Textbooks and Coursepacks:   Using the LMS to Make Course Materials More Affordable </vt:lpstr>
      <vt:lpstr>Greg Argo  Associate Director  Access &amp; Digital  Services  University Libraries  Trent Brager  Education and Social Sciences Librarian  Glori Hinck  Instructional Designer, STELAR  </vt:lpstr>
      <vt:lpstr>Fixing the Broken Textbook Market </vt:lpstr>
      <vt:lpstr>Fixing the Broken Textbook Market  Timeline &amp; Roadmap</vt:lpstr>
      <vt:lpstr>Timeline &amp; Roadmap 2016</vt:lpstr>
      <vt:lpstr>Timeline &amp; Roadmap 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Affordability</vt:lpstr>
      <vt:lpstr>Ease of Access</vt:lpstr>
      <vt:lpstr>Course Development Collaborations</vt:lpstr>
      <vt:lpstr>Technical Ease of Delivery</vt:lpstr>
      <vt:lpstr>Streamlined  workflows</vt:lpstr>
      <vt:lpstr>Student Engagement Metrics</vt:lpstr>
      <vt:lpstr>Increased ROI on Library Resources</vt:lpstr>
      <vt:lpstr>The collaborative process New and Improved!   Faculty  Librarian  Instructional Designer     </vt:lpstr>
      <vt:lpstr>PowerPoint Presentation</vt:lpstr>
      <vt:lpstr>Collaborators</vt:lpstr>
      <vt:lpstr>Instructional Designers Perspective</vt:lpstr>
      <vt:lpstr>Instructional Designer/ Librarian Collaboration</vt:lpstr>
      <vt:lpstr>Begins a Faculty/Librarian Conversation</vt:lpstr>
      <vt:lpstr>Supports Copyright Compliance/Resource Quality</vt:lpstr>
      <vt:lpstr>Facilitates Access &amp; Decreases Costs for Students </vt:lpstr>
      <vt:lpstr>Faculty Testimonial</vt:lpstr>
      <vt:lpstr>What students are saying:</vt:lpstr>
      <vt:lpstr>What students are saying:</vt:lpstr>
      <vt:lpstr>Spring 2018 Pilot Results</vt:lpstr>
      <vt:lpstr>Summer Growth in Adoption</vt:lpstr>
      <vt:lpstr>Challenges Ahead</vt:lpstr>
      <vt:lpstr>Discussion  Usefulness for your institution?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McCauley, Jordan B.</dc:creator>
  <cp:lastModifiedBy>Argo, Greg</cp:lastModifiedBy>
  <cp:revision>66</cp:revision>
  <dcterms:created xsi:type="dcterms:W3CDTF">2018-01-22T17:10:52Z</dcterms:created>
  <dcterms:modified xsi:type="dcterms:W3CDTF">2018-08-01T15:53:14Z</dcterms:modified>
</cp:coreProperties>
</file>