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9" r:id="rId1"/>
  </p:sldMasterIdLst>
  <p:notesMasterIdLst>
    <p:notesMasterId r:id="rId13"/>
  </p:notesMasterIdLst>
  <p:sldIdLst>
    <p:sldId id="256" r:id="rId2"/>
    <p:sldId id="263" r:id="rId3"/>
    <p:sldId id="264" r:id="rId4"/>
    <p:sldId id="259" r:id="rId5"/>
    <p:sldId id="260" r:id="rId6"/>
    <p:sldId id="266" r:id="rId7"/>
    <p:sldId id="267" r:id="rId8"/>
    <p:sldId id="274" r:id="rId9"/>
    <p:sldId id="270" r:id="rId10"/>
    <p:sldId id="269" r:id="rId11"/>
    <p:sldId id="276" r:id="rId12"/>
  </p:sldIdLst>
  <p:sldSz cx="12192000" cy="6858000"/>
  <p:notesSz cx="6858000" cy="18764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4" autoAdjust="0"/>
    <p:restoredTop sz="86483" autoAdjust="0"/>
  </p:normalViewPr>
  <p:slideViewPr>
    <p:cSldViewPr snapToGrid="0">
      <p:cViewPr varScale="1">
        <p:scale>
          <a:sx n="93" d="100"/>
          <a:sy n="93" d="100"/>
        </p:scale>
        <p:origin x="232" y="52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son, Joel T" userId="S::jtjohnson@unwsp.edu::7a4f4ea4-f02b-4fb0-bbc9-4283938a6e9a" providerId="AD" clId="Web-{E284FB01-74D8-E264-ED09-E4A93B587B54}"/>
    <pc:docChg chg="modSld">
      <pc:chgData name="Johnson, Joel T" userId="S::jtjohnson@unwsp.edu::7a4f4ea4-f02b-4fb0-bbc9-4283938a6e9a" providerId="AD" clId="Web-{E284FB01-74D8-E264-ED09-E4A93B587B54}" dt="2018-07-23T16:10:20.780" v="17"/>
      <pc:docMkLst>
        <pc:docMk/>
      </pc:docMkLst>
      <pc:sldChg chg="modNotes">
        <pc:chgData name="Johnson, Joel T" userId="S::jtjohnson@unwsp.edu::7a4f4ea4-f02b-4fb0-bbc9-4283938a6e9a" providerId="AD" clId="Web-{E284FB01-74D8-E264-ED09-E4A93B587B54}" dt="2018-07-23T16:09:54.107" v="13"/>
        <pc:sldMkLst>
          <pc:docMk/>
          <pc:sldMk cId="1339631760" sldId="259"/>
        </pc:sldMkLst>
      </pc:sldChg>
      <pc:sldChg chg="modNotes">
        <pc:chgData name="Johnson, Joel T" userId="S::jtjohnson@unwsp.edu::7a4f4ea4-f02b-4fb0-bbc9-4283938a6e9a" providerId="AD" clId="Web-{E284FB01-74D8-E264-ED09-E4A93B587B54}" dt="2018-07-23T16:09:27.700" v="3"/>
        <pc:sldMkLst>
          <pc:docMk/>
          <pc:sldMk cId="2670422850" sldId="260"/>
        </pc:sldMkLst>
      </pc:sldChg>
      <pc:sldChg chg="modNotes">
        <pc:chgData name="Johnson, Joel T" userId="S::jtjohnson@unwsp.edu::7a4f4ea4-f02b-4fb0-bbc9-4283938a6e9a" providerId="AD" clId="Web-{E284FB01-74D8-E264-ED09-E4A93B587B54}" dt="2018-07-23T16:09:49.779" v="9"/>
        <pc:sldMkLst>
          <pc:docMk/>
          <pc:sldMk cId="1576076567" sldId="264"/>
        </pc:sldMkLst>
      </pc:sldChg>
      <pc:sldChg chg="modNotes">
        <pc:chgData name="Johnson, Joel T" userId="S::jtjohnson@unwsp.edu::7a4f4ea4-f02b-4fb0-bbc9-4283938a6e9a" providerId="AD" clId="Web-{E284FB01-74D8-E264-ED09-E4A93B587B54}" dt="2018-07-23T16:09:32.606" v="4"/>
        <pc:sldMkLst>
          <pc:docMk/>
          <pc:sldMk cId="2767602362" sldId="266"/>
        </pc:sldMkLst>
      </pc:sldChg>
      <pc:sldChg chg="modNotes">
        <pc:chgData name="Johnson, Joel T" userId="S::jtjohnson@unwsp.edu::7a4f4ea4-f02b-4fb0-bbc9-4283938a6e9a" providerId="AD" clId="Web-{E284FB01-74D8-E264-ED09-E4A93B587B54}" dt="2018-07-23T16:09:36.981" v="6"/>
        <pc:sldMkLst>
          <pc:docMk/>
          <pc:sldMk cId="3356758314" sldId="267"/>
        </pc:sldMkLst>
      </pc:sldChg>
      <pc:sldChg chg="modNotes">
        <pc:chgData name="Johnson, Joel T" userId="S::jtjohnson@unwsp.edu::7a4f4ea4-f02b-4fb0-bbc9-4283938a6e9a" providerId="AD" clId="Web-{E284FB01-74D8-E264-ED09-E4A93B587B54}" dt="2018-07-23T16:10:20.780" v="17"/>
        <pc:sldMkLst>
          <pc:docMk/>
          <pc:sldMk cId="2066654632" sldId="269"/>
        </pc:sldMkLst>
      </pc:sldChg>
      <pc:sldChg chg="modNotes">
        <pc:chgData name="Johnson, Joel T" userId="S::jtjohnson@unwsp.edu::7a4f4ea4-f02b-4fb0-bbc9-4283938a6e9a" providerId="AD" clId="Web-{E284FB01-74D8-E264-ED09-E4A93B587B54}" dt="2018-07-23T16:10:04.185" v="15"/>
        <pc:sldMkLst>
          <pc:docMk/>
          <pc:sldMk cId="494695733" sldId="270"/>
        </pc:sldMkLst>
      </pc:sldChg>
    </pc:docChg>
  </pc:docChgLst>
  <pc:docChgLst>
    <pc:chgData name="Johnson, Joel T" userId="7a4f4ea4-f02b-4fb0-bbc9-4283938a6e9a" providerId="ADAL" clId="{40192F93-FBAE-264B-BC09-D16FD7FC5090}"/>
    <pc:docChg chg="undo custSel addSld delSld modSld sldOrd">
      <pc:chgData name="Johnson, Joel T" userId="7a4f4ea4-f02b-4fb0-bbc9-4283938a6e9a" providerId="ADAL" clId="{40192F93-FBAE-264B-BC09-D16FD7FC5090}" dt="2018-07-30T15:17:53.297" v="692" actId="20577"/>
      <pc:docMkLst>
        <pc:docMk/>
      </pc:docMkLst>
      <pc:sldChg chg="addSp delSp modSp modAnim">
        <pc:chgData name="Johnson, Joel T" userId="7a4f4ea4-f02b-4fb0-bbc9-4283938a6e9a" providerId="ADAL" clId="{40192F93-FBAE-264B-BC09-D16FD7FC5090}" dt="2018-07-30T15:17:53.297" v="692" actId="20577"/>
        <pc:sldMkLst>
          <pc:docMk/>
          <pc:sldMk cId="1339631760" sldId="259"/>
        </pc:sldMkLst>
        <pc:spChg chg="mod">
          <ac:chgData name="Johnson, Joel T" userId="7a4f4ea4-f02b-4fb0-bbc9-4283938a6e9a" providerId="ADAL" clId="{40192F93-FBAE-264B-BC09-D16FD7FC5090}" dt="2018-07-30T15:17:53.297" v="692" actId="20577"/>
          <ac:spMkLst>
            <pc:docMk/>
            <pc:sldMk cId="1339631760" sldId="259"/>
            <ac:spMk id="3" creationId="{00000000-0000-0000-0000-000000000000}"/>
          </ac:spMkLst>
        </pc:spChg>
        <pc:graphicFrameChg chg="add del">
          <ac:chgData name="Johnson, Joel T" userId="7a4f4ea4-f02b-4fb0-bbc9-4283938a6e9a" providerId="ADAL" clId="{40192F93-FBAE-264B-BC09-D16FD7FC5090}" dt="2018-07-27T16:30:29.713" v="121" actId="478"/>
          <ac:graphicFrameMkLst>
            <pc:docMk/>
            <pc:sldMk cId="1339631760" sldId="259"/>
            <ac:graphicFrameMk id="4" creationId="{144AC05A-C3E9-7448-895A-0C2F5E3CCA94}"/>
          </ac:graphicFrameMkLst>
        </pc:graphicFrameChg>
        <pc:picChg chg="add mod">
          <ac:chgData name="Johnson, Joel T" userId="7a4f4ea4-f02b-4fb0-bbc9-4283938a6e9a" providerId="ADAL" clId="{40192F93-FBAE-264B-BC09-D16FD7FC5090}" dt="2018-07-27T16:34:48.455" v="202" actId="1076"/>
          <ac:picMkLst>
            <pc:docMk/>
            <pc:sldMk cId="1339631760" sldId="259"/>
            <ac:picMk id="6" creationId="{48C1418A-FA0B-FC4D-B7CE-19786EE33C22}"/>
          </ac:picMkLst>
        </pc:picChg>
      </pc:sldChg>
      <pc:sldChg chg="modSp ord modAnim">
        <pc:chgData name="Johnson, Joel T" userId="7a4f4ea4-f02b-4fb0-bbc9-4283938a6e9a" providerId="ADAL" clId="{40192F93-FBAE-264B-BC09-D16FD7FC5090}" dt="2018-07-27T16:43:50.355" v="445" actId="20577"/>
        <pc:sldMkLst>
          <pc:docMk/>
          <pc:sldMk cId="2670422850" sldId="260"/>
        </pc:sldMkLst>
        <pc:spChg chg="mod">
          <ac:chgData name="Johnson, Joel T" userId="7a4f4ea4-f02b-4fb0-bbc9-4283938a6e9a" providerId="ADAL" clId="{40192F93-FBAE-264B-BC09-D16FD7FC5090}" dt="2018-07-27T16:43:50.355" v="445" actId="20577"/>
          <ac:spMkLst>
            <pc:docMk/>
            <pc:sldMk cId="2670422850" sldId="260"/>
            <ac:spMk id="3" creationId="{00000000-0000-0000-0000-000000000000}"/>
          </ac:spMkLst>
        </pc:spChg>
      </pc:sldChg>
      <pc:sldChg chg="addSp modSp">
        <pc:chgData name="Johnson, Joel T" userId="7a4f4ea4-f02b-4fb0-bbc9-4283938a6e9a" providerId="ADAL" clId="{40192F93-FBAE-264B-BC09-D16FD7FC5090}" dt="2018-07-27T16:19:18.927" v="7" actId="18131"/>
        <pc:sldMkLst>
          <pc:docMk/>
          <pc:sldMk cId="1464040411" sldId="263"/>
        </pc:sldMkLst>
        <pc:picChg chg="add mod modCrop">
          <ac:chgData name="Johnson, Joel T" userId="7a4f4ea4-f02b-4fb0-bbc9-4283938a6e9a" providerId="ADAL" clId="{40192F93-FBAE-264B-BC09-D16FD7FC5090}" dt="2018-07-27T16:19:18.927" v="7" actId="18131"/>
          <ac:picMkLst>
            <pc:docMk/>
            <pc:sldMk cId="1464040411" sldId="263"/>
            <ac:picMk id="3" creationId="{94031046-979F-144F-935E-DDE5C2687019}"/>
          </ac:picMkLst>
        </pc:picChg>
      </pc:sldChg>
      <pc:sldChg chg="modSp">
        <pc:chgData name="Johnson, Joel T" userId="7a4f4ea4-f02b-4fb0-bbc9-4283938a6e9a" providerId="ADAL" clId="{40192F93-FBAE-264B-BC09-D16FD7FC5090}" dt="2018-07-27T16:51:05.338" v="653" actId="20577"/>
        <pc:sldMkLst>
          <pc:docMk/>
          <pc:sldMk cId="1576076567" sldId="264"/>
        </pc:sldMkLst>
        <pc:spChg chg="mod">
          <ac:chgData name="Johnson, Joel T" userId="7a4f4ea4-f02b-4fb0-bbc9-4283938a6e9a" providerId="ADAL" clId="{40192F93-FBAE-264B-BC09-D16FD7FC5090}" dt="2018-07-27T16:51:05.338" v="653" actId="20577"/>
          <ac:spMkLst>
            <pc:docMk/>
            <pc:sldMk cId="1576076567" sldId="264"/>
            <ac:spMk id="6" creationId="{00000000-0000-0000-0000-000000000000}"/>
          </ac:spMkLst>
        </pc:spChg>
      </pc:sldChg>
      <pc:sldChg chg="addSp delSp modSp ord modAnim">
        <pc:chgData name="Johnson, Joel T" userId="7a4f4ea4-f02b-4fb0-bbc9-4283938a6e9a" providerId="ADAL" clId="{40192F93-FBAE-264B-BC09-D16FD7FC5090}" dt="2018-07-27T16:46:57.153" v="567" actId="20577"/>
        <pc:sldMkLst>
          <pc:docMk/>
          <pc:sldMk cId="2767602362" sldId="266"/>
        </pc:sldMkLst>
        <pc:spChg chg="mod">
          <ac:chgData name="Johnson, Joel T" userId="7a4f4ea4-f02b-4fb0-bbc9-4283938a6e9a" providerId="ADAL" clId="{40192F93-FBAE-264B-BC09-D16FD7FC5090}" dt="2018-07-27T16:46:57.153" v="567" actId="20577"/>
          <ac:spMkLst>
            <pc:docMk/>
            <pc:sldMk cId="2767602362" sldId="266"/>
            <ac:spMk id="3" creationId="{00000000-0000-0000-0000-000000000000}"/>
          </ac:spMkLst>
        </pc:spChg>
        <pc:spChg chg="add del">
          <ac:chgData name="Johnson, Joel T" userId="7a4f4ea4-f02b-4fb0-bbc9-4283938a6e9a" providerId="ADAL" clId="{40192F93-FBAE-264B-BC09-D16FD7FC5090}" dt="2018-07-27T16:25:46.444" v="63" actId="478"/>
          <ac:spMkLst>
            <pc:docMk/>
            <pc:sldMk cId="2767602362" sldId="266"/>
            <ac:spMk id="4" creationId="{00000000-0000-0000-0000-000000000000}"/>
          </ac:spMkLst>
        </pc:spChg>
      </pc:sldChg>
      <pc:sldChg chg="modSp ord modAnim">
        <pc:chgData name="Johnson, Joel T" userId="7a4f4ea4-f02b-4fb0-bbc9-4283938a6e9a" providerId="ADAL" clId="{40192F93-FBAE-264B-BC09-D16FD7FC5090}" dt="2018-07-27T16:38:34.664" v="276"/>
        <pc:sldMkLst>
          <pc:docMk/>
          <pc:sldMk cId="3356758314" sldId="267"/>
        </pc:sldMkLst>
        <pc:spChg chg="mod">
          <ac:chgData name="Johnson, Joel T" userId="7a4f4ea4-f02b-4fb0-bbc9-4283938a6e9a" providerId="ADAL" clId="{40192F93-FBAE-264B-BC09-D16FD7FC5090}" dt="2018-07-27T16:24:14.264" v="24" actId="20577"/>
          <ac:spMkLst>
            <pc:docMk/>
            <pc:sldMk cId="3356758314" sldId="267"/>
            <ac:spMk id="3" creationId="{00000000-0000-0000-0000-000000000000}"/>
          </ac:spMkLst>
        </pc:spChg>
      </pc:sldChg>
      <pc:sldChg chg="modSp modAnim">
        <pc:chgData name="Johnson, Joel T" userId="7a4f4ea4-f02b-4fb0-bbc9-4283938a6e9a" providerId="ADAL" clId="{40192F93-FBAE-264B-BC09-D16FD7FC5090}" dt="2018-07-27T16:48:24.110" v="568" actId="20577"/>
        <pc:sldMkLst>
          <pc:docMk/>
          <pc:sldMk cId="2066654632" sldId="269"/>
        </pc:sldMkLst>
        <pc:spChg chg="mod">
          <ac:chgData name="Johnson, Joel T" userId="7a4f4ea4-f02b-4fb0-bbc9-4283938a6e9a" providerId="ADAL" clId="{40192F93-FBAE-264B-BC09-D16FD7FC5090}" dt="2018-07-27T16:48:24.110" v="568" actId="20577"/>
          <ac:spMkLst>
            <pc:docMk/>
            <pc:sldMk cId="2066654632" sldId="269"/>
            <ac:spMk id="3" creationId="{00000000-0000-0000-0000-000000000000}"/>
          </ac:spMkLst>
        </pc:spChg>
      </pc:sldChg>
      <pc:sldChg chg="modAnim">
        <pc:chgData name="Johnson, Joel T" userId="7a4f4ea4-f02b-4fb0-bbc9-4283938a6e9a" providerId="ADAL" clId="{40192F93-FBAE-264B-BC09-D16FD7FC5090}" dt="2018-07-27T16:27:26.710" v="80"/>
        <pc:sldMkLst>
          <pc:docMk/>
          <pc:sldMk cId="494695733" sldId="270"/>
        </pc:sldMkLst>
      </pc:sldChg>
      <pc:sldChg chg="add ord modAnim">
        <pc:chgData name="Johnson, Joel T" userId="7a4f4ea4-f02b-4fb0-bbc9-4283938a6e9a" providerId="ADAL" clId="{40192F93-FBAE-264B-BC09-D16FD7FC5090}" dt="2018-07-27T16:38:49.932" v="279"/>
        <pc:sldMkLst>
          <pc:docMk/>
          <pc:sldMk cId="3048715506" sldId="274"/>
        </pc:sldMkLst>
      </pc:sldChg>
      <pc:sldChg chg="modSp add ord">
        <pc:chgData name="Johnson, Joel T" userId="7a4f4ea4-f02b-4fb0-bbc9-4283938a6e9a" providerId="ADAL" clId="{40192F93-FBAE-264B-BC09-D16FD7FC5090}" dt="2018-07-27T16:50:13.143" v="638" actId="27636"/>
        <pc:sldMkLst>
          <pc:docMk/>
          <pc:sldMk cId="3642938219" sldId="276"/>
        </pc:sldMkLst>
        <pc:spChg chg="mod">
          <ac:chgData name="Johnson, Joel T" userId="7a4f4ea4-f02b-4fb0-bbc9-4283938a6e9a" providerId="ADAL" clId="{40192F93-FBAE-264B-BC09-D16FD7FC5090}" dt="2018-07-27T16:49:18.026" v="595" actId="20577"/>
          <ac:spMkLst>
            <pc:docMk/>
            <pc:sldMk cId="3642938219" sldId="276"/>
            <ac:spMk id="4" creationId="{00000000-0000-0000-0000-000000000000}"/>
          </ac:spMkLst>
        </pc:spChg>
        <pc:spChg chg="mod">
          <ac:chgData name="Johnson, Joel T" userId="7a4f4ea4-f02b-4fb0-bbc9-4283938a6e9a" providerId="ADAL" clId="{40192F93-FBAE-264B-BC09-D16FD7FC5090}" dt="2018-07-27T16:50:13.143" v="638" actId="27636"/>
          <ac:spMkLst>
            <pc:docMk/>
            <pc:sldMk cId="3642938219" sldId="276"/>
            <ac:spMk id="5" creationId="{00000000-0000-0000-0000-000000000000}"/>
          </ac:spMkLst>
        </pc:spChg>
        <pc:spChg chg="mod">
          <ac:chgData name="Johnson, Joel T" userId="7a4f4ea4-f02b-4fb0-bbc9-4283938a6e9a" providerId="ADAL" clId="{40192F93-FBAE-264B-BC09-D16FD7FC5090}" dt="2018-07-27T16:50:13.139" v="637" actId="27636"/>
          <ac:spMkLst>
            <pc:docMk/>
            <pc:sldMk cId="3642938219" sldId="276"/>
            <ac:spMk id="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0F45A3-4DAB-4F84-B397-784EBDC6CA64}" type="datetimeFigureOut">
              <a:rPr lang="en-US"/>
              <a:t>7/30/18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D6A0F-F628-46D3-BD2C-7566200D1CC1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3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Nathan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AD6A0F-F628-46D3-BD2C-7566200D1CC1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343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Joel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AD6A0F-F628-46D3-BD2C-7566200D1CC1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982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Joel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AD6A0F-F628-46D3-BD2C-7566200D1CC1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1951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Joel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AD6A0F-F628-46D3-BD2C-7566200D1CC1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4463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Nathan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AD6A0F-F628-46D3-BD2C-7566200D1CC1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0512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Nathan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AD6A0F-F628-46D3-BD2C-7566200D1CC1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1684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Nathan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AD6A0F-F628-46D3-BD2C-7566200D1CC1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9911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Joel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AD6A0F-F628-46D3-BD2C-7566200D1CC1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854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6C004-3277-4486-8336-E1726199832B}" type="datetimeFigureOut">
              <a:rPr lang="en-US" smtClean="0"/>
              <a:t>7/30/18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64D2C-FA6B-4049-8AF1-ADE2CE0D508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1184" y="5215812"/>
            <a:ext cx="1450816" cy="11040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543068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6C004-3277-4486-8336-E1726199832B}" type="datetimeFigureOut">
              <a:rPr lang="en-US" smtClean="0"/>
              <a:t>7/30/18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64D2C-FA6B-4049-8AF1-ADE2CE0D50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784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6C004-3277-4486-8336-E1726199832B}" type="datetimeFigureOut">
              <a:rPr lang="en-US" smtClean="0"/>
              <a:t>7/30/18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64D2C-FA6B-4049-8AF1-ADE2CE0D50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200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6C004-3277-4486-8336-E1726199832B}" type="datetimeFigureOut">
              <a:rPr lang="en-US" smtClean="0"/>
              <a:t>7/30/18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64D2C-FA6B-4049-8AF1-ADE2CE0D5089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1184" y="5215812"/>
            <a:ext cx="1450816" cy="11040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1088533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6C004-3277-4486-8336-E1726199832B}" type="datetimeFigureOut">
              <a:rPr lang="en-US" smtClean="0"/>
              <a:t>7/30/18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64D2C-FA6B-4049-8AF1-ADE2CE0D508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1184" y="5215812"/>
            <a:ext cx="1450816" cy="11040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1125064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6C004-3277-4486-8336-E1726199832B}" type="datetimeFigureOut">
              <a:rPr lang="en-US" smtClean="0"/>
              <a:t>7/30/18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64D2C-FA6B-4049-8AF1-ADE2CE0D5089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1184" y="5215812"/>
            <a:ext cx="1450816" cy="11040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858514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6C004-3277-4486-8336-E1726199832B}" type="datetimeFigureOut">
              <a:rPr lang="en-US" smtClean="0"/>
              <a:t>7/30/18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64D2C-FA6B-4049-8AF1-ADE2CE0D5089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1184" y="5215812"/>
            <a:ext cx="1450816" cy="11040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76231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6C004-3277-4486-8336-E1726199832B}" type="datetimeFigureOut">
              <a:rPr lang="en-US" smtClean="0"/>
              <a:t>7/30/18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64D2C-FA6B-4049-8AF1-ADE2CE0D508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1184" y="5215812"/>
            <a:ext cx="1450816" cy="11040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356572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6C004-3277-4486-8336-E1726199832B}" type="datetimeFigureOut">
              <a:rPr lang="en-US" smtClean="0"/>
              <a:t>7/30/18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64D2C-FA6B-4049-8AF1-ADE2CE0D5089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1184" y="5215812"/>
            <a:ext cx="1450816" cy="11040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095080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406C004-3277-4486-8336-E1726199832B}" type="datetimeFigureOut">
              <a:rPr lang="en-US" smtClean="0"/>
              <a:t>7/30/18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B64D2C-FA6B-4049-8AF1-ADE2CE0D50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402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6C004-3277-4486-8336-E1726199832B}" type="datetimeFigureOut">
              <a:rPr lang="en-US" smtClean="0"/>
              <a:t>7/30/18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64D2C-FA6B-4049-8AF1-ADE2CE0D50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54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406C004-3277-4486-8336-E1726199832B}" type="datetimeFigureOut">
              <a:rPr lang="en-US" smtClean="0"/>
              <a:t>7/30/18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5B64D2C-FA6B-4049-8AF1-ADE2CE0D508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595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0" r:id="rId1"/>
    <p:sldLayoutId id="2147483971" r:id="rId2"/>
    <p:sldLayoutId id="2147483972" r:id="rId3"/>
    <p:sldLayoutId id="2147483973" r:id="rId4"/>
    <p:sldLayoutId id="2147483974" r:id="rId5"/>
    <p:sldLayoutId id="2147483975" r:id="rId6"/>
    <p:sldLayoutId id="2147483976" r:id="rId7"/>
    <p:sldLayoutId id="2147483977" r:id="rId8"/>
    <p:sldLayoutId id="2147483978" r:id="rId9"/>
    <p:sldLayoutId id="2147483979" r:id="rId10"/>
    <p:sldLayoutId id="214748398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 Approach to Instructional Design Capacity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/>
              <a:t>Joel Johnson</a:t>
            </a:r>
          </a:p>
          <a:p>
            <a:pPr lvl="0"/>
            <a:r>
              <a:rPr lang="en-US" dirty="0"/>
              <a:t>Nathan Lentfer, PhD</a:t>
            </a:r>
          </a:p>
          <a:p>
            <a:pPr lvl="0"/>
            <a:r>
              <a:rPr lang="en-US" dirty="0"/>
              <a:t>University of Northwestern-St. Paul</a:t>
            </a:r>
          </a:p>
        </p:txBody>
      </p:sp>
    </p:spTree>
    <p:extLst>
      <p:ext uri="{BB962C8B-B14F-4D97-AF65-F5344CB8AC3E}">
        <p14:creationId xmlns:p14="http://schemas.microsoft.com/office/powerpoint/2010/main" val="11927591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dirty="0"/>
              <a:t>Lessons Learned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51460" indent="-342900" fontAlgn="base">
              <a:buFont typeface="+mj-lt"/>
              <a:buAutoNum type="arabicPeriod"/>
            </a:pPr>
            <a:r>
              <a:rPr lang="en-US" dirty="0"/>
              <a:t>Don’t be too rigid as you start. </a:t>
            </a:r>
          </a:p>
          <a:p>
            <a:pPr marL="251460" indent="-342900" fontAlgn="base">
              <a:buFont typeface="+mj-lt"/>
              <a:buAutoNum type="arabicPeriod"/>
            </a:pPr>
            <a:r>
              <a:rPr lang="en-US" dirty="0"/>
              <a:t>Allow for a growing understanding of what is going on in your team. </a:t>
            </a:r>
          </a:p>
          <a:p>
            <a:pPr marL="251460" indent="-342900" fontAlgn="base">
              <a:buFont typeface="+mj-lt"/>
              <a:buAutoNum type="arabicPeriod"/>
            </a:pPr>
            <a:r>
              <a:rPr lang="en-US" dirty="0"/>
              <a:t>Evaluate and learn as you keep going. </a:t>
            </a:r>
          </a:p>
          <a:p>
            <a:pPr marL="251460" indent="-342900" fontAlgn="base">
              <a:buFont typeface="+mj-lt"/>
              <a:buAutoNum type="arabicPeriod"/>
            </a:pPr>
            <a:r>
              <a:rPr lang="en-US" dirty="0"/>
              <a:t>Be willing to revisit initial assumptions and estimates. </a:t>
            </a:r>
          </a:p>
          <a:p>
            <a:pPr marL="251460" indent="-342900" fontAlgn="base">
              <a:buFont typeface="+mj-lt"/>
              <a:buAutoNum type="arabicPeriod"/>
            </a:pPr>
            <a:r>
              <a:rPr lang="en-US" dirty="0"/>
              <a:t>Need to develop a consistent course flow.  </a:t>
            </a:r>
          </a:p>
          <a:p>
            <a:pPr marL="251460" indent="-342900" fontAlgn="base">
              <a:buFont typeface="+mj-lt"/>
              <a:buAutoNum type="arabicPeriod"/>
            </a:pPr>
            <a:r>
              <a:rPr lang="en-US" dirty="0"/>
              <a:t>Communicating to administration about your framework will take time. </a:t>
            </a:r>
          </a:p>
          <a:p>
            <a:pPr marL="251460" indent="-342900" fontAlgn="base">
              <a:buFont typeface="+mj-lt"/>
              <a:buAutoNum type="arabicPeriod"/>
            </a:pPr>
            <a:r>
              <a:rPr lang="en-US" dirty="0"/>
              <a:t>Getting the team into a consistent time tracking setup helps a lot. </a:t>
            </a:r>
          </a:p>
        </p:txBody>
      </p:sp>
    </p:spTree>
    <p:extLst>
      <p:ext uri="{BB962C8B-B14F-4D97-AF65-F5344CB8AC3E}">
        <p14:creationId xmlns:p14="http://schemas.microsoft.com/office/powerpoint/2010/main" val="2066654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29183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Joel Johnson, MA</a:t>
            </a:r>
            <a:br>
              <a:rPr lang="en-US" dirty="0"/>
            </a:br>
            <a:r>
              <a:rPr lang="en-US" dirty="0"/>
              <a:t>Director of Academic Technology </a:t>
            </a:r>
            <a:br>
              <a:rPr lang="en-US" dirty="0"/>
            </a:br>
            <a:r>
              <a:rPr lang="en-US" dirty="0"/>
              <a:t>and Online Learning</a:t>
            </a:r>
          </a:p>
          <a:p>
            <a:pPr marL="0" indent="0" algn="ctr">
              <a:buNone/>
            </a:pPr>
            <a:r>
              <a:rPr lang="en-US" dirty="0" err="1"/>
              <a:t>jtjohnson@unwsp.edu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217920" y="1845734"/>
            <a:ext cx="4937760" cy="4499647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Nathan Lentfer, PhD</a:t>
            </a:r>
            <a:br>
              <a:rPr lang="en-US" dirty="0"/>
            </a:br>
            <a:r>
              <a:rPr lang="en-US" dirty="0"/>
              <a:t>Instructional Designer &amp; Technologist Manager</a:t>
            </a:r>
            <a:br>
              <a:rPr lang="en-US" dirty="0"/>
            </a:br>
            <a:r>
              <a:rPr lang="en-US" dirty="0"/>
              <a:t>Online Learning Office</a:t>
            </a:r>
          </a:p>
          <a:p>
            <a:pPr marL="0" indent="0" algn="ctr">
              <a:buNone/>
            </a:pPr>
            <a:r>
              <a:rPr lang="en-US" dirty="0" err="1"/>
              <a:t>nvlentfer@unwsp.edu</a:t>
            </a:r>
            <a:endParaRPr lang="en-US" dirty="0"/>
          </a:p>
        </p:txBody>
      </p:sp>
      <p:pic>
        <p:nvPicPr>
          <p:cNvPr id="9" name="Content Placeholder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9320" y="1845734"/>
            <a:ext cx="1926369" cy="289417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4031046-979F-144F-935E-DDE5C268701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29" t="3116" r="14329" b="13658"/>
          <a:stretch/>
        </p:blipFill>
        <p:spPr>
          <a:xfrm>
            <a:off x="2576945" y="1845735"/>
            <a:ext cx="1981200" cy="2894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938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Joel Johnson, MA</a:t>
            </a:r>
            <a:br>
              <a:rPr lang="en-US" dirty="0"/>
            </a:br>
            <a:r>
              <a:rPr lang="en-US" dirty="0"/>
              <a:t>Director of Academic Technology </a:t>
            </a:r>
            <a:br>
              <a:rPr lang="en-US" dirty="0"/>
            </a:br>
            <a:r>
              <a:rPr lang="en-US" dirty="0"/>
              <a:t>and Online Learning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Nathan Lentfer, PhD</a:t>
            </a:r>
            <a:br>
              <a:rPr lang="en-US" dirty="0"/>
            </a:br>
            <a:r>
              <a:rPr lang="en-US" dirty="0"/>
              <a:t>Instructional Designer &amp; Technologist Manager</a:t>
            </a:r>
            <a:br>
              <a:rPr lang="en-US" dirty="0"/>
            </a:br>
            <a:r>
              <a:rPr lang="en-US" dirty="0"/>
              <a:t>Online Learning Office</a:t>
            </a:r>
          </a:p>
        </p:txBody>
      </p:sp>
      <p:pic>
        <p:nvPicPr>
          <p:cNvPr id="9" name="Content Placeholder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9320" y="1845734"/>
            <a:ext cx="1926369" cy="289417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4031046-979F-144F-935E-DDE5C268701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29" t="3116" r="14329" b="13658"/>
          <a:stretch/>
        </p:blipFill>
        <p:spPr>
          <a:xfrm>
            <a:off x="2576945" y="1845735"/>
            <a:ext cx="1981200" cy="2894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040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will be addressing today?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US" sz="3200" dirty="0"/>
              <a:t>Context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3200" dirty="0"/>
              <a:t>Four Foundational Principles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3200" dirty="0"/>
              <a:t>Benefits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3200" dirty="0"/>
              <a:t>Lessons Learned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3200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576076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19539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sz="1800" dirty="0"/>
              <a:t>Online Learning Office (OLO, Created</a:t>
            </a:r>
            <a:r>
              <a:rPr lang="en-US" sz="1800" baseline="0" dirty="0"/>
              <a:t> in February 2015)</a:t>
            </a:r>
          </a:p>
          <a:p>
            <a:pPr lvl="1"/>
            <a:r>
              <a:rPr lang="en-US" dirty="0"/>
              <a:t>Part of our</a:t>
            </a:r>
            <a:r>
              <a:rPr lang="en-US" baseline="0" dirty="0"/>
              <a:t> </a:t>
            </a:r>
            <a:r>
              <a:rPr lang="en-US" dirty="0"/>
              <a:t>QIP</a:t>
            </a:r>
            <a:r>
              <a:rPr lang="en-US" baseline="0" dirty="0"/>
              <a:t> Initiative for HLC</a:t>
            </a:r>
            <a:endParaRPr lang="en-US" dirty="0"/>
          </a:p>
          <a:p>
            <a:pPr lvl="1"/>
            <a:r>
              <a:rPr lang="en-US" dirty="0"/>
              <a:t>Merging</a:t>
            </a:r>
            <a:r>
              <a:rPr lang="en-US" baseline="0" dirty="0"/>
              <a:t> of </a:t>
            </a:r>
            <a:r>
              <a:rPr lang="en-US" dirty="0"/>
              <a:t>two Instructional Design teams</a:t>
            </a:r>
          </a:p>
          <a:p>
            <a:pPr marL="201168" lvl="1" indent="0">
              <a:buNone/>
            </a:pPr>
            <a:br>
              <a:rPr lang="en-US" dirty="0"/>
            </a:br>
            <a:r>
              <a:rPr lang="en-US" dirty="0"/>
              <a:t>Issues being addressed </a:t>
            </a:r>
            <a:r>
              <a:rPr lang="en-US" baseline="0" dirty="0"/>
              <a:t>as we came together</a:t>
            </a:r>
            <a:endParaRPr lang="en-US" dirty="0"/>
          </a:p>
          <a:p>
            <a:pPr lvl="1" rtl="0" fontAlgn="base"/>
            <a:r>
              <a:rPr lang="en-US" dirty="0"/>
              <a:t>Two teams coming together</a:t>
            </a:r>
          </a:p>
          <a:p>
            <a:pPr lvl="1" rtl="0" fontAlgn="base"/>
            <a:r>
              <a:rPr lang="en-US" dirty="0"/>
              <a:t>Asked to do more than we could handle</a:t>
            </a:r>
          </a:p>
          <a:p>
            <a:pPr lvl="1" fontAlgn="base"/>
            <a:r>
              <a:rPr lang="en-US" dirty="0"/>
              <a:t>Needed to forecast development</a:t>
            </a:r>
          </a:p>
          <a:p>
            <a:pPr marL="201168" lvl="1" indent="0" fontAlgn="base">
              <a:buFont typeface="Calibri" pitchFamily="34" charset="0"/>
              <a:buNone/>
            </a:pPr>
            <a:br>
              <a:rPr lang="en-US" dirty="0"/>
            </a:br>
            <a:r>
              <a:rPr lang="en-US" dirty="0"/>
              <a:t>Main responsibilities today</a:t>
            </a:r>
          </a:p>
          <a:p>
            <a:pPr lvl="1" fontAlgn="base"/>
            <a:r>
              <a:rPr lang="en-US" dirty="0"/>
              <a:t>30+ active CD projects/month</a:t>
            </a:r>
          </a:p>
          <a:p>
            <a:pPr lvl="1" fontAlgn="base"/>
            <a:r>
              <a:rPr lang="en-US" dirty="0"/>
              <a:t>Maintaining 260+ courses across 360+ sections</a:t>
            </a:r>
          </a:p>
          <a:p>
            <a:pPr lvl="1" fontAlgn="base"/>
            <a:r>
              <a:rPr lang="en-US" dirty="0"/>
              <a:t>Online and blended program and course</a:t>
            </a:r>
          </a:p>
          <a:p>
            <a:pPr lvl="1" fontAlgn="base"/>
            <a:r>
              <a:rPr lang="en-US" dirty="0"/>
              <a:t>Training and support approx. 200 faculty</a:t>
            </a:r>
          </a:p>
          <a:p>
            <a:pPr lvl="1" fontAlgn="base"/>
            <a:r>
              <a:rPr lang="en-US" dirty="0"/>
              <a:t>Open textbook adoption</a:t>
            </a:r>
          </a:p>
          <a:p>
            <a:pPr lvl="1" fontAlgn="base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8C1418A-FA0B-FC4D-B7CE-19786EE33C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6541" y="526473"/>
            <a:ext cx="3314700" cy="56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631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97280" y="3941635"/>
            <a:ext cx="7661710" cy="163629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rtl="0" fontAlgn="base"/>
            <a:r>
              <a:rPr lang="en-US" dirty="0"/>
              <a:t>Where is time going?</a:t>
            </a:r>
          </a:p>
          <a:p>
            <a:pPr lvl="1" fontAlgn="base"/>
            <a:r>
              <a:rPr lang="en-US" dirty="0"/>
              <a:t>Descriptive at this point not prescriptive</a:t>
            </a:r>
          </a:p>
          <a:p>
            <a:pPr lvl="1" rtl="0" fontAlgn="base"/>
            <a:r>
              <a:rPr lang="en-US" dirty="0"/>
              <a:t>Acknowledge reality </a:t>
            </a:r>
          </a:p>
          <a:p>
            <a:pPr lvl="1" rtl="0" fontAlgn="base"/>
            <a:r>
              <a:rPr lang="en-US" dirty="0"/>
              <a:t>Consider it all - beyond course development </a:t>
            </a:r>
          </a:p>
          <a:p>
            <a:pPr lvl="1" rtl="0" fontAlgn="base"/>
            <a:r>
              <a:rPr lang="en-US" dirty="0"/>
              <a:t>Different roles have different responsibilities and time distribution</a:t>
            </a:r>
          </a:p>
          <a:p>
            <a:pPr fontAlgn="base"/>
            <a:endParaRPr lang="en-US" dirty="0"/>
          </a:p>
          <a:p>
            <a:pPr fontAlgn="base"/>
            <a:r>
              <a:rPr lang="en-US" dirty="0">
                <a:solidFill>
                  <a:schemeClr val="bg1"/>
                </a:solidFill>
              </a:rPr>
              <a:t>How this worked for us:</a:t>
            </a:r>
          </a:p>
          <a:p>
            <a:pPr lvl="1" fontAlgn="base"/>
            <a:r>
              <a:rPr lang="en-US" dirty="0">
                <a:solidFill>
                  <a:schemeClr val="bg1"/>
                </a:solidFill>
              </a:rPr>
              <a:t>3-hour group meeting</a:t>
            </a:r>
          </a:p>
          <a:p>
            <a:pPr lvl="1" fontAlgn="base"/>
            <a:r>
              <a:rPr lang="en-US" dirty="0">
                <a:solidFill>
                  <a:schemeClr val="bg1"/>
                </a:solidFill>
              </a:rPr>
              <a:t>Looking at</a:t>
            </a:r>
            <a:r>
              <a:rPr lang="en-US" baseline="0" dirty="0">
                <a:solidFill>
                  <a:schemeClr val="bg1"/>
                </a:solidFill>
              </a:rPr>
              <a:t> our actual schedules (meetings,</a:t>
            </a:r>
            <a:r>
              <a:rPr lang="en-US" dirty="0">
                <a:solidFill>
                  <a:schemeClr val="bg1"/>
                </a:solidFill>
              </a:rPr>
              <a:t> development, maintenance, etc.)</a:t>
            </a:r>
          </a:p>
          <a:p>
            <a:pPr lvl="1" fontAlgn="base"/>
            <a:r>
              <a:rPr lang="en-US" dirty="0">
                <a:solidFill>
                  <a:schemeClr val="bg1"/>
                </a:solidFill>
              </a:rPr>
              <a:t>Dialogue on understanding reality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dirty="0"/>
              <a:t>Foundational Principle 1:</a:t>
            </a:r>
            <a:br>
              <a:rPr lang="en-US" dirty="0"/>
            </a:br>
            <a:r>
              <a:rPr lang="en-US" dirty="0"/>
              <a:t>Look at where your time is spent.</a:t>
            </a:r>
          </a:p>
        </p:txBody>
      </p:sp>
    </p:spTree>
    <p:extLst>
      <p:ext uri="{BB962C8B-B14F-4D97-AF65-F5344CB8AC3E}">
        <p14:creationId xmlns:p14="http://schemas.microsoft.com/office/powerpoint/2010/main" val="2670422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Foundational</a:t>
            </a:r>
            <a:r>
              <a:rPr lang="en-US" baseline="0" dirty="0"/>
              <a:t> Principle 2:</a:t>
            </a:r>
            <a:br>
              <a:rPr lang="en-US" baseline="0" dirty="0"/>
            </a:br>
            <a:r>
              <a:rPr lang="en-US" baseline="0" dirty="0"/>
              <a:t>Look</a:t>
            </a:r>
            <a:r>
              <a:rPr lang="en-US" dirty="0"/>
              <a:t> at the types of projects you have.</a:t>
            </a:r>
          </a:p>
        </p:txBody>
      </p:sp>
      <p:sp>
        <p:nvSpPr>
          <p:cNvPr id="4" name="Rectangle 3"/>
          <p:cNvSpPr/>
          <p:nvPr/>
        </p:nvSpPr>
        <p:spPr>
          <a:xfrm>
            <a:off x="1097280" y="3941635"/>
            <a:ext cx="7661710" cy="163629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rtl="0" fontAlgn="base"/>
            <a:r>
              <a:rPr lang="en-US" dirty="0"/>
              <a:t>How much Instructional Design time does it take for each of these? </a:t>
            </a:r>
          </a:p>
          <a:p>
            <a:pPr lvl="1" rtl="0" fontAlgn="base"/>
            <a:r>
              <a:rPr lang="en-US" dirty="0"/>
              <a:t>New Courses </a:t>
            </a:r>
          </a:p>
          <a:p>
            <a:pPr lvl="1" rtl="0" fontAlgn="base"/>
            <a:r>
              <a:rPr lang="en-US" dirty="0"/>
              <a:t>Revisions (Full vs Light)</a:t>
            </a:r>
          </a:p>
          <a:p>
            <a:pPr lvl="1" rtl="0" fontAlgn="base"/>
            <a:r>
              <a:rPr lang="en-US" dirty="0"/>
              <a:t>Special Projects</a:t>
            </a:r>
          </a:p>
          <a:p>
            <a:pPr lvl="1" rtl="0" fontAlgn="base"/>
            <a:r>
              <a:rPr lang="en-US" dirty="0"/>
              <a:t>Additional Operations and Support</a:t>
            </a:r>
          </a:p>
          <a:p>
            <a:pPr fontAlgn="base"/>
            <a:endParaRPr lang="en-US" dirty="0"/>
          </a:p>
          <a:p>
            <a:pPr fontAlgn="base"/>
            <a:r>
              <a:rPr lang="en-US" dirty="0">
                <a:solidFill>
                  <a:schemeClr val="bg1"/>
                </a:solidFill>
              </a:rPr>
              <a:t>How this worked for us:</a:t>
            </a:r>
          </a:p>
          <a:p>
            <a:pPr lvl="1" fontAlgn="base"/>
            <a:r>
              <a:rPr lang="en-US" dirty="0">
                <a:solidFill>
                  <a:schemeClr val="bg1"/>
                </a:solidFill>
              </a:rPr>
              <a:t>No previous time records on projects beyond start and end dates</a:t>
            </a:r>
          </a:p>
          <a:p>
            <a:pPr lvl="1" fontAlgn="base"/>
            <a:r>
              <a:rPr lang="en-US" dirty="0">
                <a:solidFill>
                  <a:schemeClr val="bg1"/>
                </a:solidFill>
              </a:rPr>
              <a:t>Mostly gut reaction and intuition at first</a:t>
            </a:r>
          </a:p>
          <a:p>
            <a:pPr lvl="1" fontAlgn="base"/>
            <a:r>
              <a:rPr lang="en-US" dirty="0">
                <a:solidFill>
                  <a:schemeClr val="bg1"/>
                </a:solidFill>
              </a:rPr>
              <a:t>Considered how much time we were spending by level and credit hour.</a:t>
            </a:r>
          </a:p>
        </p:txBody>
      </p:sp>
    </p:spTree>
    <p:extLst>
      <p:ext uri="{BB962C8B-B14F-4D97-AF65-F5344CB8AC3E}">
        <p14:creationId xmlns:p14="http://schemas.microsoft.com/office/powerpoint/2010/main" val="2767602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Foundational Principle</a:t>
            </a:r>
            <a:r>
              <a:rPr lang="en-US" baseline="0" dirty="0"/>
              <a:t> 3:</a:t>
            </a:r>
            <a:br>
              <a:rPr lang="en-US" baseline="0" dirty="0"/>
            </a:br>
            <a:r>
              <a:rPr lang="en-US" baseline="0" dirty="0"/>
              <a:t>Determine a baseline for your projects.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97280" y="3941635"/>
            <a:ext cx="7661710" cy="163629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rtl="0" fontAlgn="base"/>
            <a:r>
              <a:rPr lang="en-US" dirty="0"/>
              <a:t>What is the most basic unit of Instructional Design time that you have for developments?</a:t>
            </a:r>
          </a:p>
          <a:p>
            <a:pPr lvl="1" fontAlgn="base"/>
            <a:r>
              <a:rPr lang="en-US" dirty="0"/>
              <a:t>It could be multiplied for larger developments.</a:t>
            </a:r>
          </a:p>
          <a:p>
            <a:pPr lvl="1" fontAlgn="base"/>
            <a:r>
              <a:rPr lang="en-US" dirty="0"/>
              <a:t>It could be halved for small developments.</a:t>
            </a:r>
          </a:p>
          <a:p>
            <a:pPr lvl="1" fontAlgn="base"/>
            <a:r>
              <a:rPr lang="en-US" dirty="0"/>
              <a:t>It is a tool for measure rather than a scientific certainty.</a:t>
            </a:r>
          </a:p>
          <a:p>
            <a:pPr lvl="1" fontAlgn="base"/>
            <a:r>
              <a:rPr lang="en-US" dirty="0"/>
              <a:t>It would likely be different for every</a:t>
            </a:r>
            <a:r>
              <a:rPr lang="en-US" baseline="0" dirty="0"/>
              <a:t> design team.</a:t>
            </a:r>
            <a:endParaRPr lang="en-US" dirty="0"/>
          </a:p>
          <a:p>
            <a:pPr lvl="0" rtl="0" fontAlgn="base"/>
            <a:endParaRPr lang="en-US" dirty="0"/>
          </a:p>
          <a:p>
            <a:pPr lvl="0" rtl="0" fontAlgn="base"/>
            <a:r>
              <a:rPr lang="en-US" dirty="0">
                <a:solidFill>
                  <a:schemeClr val="bg1"/>
                </a:solidFill>
              </a:rPr>
              <a:t>How this worked for us:</a:t>
            </a:r>
          </a:p>
          <a:p>
            <a:pPr lvl="1" rtl="0" fontAlgn="base"/>
            <a:r>
              <a:rPr lang="en-US" dirty="0">
                <a:solidFill>
                  <a:schemeClr val="bg1"/>
                </a:solidFill>
              </a:rPr>
              <a:t>We decided</a:t>
            </a:r>
            <a:r>
              <a:rPr lang="en-US" baseline="0" dirty="0">
                <a:solidFill>
                  <a:schemeClr val="bg1"/>
                </a:solidFill>
              </a:rPr>
              <a:t> on the idea of “tokens.”</a:t>
            </a:r>
          </a:p>
          <a:p>
            <a:pPr lvl="1" rtl="0" fontAlgn="base"/>
            <a:r>
              <a:rPr lang="en-US" baseline="0" dirty="0">
                <a:solidFill>
                  <a:schemeClr val="bg1"/>
                </a:solidFill>
              </a:rPr>
              <a:t>For us, 1 token = a 1-credit revision = 12 hours of ID design time</a:t>
            </a:r>
          </a:p>
        </p:txBody>
      </p:sp>
    </p:spTree>
    <p:extLst>
      <p:ext uri="{BB962C8B-B14F-4D97-AF65-F5344CB8AC3E}">
        <p14:creationId xmlns:p14="http://schemas.microsoft.com/office/powerpoint/2010/main" val="3356758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dirty="0"/>
              <a:t>Foundational Principle 4:</a:t>
            </a:r>
            <a:br>
              <a:rPr lang="en-US" dirty="0"/>
            </a:br>
            <a:r>
              <a:rPr lang="en-US" dirty="0"/>
              <a:t>Develop a framework. </a:t>
            </a:r>
          </a:p>
        </p:txBody>
      </p:sp>
      <p:sp>
        <p:nvSpPr>
          <p:cNvPr id="4" name="Rectangle 3"/>
          <p:cNvSpPr/>
          <p:nvPr/>
        </p:nvSpPr>
        <p:spPr>
          <a:xfrm>
            <a:off x="1097280" y="3941635"/>
            <a:ext cx="7661710" cy="163629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rtl="0" fontAlgn="base"/>
            <a:r>
              <a:rPr lang="en-US" dirty="0"/>
              <a:t>How much time do you have for projects in a semester, in a year? </a:t>
            </a:r>
          </a:p>
          <a:p>
            <a:pPr lvl="1" rtl="0" fontAlgn="base"/>
            <a:r>
              <a:rPr lang="en-US" dirty="0"/>
              <a:t>Take</a:t>
            </a:r>
            <a:r>
              <a:rPr lang="en-US" baseline="0" dirty="0"/>
              <a:t> the percentage of time you set aside</a:t>
            </a:r>
            <a:r>
              <a:rPr lang="en-US" dirty="0"/>
              <a:t> for development and calculate the number of tokens in a semester/year.</a:t>
            </a:r>
          </a:p>
          <a:p>
            <a:pPr lvl="1" rtl="0" fontAlgn="base"/>
            <a:r>
              <a:rPr lang="en-US" kern="12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Figure</a:t>
            </a:r>
            <a:r>
              <a:rPr lang="en-US" kern="1200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 out how many new courses or revisions you can do in a semester/year.</a:t>
            </a:r>
          </a:p>
          <a:p>
            <a:pPr lvl="1" rtl="0" fontAlgn="base"/>
            <a:r>
              <a:rPr lang="en-US" kern="1200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Does that sound right?</a:t>
            </a:r>
          </a:p>
          <a:p>
            <a:pPr lvl="1" rtl="0" fontAlgn="base"/>
            <a:r>
              <a:rPr lang="en-US" dirty="0"/>
              <a:t>Bring this information to your development discussions.</a:t>
            </a:r>
            <a:br>
              <a:rPr lang="en-US" kern="1200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100" kern="12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n-lt"/>
              <a:ea typeface="+mn-ea"/>
              <a:cs typeface="+mn-cs"/>
            </a:endParaRPr>
          </a:p>
          <a:p>
            <a:pPr marL="91440" lvl="0" indent="-9144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</a:pPr>
            <a:r>
              <a:rPr lang="en-US" sz="20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How this worked for us:</a:t>
            </a:r>
          </a:p>
          <a:p>
            <a:pPr marL="384048" lvl="1" indent="-182880" algn="l" defTabSz="914400" rtl="0" eaLnBrk="1" fontAlgn="base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</a:pPr>
            <a:r>
              <a:rPr lang="en-US"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Our projects are designed to take a semester</a:t>
            </a:r>
          </a:p>
          <a:p>
            <a:pPr marL="384048" lvl="1" indent="-182880" algn="l" defTabSz="914400" rtl="0" eaLnBrk="1" fontAlgn="base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</a:pPr>
            <a:r>
              <a:rPr lang="en-US"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Allow for some buffer</a:t>
            </a:r>
          </a:p>
          <a:p>
            <a:pPr marL="384048" lvl="1" indent="-182880" algn="l" defTabSz="914400" rtl="0" eaLnBrk="1" fontAlgn="base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</a:pPr>
            <a:r>
              <a:rPr lang="en-US"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Capacity Calculator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715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dirty="0"/>
              <a:t>Benefits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51460" indent="-342900" fontAlgn="base">
              <a:buFont typeface="+mj-lt"/>
              <a:buAutoNum type="arabicPeriod"/>
            </a:pPr>
            <a:r>
              <a:rPr lang="en-US" dirty="0"/>
              <a:t>Protects the team and individuals from over-allocation </a:t>
            </a:r>
          </a:p>
          <a:p>
            <a:pPr marL="251460" indent="-342900" fontAlgn="base">
              <a:buFont typeface="+mj-lt"/>
              <a:buAutoNum type="arabicPeriod"/>
            </a:pPr>
            <a:r>
              <a:rPr lang="en-US" dirty="0"/>
              <a:t>Helps team complete projects in expected time frame  </a:t>
            </a:r>
          </a:p>
          <a:p>
            <a:pPr marL="251460" indent="-342900" fontAlgn="base">
              <a:buFont typeface="+mj-lt"/>
              <a:buAutoNum type="arabicPeriod"/>
            </a:pPr>
            <a:r>
              <a:rPr lang="en-US" dirty="0"/>
              <a:t>Gives team members a clear view of expectations </a:t>
            </a:r>
          </a:p>
          <a:p>
            <a:pPr marL="251460" indent="-342900" fontAlgn="base">
              <a:buFont typeface="+mj-lt"/>
              <a:buAutoNum type="arabicPeriod"/>
            </a:pPr>
            <a:r>
              <a:rPr lang="en-US" dirty="0"/>
              <a:t>Gives administration a measure of what our team can do </a:t>
            </a:r>
          </a:p>
          <a:p>
            <a:pPr marL="251460" indent="-342900" fontAlgn="base">
              <a:buFont typeface="+mj-lt"/>
              <a:buAutoNum type="arabicPeriod"/>
            </a:pPr>
            <a:r>
              <a:rPr lang="en-US" dirty="0"/>
              <a:t>Allows administration to forecast effectively and better resource allocation </a:t>
            </a:r>
          </a:p>
          <a:p>
            <a:pPr marL="251460" indent="-342900" fontAlgn="base">
              <a:buFont typeface="+mj-lt"/>
              <a:buAutoNum type="arabicPeriod"/>
            </a:pPr>
            <a:r>
              <a:rPr lang="en-US" dirty="0"/>
              <a:t>When unexpected requests are made, we can give a better supported response </a:t>
            </a:r>
          </a:p>
          <a:p>
            <a:pPr marL="251460" indent="-342900" fontAlgn="base">
              <a:buFont typeface="+mj-lt"/>
              <a:buAutoNum type="arabicPeriod"/>
            </a:pPr>
            <a:r>
              <a:rPr lang="en-US" dirty="0"/>
              <a:t>We can forecast hiring needs </a:t>
            </a:r>
          </a:p>
          <a:p>
            <a:pPr marL="251460" indent="-342900" fontAlgn="base">
              <a:buFont typeface="+mj-lt"/>
              <a:buAutoNum type="arabicPeriod"/>
            </a:pPr>
            <a:r>
              <a:rPr lang="en-US" dirty="0"/>
              <a:t>We can more accurately describe the work that new hires should expect </a:t>
            </a:r>
          </a:p>
        </p:txBody>
      </p:sp>
    </p:spTree>
    <p:extLst>
      <p:ext uri="{BB962C8B-B14F-4D97-AF65-F5344CB8AC3E}">
        <p14:creationId xmlns:p14="http://schemas.microsoft.com/office/powerpoint/2010/main" val="494695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102</TotalTime>
  <Words>267</Words>
  <Application>Microsoft Macintosh PowerPoint</Application>
  <PresentationFormat>Widescreen</PresentationFormat>
  <Paragraphs>139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Calibri</vt:lpstr>
      <vt:lpstr>Calibri Light</vt:lpstr>
      <vt:lpstr>Retrospect</vt:lpstr>
      <vt:lpstr>An Approach to Instructional Design Capacity</vt:lpstr>
      <vt:lpstr>Introductions</vt:lpstr>
      <vt:lpstr>What we will be addressing today?</vt:lpstr>
      <vt:lpstr>Context </vt:lpstr>
      <vt:lpstr>Foundational Principle 1: Look at where your time is spent.</vt:lpstr>
      <vt:lpstr>Foundational Principle 2: Look at the types of projects you have.</vt:lpstr>
      <vt:lpstr>Foundational Principle 3: Determine a baseline for your projects.</vt:lpstr>
      <vt:lpstr>Foundational Principle 4: Develop a framework. </vt:lpstr>
      <vt:lpstr>Benefits </vt:lpstr>
      <vt:lpstr>Lessons Learned </vt:lpstr>
      <vt:lpstr>Questions?</vt:lpstr>
    </vt:vector>
  </TitlesOfParts>
  <Company>University of Northwestern - St. Paul</Company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Approach to Instructional Design Capacity</dc:title>
  <dc:creator>Lentfer, Nathan V</dc:creator>
  <cp:lastModifiedBy>Johnson, Joel T</cp:lastModifiedBy>
  <cp:revision>13</cp:revision>
  <dcterms:created xsi:type="dcterms:W3CDTF">2018-07-20T17:37:17Z</dcterms:created>
  <dcterms:modified xsi:type="dcterms:W3CDTF">2018-07-30T15:19:57Z</dcterms:modified>
</cp:coreProperties>
</file>